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83" r:id="rId6"/>
    <p:sldId id="282" r:id="rId7"/>
    <p:sldId id="284" r:id="rId8"/>
    <p:sldId id="285" r:id="rId9"/>
    <p:sldId id="286" r:id="rId10"/>
    <p:sldId id="288" r:id="rId11"/>
    <p:sldId id="287" r:id="rId12"/>
    <p:sldId id="280" r:id="rId13"/>
    <p:sldId id="289" r:id="rId14"/>
    <p:sldId id="274" r:id="rId15"/>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河村光晶" initials="河村光晶" lastIdx="3" clrIdx="0">
    <p:extLst>
      <p:ext uri="{19B8F6BF-5375-455C-9EA6-DF929625EA0E}">
        <p15:presenceInfo xmlns:p15="http://schemas.microsoft.com/office/powerpoint/2012/main" userId="3c978fa6c4c52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5D4BA"/>
    <a:srgbClr val="F1E0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75945" autoAdjust="0"/>
  </p:normalViewPr>
  <p:slideViewPr>
    <p:cSldViewPr snapToGrid="0">
      <p:cViewPr varScale="1">
        <p:scale>
          <a:sx n="66" d="100"/>
          <a:sy n="66" d="100"/>
        </p:scale>
        <p:origin x="1432" y="52"/>
      </p:cViewPr>
      <p:guideLst/>
    </p:cSldViewPr>
  </p:slideViewPr>
  <p:outlineViewPr>
    <p:cViewPr>
      <p:scale>
        <a:sx n="33" d="100"/>
        <a:sy n="33" d="100"/>
      </p:scale>
      <p:origin x="0" y="-26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279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8C47768-2D31-46CE-88ED-E2F6B8D68026}" type="datetimeFigureOut">
              <a:rPr kumimoji="1" lang="ja-JP" altLang="en-US" smtClean="0"/>
              <a:t>2018/12/29</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AFA021D-0C5E-4A8F-8B00-0F3F58060CD6}" type="slidenum">
              <a:rPr kumimoji="1" lang="ja-JP" altLang="en-US" smtClean="0"/>
              <a:t>‹#›</a:t>
            </a:fld>
            <a:endParaRPr kumimoji="1" lang="ja-JP" altLang="en-US"/>
          </a:p>
        </p:txBody>
      </p:sp>
    </p:spTree>
    <p:extLst>
      <p:ext uri="{BB962C8B-B14F-4D97-AF65-F5344CB8AC3E}">
        <p14:creationId xmlns:p14="http://schemas.microsoft.com/office/powerpoint/2010/main" val="15250847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1</a:t>
            </a:fld>
            <a:endParaRPr kumimoji="1" lang="ja-JP" altLang="en-US" dirty="0"/>
          </a:p>
        </p:txBody>
      </p:sp>
    </p:spTree>
    <p:extLst>
      <p:ext uri="{BB962C8B-B14F-4D97-AF65-F5344CB8AC3E}">
        <p14:creationId xmlns:p14="http://schemas.microsoft.com/office/powerpoint/2010/main" val="411792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これは第</a:t>
            </a:r>
            <a:r>
              <a:rPr kumimoji="1" lang="en-US" altLang="ja-JP" dirty="0" smtClean="0"/>
              <a:t>8</a:t>
            </a:r>
            <a:r>
              <a:rPr kumimoji="1" lang="ja-JP" altLang="en-US" dirty="0" smtClean="0"/>
              <a:t>回でやったチュートリアルの流れと同じ。</a:t>
            </a:r>
            <a:endParaRPr kumimoji="1" lang="en-US" altLang="ja-JP" dirty="0" smtClean="0"/>
          </a:p>
          <a:p>
            <a:r>
              <a:rPr kumimoji="1" lang="en-US" altLang="ja-JP" dirty="0" err="1" smtClean="0"/>
              <a:t>QE,FermiSurfer</a:t>
            </a:r>
            <a:r>
              <a:rPr kumimoji="1" lang="ja-JP" altLang="en-US" dirty="0" smtClean="0"/>
              <a:t>はその時に</a:t>
            </a:r>
            <a:r>
              <a:rPr kumimoji="1" lang="en-US" altLang="ja-JP" dirty="0" smtClean="0"/>
              <a:t>ECCS</a:t>
            </a:r>
            <a:r>
              <a:rPr kumimoji="1" lang="ja-JP" altLang="en-US" dirty="0" smtClean="0"/>
              <a:t>にインストールした。</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10</a:t>
            </a:fld>
            <a:endParaRPr kumimoji="1" lang="ja-JP" altLang="en-US"/>
          </a:p>
        </p:txBody>
      </p:sp>
    </p:spTree>
    <p:extLst>
      <p:ext uri="{BB962C8B-B14F-4D97-AF65-F5344CB8AC3E}">
        <p14:creationId xmlns:p14="http://schemas.microsoft.com/office/powerpoint/2010/main" val="4223635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入力ファイルフォーマットや可視化ツールの使い方はこれらのリンクから見られる。</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11</a:t>
            </a:fld>
            <a:endParaRPr kumimoji="1" lang="ja-JP" altLang="en-US"/>
          </a:p>
        </p:txBody>
      </p:sp>
    </p:spTree>
    <p:extLst>
      <p:ext uri="{BB962C8B-B14F-4D97-AF65-F5344CB8AC3E}">
        <p14:creationId xmlns:p14="http://schemas.microsoft.com/office/powerpoint/2010/main" val="107774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COD</a:t>
            </a:r>
            <a:r>
              <a:rPr kumimoji="1" lang="ja-JP" altLang="en-US" dirty="0" smtClean="0"/>
              <a:t>から各自好きな構造を持ってきて、先ほどのスクリプトで入力ファイルを作って計算する。</a:t>
            </a:r>
            <a:endParaRPr kumimoji="1" lang="en-US" altLang="ja-JP" dirty="0" smtClean="0"/>
          </a:p>
          <a:p>
            <a:r>
              <a:rPr kumimoji="1" lang="ja-JP" altLang="en-US" dirty="0" smtClean="0"/>
              <a:t>複雑なものをやろうとすると計算が重くなるので注意。ユニットセルに単原子</a:t>
            </a:r>
            <a:r>
              <a:rPr kumimoji="1" lang="en-US" altLang="ja-JP" dirty="0" smtClean="0"/>
              <a:t>(Al</a:t>
            </a:r>
            <a:r>
              <a:rPr kumimoji="1" lang="ja-JP" altLang="en-US" dirty="0" smtClean="0"/>
              <a:t>等</a:t>
            </a:r>
            <a:r>
              <a:rPr kumimoji="1" lang="en-US" altLang="ja-JP" dirty="0" smtClean="0"/>
              <a:t>)</a:t>
            </a:r>
            <a:r>
              <a:rPr kumimoji="1" lang="ja-JP" altLang="en-US" dirty="0" smtClean="0"/>
              <a:t>～数原子くらいで良い。</a:t>
            </a:r>
            <a:endParaRPr kumimoji="1" lang="en-US" altLang="ja-JP" dirty="0" smtClean="0"/>
          </a:p>
          <a:p>
            <a:r>
              <a:rPr kumimoji="1" lang="ja-JP" altLang="en-US" dirty="0" smtClean="0"/>
              <a:t>結果の記述はかなり短くて良い。いくつか図を貼っておけばよい。</a:t>
            </a:r>
            <a:r>
              <a:rPr kumimoji="1" lang="en-US" altLang="ja-JP" dirty="0" smtClean="0"/>
              <a:t>10</a:t>
            </a:r>
            <a:r>
              <a:rPr kumimoji="1" lang="ja-JP" altLang="en-US" dirty="0" smtClean="0"/>
              <a:t>ページの計算を全て行わなくても良い。</a:t>
            </a:r>
            <a:endParaRPr kumimoji="1" lang="en-US" altLang="ja-JP" dirty="0" smtClean="0"/>
          </a:p>
          <a:p>
            <a:r>
              <a:rPr kumimoji="1" lang="ja-JP" altLang="en-US" dirty="0" smtClean="0"/>
              <a:t>重要なのは計算条件の記述法と手法・プログラムの引用の仕方を習得すること。次ページで説明。</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12</a:t>
            </a:fld>
            <a:endParaRPr kumimoji="1" lang="ja-JP" altLang="en-US"/>
          </a:p>
        </p:txBody>
      </p:sp>
    </p:spTree>
    <p:extLst>
      <p:ext uri="{BB962C8B-B14F-4D97-AF65-F5344CB8AC3E}">
        <p14:creationId xmlns:p14="http://schemas.microsoft.com/office/powerpoint/2010/main" val="329598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擬ポテンシャルの種類と使った擬ポテンシャルライブラリーは、計算する構造に含まれる元素によって変わるので適切に書くこと。</a:t>
            </a:r>
            <a:r>
              <a:rPr kumimoji="1" lang="en-US" altLang="ja-JP" dirty="0" err="1" smtClean="0"/>
              <a:t>Pslibrary</a:t>
            </a:r>
            <a:r>
              <a:rPr kumimoji="1" lang="ja-JP" altLang="en-US" dirty="0" smtClean="0"/>
              <a:t>は</a:t>
            </a:r>
            <a:r>
              <a:rPr kumimoji="1" lang="en-US" altLang="ja-JP" dirty="0" smtClean="0"/>
              <a:t>US</a:t>
            </a:r>
            <a:r>
              <a:rPr kumimoji="1" lang="ja-JP" altLang="en-US" dirty="0" smtClean="0"/>
              <a:t>のものと</a:t>
            </a:r>
            <a:r>
              <a:rPr kumimoji="1" lang="en-US" altLang="ja-JP" dirty="0" smtClean="0"/>
              <a:t>PAW</a:t>
            </a:r>
            <a:r>
              <a:rPr kumimoji="1" lang="ja-JP" altLang="en-US" dirty="0" smtClean="0"/>
              <a:t>のものがある。</a:t>
            </a:r>
            <a:r>
              <a:rPr kumimoji="1" lang="en-US" altLang="ja-JP" dirty="0" err="1" smtClean="0"/>
              <a:t>report.bib</a:t>
            </a:r>
            <a:r>
              <a:rPr kumimoji="1" lang="ja-JP" altLang="en-US" dirty="0" err="1" smtClean="0"/>
              <a:t>には</a:t>
            </a:r>
            <a:r>
              <a:rPr kumimoji="1" lang="ja-JP" altLang="en-US" dirty="0" smtClean="0"/>
              <a:t>それぞれの場合で必要な</a:t>
            </a:r>
            <a:r>
              <a:rPr kumimoji="1" lang="en-US" altLang="ja-JP" dirty="0" smtClean="0"/>
              <a:t>bib</a:t>
            </a:r>
            <a:r>
              <a:rPr kumimoji="1" lang="ja-JP" altLang="en-US" dirty="0" smtClean="0"/>
              <a:t>アイテムが既に書かれているので、</a:t>
            </a:r>
            <a:r>
              <a:rPr kumimoji="1" lang="en-US" altLang="ja-JP" dirty="0" err="1" smtClean="0"/>
              <a:t>report.tex</a:t>
            </a:r>
            <a:r>
              <a:rPr kumimoji="1" lang="ja-JP" altLang="en-US" dirty="0" smtClean="0"/>
              <a:t>をまねて書けばよい。</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13</a:t>
            </a:fld>
            <a:endParaRPr kumimoji="1" lang="ja-JP" altLang="en-US"/>
          </a:p>
        </p:txBody>
      </p:sp>
    </p:spTree>
    <p:extLst>
      <p:ext uri="{BB962C8B-B14F-4D97-AF65-F5344CB8AC3E}">
        <p14:creationId xmlns:p14="http://schemas.microsoft.com/office/powerpoint/2010/main" val="109070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14</a:t>
            </a:fld>
            <a:endParaRPr kumimoji="1" lang="ja-JP" altLang="en-US"/>
          </a:p>
        </p:txBody>
      </p:sp>
    </p:spTree>
    <p:extLst>
      <p:ext uri="{BB962C8B-B14F-4D97-AF65-F5344CB8AC3E}">
        <p14:creationId xmlns:p14="http://schemas.microsoft.com/office/powerpoint/2010/main" val="209032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2</a:t>
            </a:fld>
            <a:endParaRPr kumimoji="1" lang="ja-JP" altLang="en-US"/>
          </a:p>
        </p:txBody>
      </p:sp>
    </p:spTree>
    <p:extLst>
      <p:ext uri="{BB962C8B-B14F-4D97-AF65-F5344CB8AC3E}">
        <p14:creationId xmlns:p14="http://schemas.microsoft.com/office/powerpoint/2010/main" val="111435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3</a:t>
            </a:fld>
            <a:endParaRPr kumimoji="1" lang="ja-JP" altLang="en-US"/>
          </a:p>
        </p:txBody>
      </p:sp>
    </p:spTree>
    <p:extLst>
      <p:ext uri="{BB962C8B-B14F-4D97-AF65-F5344CB8AC3E}">
        <p14:creationId xmlns:p14="http://schemas.microsoft.com/office/powerpoint/2010/main" val="394682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今回のトピックは結晶構造データベースの使い方とそれを用いて入力ファイルを作り、計算する方法。</a:t>
            </a:r>
            <a:endParaRPr kumimoji="1" lang="en-US" altLang="ja-JP" dirty="0" smtClean="0"/>
          </a:p>
          <a:p>
            <a:r>
              <a:rPr kumimoji="1" lang="ja-JP" altLang="en-US" dirty="0" smtClean="0"/>
              <a:t>さらに実際に計算をして計算条件と手法等の引用を論文に書く練習をする。</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4</a:t>
            </a:fld>
            <a:endParaRPr kumimoji="1" lang="ja-JP" altLang="en-US"/>
          </a:p>
        </p:txBody>
      </p:sp>
    </p:spTree>
    <p:extLst>
      <p:ext uri="{BB962C8B-B14F-4D97-AF65-F5344CB8AC3E}">
        <p14:creationId xmlns:p14="http://schemas.microsoft.com/office/powerpoint/2010/main" val="411379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計算対象の構造を得る方法。既存の構造についてはデータベースから得られる。</a:t>
            </a:r>
            <a:endParaRPr kumimoji="1" lang="en-US" altLang="ja-JP" dirty="0" smtClean="0"/>
          </a:p>
          <a:p>
            <a:r>
              <a:rPr kumimoji="1" lang="ja-JP" altLang="en-US" dirty="0" smtClean="0"/>
              <a:t>今回は無料でユーザー登録の必要ない</a:t>
            </a:r>
            <a:r>
              <a:rPr kumimoji="1" lang="en-US" altLang="ja-JP" dirty="0" smtClean="0"/>
              <a:t>COD</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5</a:t>
            </a:fld>
            <a:endParaRPr kumimoji="1" lang="ja-JP" altLang="en-US"/>
          </a:p>
        </p:txBody>
      </p:sp>
    </p:spTree>
    <p:extLst>
      <p:ext uri="{BB962C8B-B14F-4D97-AF65-F5344CB8AC3E}">
        <p14:creationId xmlns:p14="http://schemas.microsoft.com/office/powerpoint/2010/main" val="4196226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COD</a:t>
            </a:r>
            <a:r>
              <a:rPr kumimoji="1" lang="ja-JP" altLang="en-US" dirty="0" smtClean="0"/>
              <a:t>の使い方。化学式はアルファベット順に入れることに注意。</a:t>
            </a:r>
            <a:endParaRPr kumimoji="1" lang="en-US" altLang="ja-JP" dirty="0" smtClean="0"/>
          </a:p>
          <a:p>
            <a:r>
              <a:rPr kumimoji="1" lang="en-US" altLang="ja-JP" dirty="0" smtClean="0"/>
              <a:t>VESTA</a:t>
            </a:r>
            <a:r>
              <a:rPr kumimoji="1" lang="ja-JP" altLang="en-US" dirty="0" err="1" smtClean="0"/>
              <a:t>は第</a:t>
            </a:r>
            <a:r>
              <a:rPr kumimoji="1" lang="en-US" altLang="ja-JP" dirty="0" smtClean="0"/>
              <a:t>8</a:t>
            </a:r>
            <a:r>
              <a:rPr kumimoji="1" lang="ja-JP" altLang="en-US" dirty="0" smtClean="0"/>
              <a:t>回で各自の</a:t>
            </a:r>
            <a:r>
              <a:rPr kumimoji="1" lang="en-US" altLang="ja-JP" dirty="0" smtClean="0"/>
              <a:t>ECCS</a:t>
            </a:r>
            <a:r>
              <a:rPr kumimoji="1" lang="ja-JP" altLang="en-US" dirty="0" smtClean="0"/>
              <a:t>にインストールした。</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6</a:t>
            </a:fld>
            <a:endParaRPr kumimoji="1" lang="ja-JP" altLang="en-US"/>
          </a:p>
        </p:txBody>
      </p:sp>
    </p:spTree>
    <p:extLst>
      <p:ext uri="{BB962C8B-B14F-4D97-AF65-F5344CB8AC3E}">
        <p14:creationId xmlns:p14="http://schemas.microsoft.com/office/powerpoint/2010/main" val="302757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CIF</a:t>
            </a:r>
            <a:r>
              <a:rPr kumimoji="1" lang="ja-JP" altLang="en-US" dirty="0" smtClean="0"/>
              <a:t>ファイルにはいろいろな情報が書かれているが、今回使うのはその一部</a:t>
            </a:r>
            <a:r>
              <a:rPr kumimoji="1" lang="en-US" altLang="ja-JP" dirty="0" smtClean="0"/>
              <a:t>(</a:t>
            </a:r>
            <a:r>
              <a:rPr kumimoji="1" lang="ja-JP" altLang="en-US" dirty="0" smtClean="0"/>
              <a:t>構造データ</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7</a:t>
            </a:fld>
            <a:endParaRPr kumimoji="1" lang="ja-JP" altLang="en-US"/>
          </a:p>
        </p:txBody>
      </p:sp>
    </p:spTree>
    <p:extLst>
      <p:ext uri="{BB962C8B-B14F-4D97-AF65-F5344CB8AC3E}">
        <p14:creationId xmlns:p14="http://schemas.microsoft.com/office/powerpoint/2010/main" val="288081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CIF</a:t>
            </a:r>
            <a:r>
              <a:rPr kumimoji="1" lang="ja-JP" altLang="en-US" dirty="0" smtClean="0"/>
              <a:t>ファイルをパースして入力ファイルを作るスクリプトを作ってリポジトリに追加したのでプルしてくる。</a:t>
            </a:r>
            <a:endParaRPr kumimoji="1" lang="en-US" altLang="ja-JP" dirty="0" smtClean="0"/>
          </a:p>
          <a:p>
            <a:r>
              <a:rPr kumimoji="1" lang="ja-JP" altLang="en-US" dirty="0" smtClean="0"/>
              <a:t>必要な</a:t>
            </a:r>
            <a:r>
              <a:rPr kumimoji="1" lang="en-US" altLang="ja-JP" dirty="0" smtClean="0"/>
              <a:t>python</a:t>
            </a:r>
            <a:r>
              <a:rPr kumimoji="1" lang="ja-JP" altLang="en-US" dirty="0" smtClean="0"/>
              <a:t>モジュールを</a:t>
            </a:r>
            <a:r>
              <a:rPr kumimoji="1" lang="en-US" altLang="ja-JP" dirty="0" smtClean="0"/>
              <a:t>ECCS</a:t>
            </a:r>
            <a:r>
              <a:rPr kumimoji="1" lang="ja-JP" altLang="en-US" dirty="0" smtClean="0"/>
              <a:t>にインストールする。</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8</a:t>
            </a:fld>
            <a:endParaRPr kumimoji="1" lang="ja-JP" altLang="en-US"/>
          </a:p>
        </p:txBody>
      </p:sp>
    </p:spTree>
    <p:extLst>
      <p:ext uri="{BB962C8B-B14F-4D97-AF65-F5344CB8AC3E}">
        <p14:creationId xmlns:p14="http://schemas.microsoft.com/office/powerpoint/2010/main" val="54023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SSSP</a:t>
            </a:r>
            <a:r>
              <a:rPr kumimoji="1" lang="ja-JP" altLang="en-US" dirty="0" err="1" smtClean="0"/>
              <a:t>の擬</a:t>
            </a:r>
            <a:r>
              <a:rPr kumimoji="1" lang="ja-JP" altLang="en-US" dirty="0" smtClean="0"/>
              <a:t>ポテンシャルファイルとカットオフ表をダウンロードする。</a:t>
            </a:r>
            <a:endParaRPr kumimoji="1" lang="en-US" altLang="ja-JP" dirty="0" smtClean="0"/>
          </a:p>
          <a:p>
            <a:r>
              <a:rPr kumimoji="1" lang="en-US" altLang="ja-JP" dirty="0" smtClean="0"/>
              <a:t>python</a:t>
            </a:r>
            <a:r>
              <a:rPr kumimoji="1" lang="ja-JP" altLang="en-US" dirty="0" smtClean="0"/>
              <a:t>スクリプトを使って先ほどの</a:t>
            </a:r>
            <a:r>
              <a:rPr kumimoji="1" lang="en-US" altLang="ja-JP" dirty="0" smtClean="0"/>
              <a:t>CIF</a:t>
            </a:r>
            <a:r>
              <a:rPr kumimoji="1" lang="ja-JP" altLang="en-US" dirty="0" smtClean="0"/>
              <a:t>ファイルから入力ファイルを作る。</a:t>
            </a:r>
            <a:endParaRPr kumimoji="1" lang="en-US" altLang="ja-JP" dirty="0" smtClean="0"/>
          </a:p>
          <a:p>
            <a:r>
              <a:rPr kumimoji="1" lang="ja-JP" altLang="en-US" dirty="0" smtClean="0"/>
              <a:t>後のレポート問題でスピン有りの計算をしたければこのスクリプトで作られた入力ファイルを自分で編集する必要がある。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AFA021D-0C5E-4A8F-8B00-0F3F58060CD6}" type="slidenum">
              <a:rPr kumimoji="1" lang="ja-JP" altLang="en-US" smtClean="0"/>
              <a:t>9</a:t>
            </a:fld>
            <a:endParaRPr kumimoji="1" lang="ja-JP" altLang="en-US"/>
          </a:p>
        </p:txBody>
      </p:sp>
    </p:spTree>
    <p:extLst>
      <p:ext uri="{BB962C8B-B14F-4D97-AF65-F5344CB8AC3E}">
        <p14:creationId xmlns:p14="http://schemas.microsoft.com/office/powerpoint/2010/main" val="256591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96043" y="0"/>
            <a:ext cx="7287259" cy="877824"/>
          </a:xfrm>
          <a:prstGeom prst="rect">
            <a:avLst/>
          </a:prstGeom>
        </p:spPr>
        <p:txBody>
          <a:bodyPr lIns="0" tIns="0" rIns="0" bIns="0" anchor="ctr"/>
          <a:lstStyle/>
          <a:p>
            <a:pPr algn="ctr"/>
            <a:endParaRPr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horzBrick">
          <a:fgClr>
            <a:schemeClr val="accent5">
              <a:lumMod val="20000"/>
              <a:lumOff val="80000"/>
            </a:schemeClr>
          </a:fgClr>
          <a:bgClr>
            <a:schemeClr val="accent3">
              <a:lumMod val="40000"/>
              <a:lumOff val="60000"/>
            </a:schemeClr>
          </a:bgClr>
        </a:patt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2560" y="427444"/>
            <a:ext cx="9069480" cy="1260360"/>
          </a:xfrm>
          <a:prstGeom prst="rect">
            <a:avLst/>
          </a:prstGeom>
        </p:spPr>
        <p:txBody>
          <a:bodyPr lIns="0" tIns="0" rIns="0" bIns="0" anchor="ctr"/>
          <a:lstStyle/>
          <a:p>
            <a:pPr algn="ctr"/>
            <a:r>
              <a:rPr lang="en-US" sz="4400" dirty="0" err="1">
                <a:latin typeface="TakaoPGothic"/>
              </a:rPr>
              <a:t>タイトルテキストの書式を編集するにはクリックします</a:t>
            </a:r>
            <a:r>
              <a:rPr lang="en-US" sz="4400" dirty="0">
                <a:latin typeface="TakaoPGothic"/>
              </a:rPr>
              <a:t>。</a:t>
            </a:r>
            <a:endParaRPr dirty="0"/>
          </a:p>
        </p:txBody>
      </p:sp>
      <p:sp>
        <p:nvSpPr>
          <p:cNvPr id="7" name="PlaceHolder 2"/>
          <p:cNvSpPr>
            <a:spLocks noGrp="1"/>
          </p:cNvSpPr>
          <p:nvPr>
            <p:ph type="body"/>
          </p:nvPr>
        </p:nvSpPr>
        <p:spPr>
          <a:xfrm>
            <a:off x="502560" y="1767960"/>
            <a:ext cx="9069480" cy="4453200"/>
          </a:xfrm>
          <a:prstGeom prst="rect">
            <a:avLst/>
          </a:prstGeom>
        </p:spPr>
        <p:txBody>
          <a:bodyPr lIns="0" tIns="68400" rIns="0" bIns="0"/>
          <a:lstStyle/>
          <a:p>
            <a:r>
              <a:rPr lang="en-US" sz="3200" dirty="0" err="1">
                <a:latin typeface="ＭＳ Ｐゴシック"/>
              </a:rPr>
              <a:t>アウトラインテキストの書式を編集するにはクリックします</a:t>
            </a:r>
            <a:r>
              <a:rPr lang="en-US" sz="3200" dirty="0">
                <a:latin typeface="ＭＳ Ｐゴシック"/>
              </a:rPr>
              <a:t>。</a:t>
            </a:r>
            <a:endParaRPr dirty="0"/>
          </a:p>
          <a:p>
            <a:pPr lvl="1">
              <a:buFont typeface="Times New Roman"/>
              <a:buChar char="–"/>
            </a:pPr>
            <a:r>
              <a:rPr lang="en-US" sz="2800" dirty="0">
                <a:latin typeface="ＭＳ Ｐゴシック"/>
              </a:rPr>
              <a:t>2レベル目のアウトライン</a:t>
            </a:r>
            <a:endParaRPr dirty="0"/>
          </a:p>
          <a:p>
            <a:pPr lvl="2">
              <a:buFont typeface="Times New Roman"/>
              <a:buChar char="•"/>
            </a:pPr>
            <a:r>
              <a:rPr lang="en-US" sz="2400" dirty="0">
                <a:latin typeface="ＭＳ Ｐゴシック"/>
              </a:rPr>
              <a:t>3レベル目のアウトライン</a:t>
            </a:r>
            <a:endParaRPr dirty="0"/>
          </a:p>
          <a:p>
            <a:pPr lvl="3">
              <a:buFont typeface="Times New Roman"/>
              <a:buChar char="–"/>
            </a:pPr>
            <a:r>
              <a:rPr lang="en-US" sz="2000" dirty="0">
                <a:latin typeface="ＭＳ Ｐゴシック"/>
              </a:rPr>
              <a:t>4レベル目のアウトライン</a:t>
            </a:r>
            <a:endParaRPr dirty="0"/>
          </a:p>
          <a:p>
            <a:pPr lvl="4">
              <a:buFont typeface="Times New Roman"/>
              <a:buChar char="»"/>
            </a:pPr>
            <a:r>
              <a:rPr lang="en-US" sz="2000" dirty="0">
                <a:latin typeface="ＭＳ Ｐゴシック"/>
              </a:rPr>
              <a:t>5レベル目のアウトライン</a:t>
            </a:r>
            <a:endParaRPr dirty="0"/>
          </a:p>
          <a:p>
            <a:pPr lvl="5">
              <a:buFont typeface="Times New Roman"/>
              <a:buChar char="»"/>
            </a:pPr>
            <a:r>
              <a:rPr lang="en-US" sz="2000" dirty="0">
                <a:latin typeface="ＭＳ Ｐゴシック"/>
              </a:rPr>
              <a:t>6レベル目のアウトライン</a:t>
            </a:r>
            <a:endParaRPr dirty="0"/>
          </a:p>
          <a:p>
            <a:pPr lvl="6">
              <a:buFont typeface="Times New Roman"/>
              <a:buChar char="»"/>
            </a:pPr>
            <a:r>
              <a:rPr lang="en-US" sz="2000" dirty="0">
                <a:latin typeface="ＭＳ Ｐゴシック"/>
              </a:rPr>
              <a:t>7レベル目のアウトライン</a:t>
            </a:r>
            <a:endParaRPr dirty="0"/>
          </a:p>
        </p:txBody>
      </p:sp>
      <p:sp>
        <p:nvSpPr>
          <p:cNvPr id="2" name="PlaceHolder 3"/>
          <p:cNvSpPr>
            <a:spLocks noGrp="1"/>
          </p:cNvSpPr>
          <p:nvPr>
            <p:ph type="dt"/>
          </p:nvPr>
        </p:nvSpPr>
        <p:spPr>
          <a:xfrm>
            <a:off x="502560" y="6886080"/>
            <a:ext cx="2346120" cy="519480"/>
          </a:xfrm>
          <a:prstGeom prst="rect">
            <a:avLst/>
          </a:prstGeom>
        </p:spPr>
        <p:txBody>
          <a:bodyPr lIns="0" tIns="0" rIns="0" bIns="0"/>
          <a:lstStyle/>
          <a:p>
            <a:endParaRPr/>
          </a:p>
        </p:txBody>
      </p:sp>
      <p:sp>
        <p:nvSpPr>
          <p:cNvPr id="3" name="PlaceHolder 4"/>
          <p:cNvSpPr>
            <a:spLocks noGrp="1"/>
          </p:cNvSpPr>
          <p:nvPr>
            <p:ph type="ftr"/>
          </p:nvPr>
        </p:nvSpPr>
        <p:spPr>
          <a:xfrm>
            <a:off x="3447720" y="6886080"/>
            <a:ext cx="3193920" cy="519480"/>
          </a:xfrm>
          <a:prstGeom prst="rect">
            <a:avLst/>
          </a:prstGeom>
        </p:spPr>
        <p:txBody>
          <a:bodyPr lIns="0" tIns="0" rIns="0" bIns="0"/>
          <a:lstStyle/>
          <a:p>
            <a:endParaRPr/>
          </a:p>
        </p:txBody>
      </p:sp>
      <p:sp>
        <p:nvSpPr>
          <p:cNvPr id="4" name="PlaceHolder 5"/>
          <p:cNvSpPr>
            <a:spLocks noGrp="1"/>
          </p:cNvSpPr>
          <p:nvPr>
            <p:ph type="sldNum"/>
          </p:nvPr>
        </p:nvSpPr>
        <p:spPr>
          <a:xfrm>
            <a:off x="7225920" y="6886080"/>
            <a:ext cx="2346480" cy="519480"/>
          </a:xfrm>
          <a:prstGeom prst="rect">
            <a:avLst/>
          </a:prstGeom>
        </p:spPr>
        <p:txBody>
          <a:bodyPr lIns="0" tIns="0" rIns="0" bIns="0"/>
          <a:lstStyle/>
          <a:p>
            <a:fld id="{D78B4C9E-547F-485C-B548-FF8AA7A1C035}" type="slidenum">
              <a:rPr lang="en-US" sz="2400">
                <a:latin typeface="ＭＳ Ｐゴシック"/>
              </a:rPr>
              <a:t>‹#›</a:t>
            </a:fld>
            <a:endParaRPr/>
          </a:p>
        </p:txBody>
      </p:sp>
      <p:sp>
        <p:nvSpPr>
          <p:cNvPr id="9" name="テキスト ボックス 8"/>
          <p:cNvSpPr txBox="1"/>
          <p:nvPr userDrawn="1"/>
        </p:nvSpPr>
        <p:spPr>
          <a:xfrm>
            <a:off x="0" y="-70757"/>
            <a:ext cx="954107" cy="400110"/>
          </a:xfrm>
          <a:prstGeom prst="rect">
            <a:avLst/>
          </a:prstGeom>
          <a:noFill/>
        </p:spPr>
        <p:txBody>
          <a:bodyPr wrap="none" rtlCol="0">
            <a:spAutoFit/>
          </a:bodyPr>
          <a:lstStyle/>
          <a:p>
            <a:fld id="{9409E5FB-4A8F-4A34-BF5E-C96F275B1634}" type="slidenum">
              <a:rPr kumimoji="1" lang="ja-JP" altLang="en-US" sz="2000" kern="1200" smtClean="0">
                <a:solidFill>
                  <a:schemeClr val="tx1"/>
                </a:solidFill>
                <a:latin typeface="+mj-ea"/>
                <a:ea typeface="+mj-ea"/>
                <a:cs typeface="+mn-cs"/>
              </a:rPr>
              <a:t>‹#›</a:t>
            </a:fld>
            <a:r>
              <a:rPr kumimoji="1" lang="en-US" altLang="ja-JP" sz="2000" kern="1200" dirty="0" smtClean="0">
                <a:solidFill>
                  <a:schemeClr val="tx1"/>
                </a:solidFill>
                <a:latin typeface="+mj-ea"/>
                <a:ea typeface="+mj-ea"/>
                <a:cs typeface="+mn-cs"/>
              </a:rPr>
              <a:t>/14</a:t>
            </a:r>
            <a:endParaRPr kumimoji="1" lang="ja-JP" altLang="en-US" sz="2000" kern="1200" dirty="0" smtClean="0">
              <a:solidFill>
                <a:schemeClr val="tx1"/>
              </a:solidFill>
              <a:latin typeface="+mj-ea"/>
              <a:ea typeface="+mj-ea"/>
              <a:cs typeface="+mn-cs"/>
            </a:endParaRPr>
          </a:p>
        </p:txBody>
      </p:sp>
    </p:spTree>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fermisurfer.osdn.jp/ja/_build/html/fermisf_qe_ja.html#id1" TargetMode="External"/><Relationship Id="rId3" Type="http://schemas.openxmlformats.org/officeDocument/2006/relationships/hyperlink" Target="https://www.quantum-espresso.org/Doc/INPUT_PW.html" TargetMode="External"/><Relationship Id="rId7" Type="http://schemas.openxmlformats.org/officeDocument/2006/relationships/hyperlink" Target="http://fermisurfer.osdn.jp/en/_build/html/fermisf_qe_en.html#compute-and-display-projection-onto-the-atomic-orbita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quantum-espresso.org/Doc/INPUT_PROJWFC.html" TargetMode="External"/><Relationship Id="rId11" Type="http://schemas.openxmlformats.org/officeDocument/2006/relationships/hyperlink" Target="http://fermisurfer.osdn.jp/ja/_build/html/fermisf_ops_ja.html" TargetMode="External"/><Relationship Id="rId5" Type="http://schemas.openxmlformats.org/officeDocument/2006/relationships/hyperlink" Target="https://www.quantum-espresso.org/Doc/INPUT_PP.html" TargetMode="External"/><Relationship Id="rId10" Type="http://schemas.openxmlformats.org/officeDocument/2006/relationships/hyperlink" Target="http://fermisurfer.osdn.jp/en/_build/html/fermisf_ops_en.html" TargetMode="External"/><Relationship Id="rId4" Type="http://schemas.openxmlformats.org/officeDocument/2006/relationships/hyperlink" Target="https://www.quantum-espresso.org/Doc/INPUT_BANDS.html" TargetMode="External"/><Relationship Id="rId9" Type="http://schemas.openxmlformats.org/officeDocument/2006/relationships/hyperlink" Target="https://jp-minerals.org/vesta/archives/VESTA_Manual.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crystdb.nims.go.j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www.crystallography.net/cod/search.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crystallography.net/cod/search.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tztogo.github.io/spgli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eekpath.readthedocs.io/en/latest/" TargetMode="External"/><Relationship Id="rId4" Type="http://schemas.openxmlformats.org/officeDocument/2006/relationships/hyperlink" Target="http://pymatgen.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2"/>
          <p:cNvSpPr txBox="1"/>
          <p:nvPr/>
        </p:nvSpPr>
        <p:spPr>
          <a:xfrm>
            <a:off x="2558404" y="5606431"/>
            <a:ext cx="5409632" cy="581846"/>
          </a:xfrm>
          <a:prstGeom prst="rect">
            <a:avLst/>
          </a:prstGeom>
          <a:noFill/>
          <a:ln>
            <a:noFill/>
          </a:ln>
        </p:spPr>
        <p:txBody>
          <a:bodyPr lIns="0" tIns="0" rIns="0" bIns="0" anchor="ctr"/>
          <a:lstStyle/>
          <a:p>
            <a:pPr algn="ctr">
              <a:lnSpc>
                <a:spcPct val="100000"/>
              </a:lnSpc>
            </a:pPr>
            <a:r>
              <a:rPr lang="en-US" altLang="ja-JP" sz="2400" dirty="0">
                <a:latin typeface="ＭＳ Ｐゴシック" panose="020B0600070205080204" pitchFamily="50" charset="-128"/>
                <a:ea typeface="ＭＳ Ｐゴシック" panose="020B0600070205080204" pitchFamily="50" charset="-128"/>
              </a:rPr>
              <a:t>Lecturer: Mitsuaki Kawamura (</a:t>
            </a:r>
            <a:r>
              <a:rPr lang="ja-JP" altLang="en-US" sz="2400" dirty="0">
                <a:latin typeface="ＭＳ Ｐゴシック" panose="020B0600070205080204" pitchFamily="50" charset="-128"/>
                <a:ea typeface="ＭＳ Ｐゴシック" panose="020B0600070205080204" pitchFamily="50" charset="-128"/>
              </a:rPr>
              <a:t>河村光晶</a:t>
            </a:r>
            <a:r>
              <a:rPr lang="en-US" altLang="ja-JP" sz="2400" dirty="0">
                <a:latin typeface="ＭＳ Ｐゴシック" panose="020B0600070205080204" pitchFamily="50" charset="-128"/>
                <a:ea typeface="ＭＳ Ｐゴシック" panose="020B0600070205080204" pitchFamily="50" charset="-128"/>
              </a:rPr>
              <a:t>)</a:t>
            </a:r>
          </a:p>
        </p:txBody>
      </p:sp>
      <p:sp>
        <p:nvSpPr>
          <p:cNvPr id="84" name="TextShape 5"/>
          <p:cNvSpPr txBox="1"/>
          <p:nvPr/>
        </p:nvSpPr>
        <p:spPr>
          <a:xfrm>
            <a:off x="49510" y="619307"/>
            <a:ext cx="9877748" cy="1606985"/>
          </a:xfrm>
          <a:prstGeom prst="rect">
            <a:avLst/>
          </a:prstGeom>
          <a:noFill/>
          <a:ln>
            <a:noFill/>
          </a:ln>
        </p:spPr>
        <p:txBody>
          <a:bodyPr lIns="0" tIns="0" rIns="0" bIns="0" anchor="ctr"/>
          <a:lstStyle/>
          <a:p>
            <a:pPr algn="ctr"/>
            <a:r>
              <a:rPr lang="ja-JP" altLang="en-US" sz="4799" dirty="0">
                <a:solidFill>
                  <a:srgbClr val="000000"/>
                </a:solidFill>
                <a:latin typeface="+mn-ea"/>
              </a:rPr>
              <a:t>物質科学のための計算数理 </a:t>
            </a:r>
            <a:r>
              <a:rPr lang="en-US" altLang="ja-JP" sz="4799" dirty="0">
                <a:solidFill>
                  <a:srgbClr val="000000"/>
                </a:solidFill>
                <a:latin typeface="+mn-ea"/>
              </a:rPr>
              <a:t>II</a:t>
            </a:r>
          </a:p>
          <a:p>
            <a:pPr algn="ctr"/>
            <a:r>
              <a:rPr lang="en-US" altLang="ja-JP" sz="4399" dirty="0">
                <a:latin typeface="+mn-ea"/>
              </a:rPr>
              <a:t>Numerical Analysis for Material Science II</a:t>
            </a:r>
            <a:endParaRPr lang="en-US" sz="4399" dirty="0">
              <a:solidFill>
                <a:srgbClr val="000000"/>
              </a:solidFill>
              <a:latin typeface="+mn-ea"/>
            </a:endParaRPr>
          </a:p>
        </p:txBody>
      </p:sp>
      <p:sp>
        <p:nvSpPr>
          <p:cNvPr id="6" name="TextShape 2"/>
          <p:cNvSpPr txBox="1"/>
          <p:nvPr/>
        </p:nvSpPr>
        <p:spPr>
          <a:xfrm>
            <a:off x="2776096" y="3134869"/>
            <a:ext cx="4827307" cy="887378"/>
          </a:xfrm>
          <a:prstGeom prst="rect">
            <a:avLst/>
          </a:prstGeom>
          <a:noFill/>
          <a:ln>
            <a:noFill/>
          </a:ln>
        </p:spPr>
        <p:txBody>
          <a:bodyPr lIns="0" tIns="0" rIns="0" bIns="0" anchor="ctr"/>
          <a:lstStyle/>
          <a:p>
            <a:pPr algn="ctr">
              <a:lnSpc>
                <a:spcPct val="100000"/>
              </a:lnSpc>
            </a:pPr>
            <a:r>
              <a:rPr lang="en-US" altLang="ja-JP" sz="2400" dirty="0" smtClean="0">
                <a:latin typeface="ＭＳ Ｐゴシック" panose="020B0600070205080204" pitchFamily="50" charset="-128"/>
                <a:ea typeface="ＭＳ Ｐゴシック" panose="020B0600070205080204" pitchFamily="50" charset="-128"/>
              </a:rPr>
              <a:t>13th</a:t>
            </a:r>
            <a:r>
              <a:rPr lang="en-US" altLang="ja-JP" sz="2400" dirty="0">
                <a:latin typeface="ＭＳ Ｐゴシック" panose="020B0600070205080204" pitchFamily="50" charset="-128"/>
                <a:ea typeface="ＭＳ Ｐゴシック" panose="020B0600070205080204" pitchFamily="50" charset="-128"/>
              </a:rPr>
              <a:t>: Density Functional Theory</a:t>
            </a:r>
            <a:r>
              <a:rPr lang="ja-JP" altLang="en-US" sz="2400" dirty="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(6)</a:t>
            </a:r>
            <a:endParaRPr lang="en-US" altLang="ja-JP" sz="2400" dirty="0">
              <a:latin typeface="ＭＳ Ｐゴシック" panose="020B0600070205080204" pitchFamily="50" charset="-128"/>
              <a:ea typeface="ＭＳ Ｐゴシック" panose="020B0600070205080204" pitchFamily="50" charset="-128"/>
            </a:endParaRPr>
          </a:p>
          <a:p>
            <a:pPr algn="ctr">
              <a:lnSpc>
                <a:spcPct val="100000"/>
              </a:lnSpc>
            </a:pPr>
            <a:r>
              <a:rPr lang="en-US" altLang="ja-JP" sz="2400" dirty="0" smtClean="0">
                <a:latin typeface="ＭＳ Ｐゴシック" panose="020B0600070205080204" pitchFamily="50" charset="-128"/>
                <a:ea typeface="ＭＳ Ｐゴシック" panose="020B0600070205080204" pitchFamily="50" charset="-128"/>
              </a:rPr>
              <a:t>Jan. </a:t>
            </a:r>
            <a:r>
              <a:rPr lang="en-US" altLang="ja-JP" sz="2400" dirty="0">
                <a:latin typeface="ＭＳ Ｐゴシック" panose="020B0600070205080204" pitchFamily="50" charset="-128"/>
                <a:ea typeface="ＭＳ Ｐゴシック" panose="020B0600070205080204" pitchFamily="50" charset="-128"/>
              </a:rPr>
              <a:t>1</a:t>
            </a:r>
            <a:r>
              <a:rPr lang="en-US" altLang="ja-JP" sz="2400" dirty="0" smtClean="0">
                <a:latin typeface="ＭＳ Ｐゴシック" panose="020B0600070205080204" pitchFamily="50" charset="-128"/>
                <a:ea typeface="ＭＳ Ｐゴシック" panose="020B0600070205080204" pitchFamily="50" charset="-128"/>
              </a:rPr>
              <a:t>1 </a:t>
            </a:r>
            <a:r>
              <a:rPr lang="en-US" altLang="ja-JP" sz="2400" dirty="0">
                <a:latin typeface="ＭＳ Ｐゴシック" panose="020B0600070205080204" pitchFamily="50" charset="-128"/>
                <a:ea typeface="ＭＳ Ｐゴシック" panose="020B0600070205080204" pitchFamily="50" charset="-128"/>
              </a:rPr>
              <a:t>(Fri)</a:t>
            </a:r>
          </a:p>
        </p:txBody>
      </p:sp>
    </p:spTree>
    <p:extLst>
      <p:ext uri="{BB962C8B-B14F-4D97-AF65-F5344CB8AC3E}">
        <p14:creationId xmlns:p14="http://schemas.microsoft.com/office/powerpoint/2010/main" val="2805509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9086" y="59872"/>
            <a:ext cx="4370614" cy="631371"/>
          </a:xfrm>
        </p:spPr>
        <p:txBody>
          <a:bodyPr/>
          <a:lstStyle/>
          <a:p>
            <a:r>
              <a:rPr kumimoji="1" lang="en-US" altLang="ja-JP" dirty="0" smtClean="0"/>
              <a:t>Typical procedure</a:t>
            </a:r>
            <a:endParaRPr kumimoji="1" lang="ja-JP" altLang="en-US" dirty="0"/>
          </a:p>
        </p:txBody>
      </p:sp>
      <p:sp>
        <p:nvSpPr>
          <p:cNvPr id="3" name="正方形/長方形 2"/>
          <p:cNvSpPr/>
          <p:nvPr/>
        </p:nvSpPr>
        <p:spPr>
          <a:xfrm>
            <a:off x="151744" y="747664"/>
            <a:ext cx="8533105" cy="652486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ja-JP" sz="1900" dirty="0">
                <a:latin typeface="Consolas" panose="020B0609020204030204" pitchFamily="49" charset="0"/>
              </a:rPr>
              <a:t>$ </a:t>
            </a:r>
            <a:r>
              <a:rPr lang="en-US" altLang="ja-JP" sz="1900" dirty="0" err="1">
                <a:latin typeface="Consolas" panose="020B0609020204030204" pitchFamily="49" charset="0"/>
              </a:rPr>
              <a:t>mpirun</a:t>
            </a:r>
            <a:r>
              <a:rPr lang="en-US" altLang="ja-JP" sz="1900" dirty="0">
                <a:latin typeface="Consolas" panose="020B0609020204030204" pitchFamily="49" charset="0"/>
              </a:rPr>
              <a:t> -np 2 </a:t>
            </a:r>
            <a:r>
              <a:rPr lang="en-US" altLang="ja-JP" sz="1900" dirty="0">
                <a:solidFill>
                  <a:schemeClr val="tx1"/>
                </a:solidFill>
                <a:latin typeface="Consolas" panose="020B0609020204030204" pitchFamily="49" charset="0"/>
              </a:rPr>
              <a:t>~/bin/</a:t>
            </a:r>
            <a:r>
              <a:rPr lang="ja-JP" altLang="en-US" sz="1900" dirty="0">
                <a:latin typeface="Consolas" panose="020B0609020204030204" pitchFamily="49" charset="0"/>
              </a:rPr>
              <a:t>pw.x </a:t>
            </a:r>
            <a:r>
              <a:rPr lang="en-US" altLang="ja-JP" sz="1900" dirty="0">
                <a:latin typeface="Consolas" panose="020B0609020204030204" pitchFamily="49" charset="0"/>
              </a:rPr>
              <a:t>-</a:t>
            </a:r>
            <a:r>
              <a:rPr lang="en-US" altLang="ja-JP" sz="1900" dirty="0" err="1">
                <a:latin typeface="Consolas" panose="020B0609020204030204" pitchFamily="49" charset="0"/>
              </a:rPr>
              <a:t>npool</a:t>
            </a:r>
            <a:r>
              <a:rPr lang="en-US" altLang="ja-JP" sz="1900" dirty="0">
                <a:latin typeface="Consolas" panose="020B0609020204030204" pitchFamily="49" charset="0"/>
              </a:rPr>
              <a:t> 2 </a:t>
            </a:r>
            <a:r>
              <a:rPr lang="ja-JP" altLang="en-US" sz="1900" dirty="0">
                <a:latin typeface="Consolas" panose="020B0609020204030204" pitchFamily="49" charset="0"/>
              </a:rPr>
              <a:t>-in </a:t>
            </a:r>
            <a:r>
              <a:rPr lang="ja-JP" altLang="en-US" sz="1900" dirty="0" smtClean="0">
                <a:latin typeface="Consolas" panose="020B0609020204030204" pitchFamily="49" charset="0"/>
              </a:rPr>
              <a:t>scf</a:t>
            </a:r>
            <a:r>
              <a:rPr lang="ja-JP" altLang="en-US" sz="1900" dirty="0">
                <a:latin typeface="Consolas" panose="020B0609020204030204" pitchFamily="49" charset="0"/>
              </a:rPr>
              <a:t>.</a:t>
            </a:r>
            <a:r>
              <a:rPr lang="ja-JP" altLang="en-US" sz="1900" dirty="0" smtClean="0">
                <a:latin typeface="Consolas" panose="020B0609020204030204" pitchFamily="49" charset="0"/>
              </a:rPr>
              <a:t>in </a:t>
            </a:r>
            <a:r>
              <a:rPr lang="en-US" altLang="ja-JP" sz="1900" dirty="0" smtClean="0">
                <a:latin typeface="Consolas" panose="020B0609020204030204" pitchFamily="49" charset="0"/>
              </a:rPr>
              <a:t>| tee </a:t>
            </a:r>
            <a:r>
              <a:rPr lang="en-US" altLang="ja-JP" sz="1900" dirty="0" err="1" smtClean="0">
                <a:latin typeface="Consolas" panose="020B0609020204030204" pitchFamily="49" charset="0"/>
              </a:rPr>
              <a:t>scf.out</a:t>
            </a:r>
            <a:endParaRPr lang="en-US" altLang="ja-JP" sz="1900" dirty="0">
              <a:latin typeface="Consolas" panose="020B0609020204030204" pitchFamily="49" charset="0"/>
            </a:endParaRPr>
          </a:p>
          <a:p>
            <a:r>
              <a:rPr lang="en-US" altLang="ja-JP" sz="1900" dirty="0" smtClean="0">
                <a:latin typeface="Consolas" panose="020B0609020204030204" pitchFamily="49" charset="0"/>
              </a:rPr>
              <a:t>$ </a:t>
            </a:r>
            <a:r>
              <a:rPr lang="en-US" altLang="ja-JP" sz="1900" dirty="0" err="1" smtClean="0">
                <a:latin typeface="Consolas" panose="020B0609020204030204" pitchFamily="49" charset="0"/>
              </a:rPr>
              <a:t>mpirun</a:t>
            </a:r>
            <a:r>
              <a:rPr lang="en-US" altLang="ja-JP" sz="1900" dirty="0" smtClean="0">
                <a:latin typeface="Consolas" panose="020B0609020204030204" pitchFamily="49" charset="0"/>
              </a:rPr>
              <a:t> -np 2 </a:t>
            </a:r>
            <a:r>
              <a:rPr lang="en-US" altLang="ja-JP" sz="1900" dirty="0" smtClean="0">
                <a:solidFill>
                  <a:schemeClr val="tx1"/>
                </a:solidFill>
                <a:latin typeface="Consolas" panose="020B0609020204030204" pitchFamily="49" charset="0"/>
              </a:rPr>
              <a:t>~/bin/</a:t>
            </a:r>
            <a:r>
              <a:rPr lang="ja-JP" altLang="en-US" sz="1900" dirty="0" smtClean="0">
                <a:latin typeface="Consolas" panose="020B0609020204030204" pitchFamily="49" charset="0"/>
              </a:rPr>
              <a:t>pw</a:t>
            </a:r>
            <a:r>
              <a:rPr lang="ja-JP" altLang="en-US" sz="1900" dirty="0">
                <a:latin typeface="Consolas" panose="020B0609020204030204" pitchFamily="49" charset="0"/>
              </a:rPr>
              <a:t>.</a:t>
            </a:r>
            <a:r>
              <a:rPr lang="ja-JP" altLang="en-US" sz="1900" dirty="0" smtClean="0">
                <a:latin typeface="Consolas" panose="020B0609020204030204" pitchFamily="49" charset="0"/>
              </a:rPr>
              <a:t>x </a:t>
            </a:r>
            <a:r>
              <a:rPr lang="en-US" altLang="ja-JP" sz="1900" dirty="0" smtClean="0">
                <a:latin typeface="Consolas" panose="020B0609020204030204" pitchFamily="49" charset="0"/>
              </a:rPr>
              <a:t>-</a:t>
            </a:r>
            <a:r>
              <a:rPr lang="en-US" altLang="ja-JP" sz="1900" dirty="0" err="1" smtClean="0">
                <a:latin typeface="Consolas" panose="020B0609020204030204" pitchFamily="49" charset="0"/>
              </a:rPr>
              <a:t>npool</a:t>
            </a:r>
            <a:r>
              <a:rPr lang="en-US" altLang="ja-JP" sz="1900" dirty="0" smtClean="0">
                <a:latin typeface="Consolas" panose="020B0609020204030204" pitchFamily="49" charset="0"/>
              </a:rPr>
              <a:t> 2 </a:t>
            </a:r>
            <a:r>
              <a:rPr lang="ja-JP" altLang="en-US" sz="1900" dirty="0" smtClean="0">
                <a:latin typeface="Consolas" panose="020B0609020204030204" pitchFamily="49" charset="0"/>
              </a:rPr>
              <a:t>-in nonscf</a:t>
            </a:r>
            <a:r>
              <a:rPr lang="ja-JP" altLang="en-US" sz="1900" dirty="0">
                <a:latin typeface="Consolas" panose="020B0609020204030204" pitchFamily="49" charset="0"/>
              </a:rPr>
              <a:t>.</a:t>
            </a:r>
            <a:r>
              <a:rPr lang="ja-JP" altLang="en-US" sz="1900" dirty="0" smtClean="0">
                <a:latin typeface="Consolas" panose="020B0609020204030204" pitchFamily="49" charset="0"/>
              </a:rPr>
              <a:t>in</a:t>
            </a:r>
            <a:endParaRPr lang="en-US" altLang="ja-JP" sz="1900" dirty="0" smtClean="0">
              <a:latin typeface="Consolas" panose="020B0609020204030204" pitchFamily="49" charset="0"/>
            </a:endParaRPr>
          </a:p>
          <a:p>
            <a:r>
              <a:rPr lang="en-US" altLang="ja-JP" sz="1900" dirty="0" smtClean="0">
                <a:latin typeface="Consolas" panose="020B0609020204030204" pitchFamily="49" charset="0"/>
              </a:rPr>
              <a:t>$ </a:t>
            </a:r>
            <a:r>
              <a:rPr lang="en-US" altLang="ja-JP" sz="1900" dirty="0" err="1" smtClean="0">
                <a:latin typeface="Consolas" panose="020B0609020204030204" pitchFamily="49" charset="0"/>
              </a:rPr>
              <a:t>mpirun</a:t>
            </a:r>
            <a:r>
              <a:rPr lang="en-US" altLang="ja-JP" sz="1900" dirty="0" smtClean="0">
                <a:latin typeface="Consolas" panose="020B0609020204030204" pitchFamily="49" charset="0"/>
              </a:rPr>
              <a:t> -np 2 </a:t>
            </a:r>
            <a:r>
              <a:rPr lang="en-US" altLang="ja-JP" sz="1900" dirty="0" smtClean="0">
                <a:solidFill>
                  <a:schemeClr val="tx1"/>
                </a:solidFill>
                <a:latin typeface="Consolas" panose="020B0609020204030204" pitchFamily="49" charset="0"/>
              </a:rPr>
              <a:t>~/bin/</a:t>
            </a:r>
            <a:r>
              <a:rPr lang="en-US" altLang="ja-JP" sz="1900" dirty="0" err="1" smtClean="0">
                <a:latin typeface="Consolas" panose="020B0609020204030204" pitchFamily="49" charset="0"/>
              </a:rPr>
              <a:t>bands.x</a:t>
            </a:r>
            <a:r>
              <a:rPr lang="en-US" altLang="ja-JP" sz="1900" dirty="0" smtClean="0">
                <a:latin typeface="Consolas" panose="020B0609020204030204" pitchFamily="49" charset="0"/>
              </a:rPr>
              <a:t> -</a:t>
            </a:r>
            <a:r>
              <a:rPr lang="en-US" altLang="ja-JP" sz="1900" dirty="0" err="1" smtClean="0">
                <a:latin typeface="Consolas" panose="020B0609020204030204" pitchFamily="49" charset="0"/>
              </a:rPr>
              <a:t>npool</a:t>
            </a:r>
            <a:r>
              <a:rPr lang="en-US" altLang="ja-JP" sz="1900" dirty="0" smtClean="0">
                <a:latin typeface="Consolas" panose="020B0609020204030204" pitchFamily="49" charset="0"/>
              </a:rPr>
              <a:t> 2 -in bands.in</a:t>
            </a:r>
          </a:p>
          <a:p>
            <a:r>
              <a:rPr lang="en-US" altLang="ja-JP" sz="1900" dirty="0">
                <a:latin typeface="Consolas" panose="020B0609020204030204" pitchFamily="49" charset="0"/>
              </a:rPr>
              <a:t>$ </a:t>
            </a:r>
            <a:r>
              <a:rPr lang="en-US" altLang="ja-JP" sz="1900" dirty="0" err="1">
                <a:latin typeface="Consolas" panose="020B0609020204030204" pitchFamily="49" charset="0"/>
              </a:rPr>
              <a:t>grep</a:t>
            </a:r>
            <a:r>
              <a:rPr lang="en-US" altLang="ja-JP" sz="1900" dirty="0">
                <a:latin typeface="Consolas" panose="020B0609020204030204" pitchFamily="49" charset="0"/>
              </a:rPr>
              <a:t> Fermi </a:t>
            </a:r>
            <a:r>
              <a:rPr lang="en-US" altLang="ja-JP" sz="1900" dirty="0" err="1" smtClean="0">
                <a:latin typeface="Consolas" panose="020B0609020204030204" pitchFamily="49" charset="0"/>
              </a:rPr>
              <a:t>scf.out</a:t>
            </a:r>
            <a:endParaRPr lang="en-US" altLang="ja-JP" sz="1900" dirty="0" smtClean="0">
              <a:latin typeface="Consolas" panose="020B0609020204030204" pitchFamily="49" charset="0"/>
            </a:endParaRPr>
          </a:p>
          <a:p>
            <a:r>
              <a:rPr lang="en-US" altLang="ja-JP" sz="1900" dirty="0">
                <a:latin typeface="Consolas" panose="020B0609020204030204" pitchFamily="49" charset="0"/>
              </a:rPr>
              <a:t> the Fermi energy is     7.5595 </a:t>
            </a:r>
            <a:r>
              <a:rPr lang="en-US" altLang="ja-JP" sz="1900" dirty="0" err="1">
                <a:latin typeface="Consolas" panose="020B0609020204030204" pitchFamily="49" charset="0"/>
              </a:rPr>
              <a:t>ev</a:t>
            </a:r>
            <a:endParaRPr lang="en-US" altLang="ja-JP" sz="1900" dirty="0" smtClean="0">
              <a:latin typeface="Consolas" panose="020B0609020204030204" pitchFamily="49" charset="0"/>
            </a:endParaRPr>
          </a:p>
          <a:p>
            <a:r>
              <a:rPr lang="en-US" altLang="ja-JP" sz="1900" dirty="0" smtClean="0">
                <a:latin typeface="Consolas" panose="020B0609020204030204" pitchFamily="49" charset="0"/>
              </a:rPr>
              <a:t>$ </a:t>
            </a:r>
            <a:r>
              <a:rPr lang="en-US" altLang="ja-JP" sz="1900" dirty="0" err="1">
                <a:latin typeface="Consolas" panose="020B0609020204030204" pitchFamily="49" charset="0"/>
              </a:rPr>
              <a:t>gnuplot</a:t>
            </a:r>
            <a:r>
              <a:rPr lang="en-US" altLang="ja-JP" sz="1900" dirty="0">
                <a:latin typeface="Consolas" panose="020B0609020204030204" pitchFamily="49" charset="0"/>
              </a:rPr>
              <a:t> -e "</a:t>
            </a:r>
            <a:r>
              <a:rPr lang="en-US" altLang="ja-JP" sz="1900" dirty="0" err="1">
                <a:latin typeface="Consolas" panose="020B0609020204030204" pitchFamily="49" charset="0"/>
              </a:rPr>
              <a:t>ef</a:t>
            </a:r>
            <a:r>
              <a:rPr lang="en-US" altLang="ja-JP" sz="1900" dirty="0">
                <a:latin typeface="Consolas" panose="020B0609020204030204" pitchFamily="49" charset="0"/>
              </a:rPr>
              <a:t>=7.5595;emin=-15;emax=15" </a:t>
            </a:r>
            <a:r>
              <a:rPr lang="en-US" altLang="ja-JP" sz="1900" dirty="0" smtClean="0">
                <a:latin typeface="Consolas" panose="020B0609020204030204" pitchFamily="49" charset="0"/>
              </a:rPr>
              <a:t>band.gp</a:t>
            </a:r>
          </a:p>
          <a:p>
            <a:r>
              <a:rPr lang="en-US" altLang="ja-JP" sz="1900" dirty="0">
                <a:latin typeface="Consolas" panose="020B0609020204030204" pitchFamily="49" charset="0"/>
              </a:rPr>
              <a:t>$ open -a </a:t>
            </a:r>
            <a:r>
              <a:rPr lang="en-US" altLang="ja-JP" sz="1900" dirty="0" err="1" smtClean="0">
                <a:latin typeface="Consolas" panose="020B0609020204030204" pitchFamily="49" charset="0"/>
              </a:rPr>
              <a:t>Preview.app</a:t>
            </a:r>
            <a:r>
              <a:rPr lang="en-US" altLang="ja-JP" sz="1900" dirty="0" smtClean="0">
                <a:latin typeface="Consolas" panose="020B0609020204030204" pitchFamily="49" charset="0"/>
              </a:rPr>
              <a:t> band.pdf</a:t>
            </a:r>
          </a:p>
          <a:p>
            <a:r>
              <a:rPr lang="en-US" altLang="ja-JP" sz="1900" dirty="0">
                <a:latin typeface="Consolas" panose="020B0609020204030204" pitchFamily="49" charset="0"/>
              </a:rPr>
              <a:t>$ </a:t>
            </a:r>
            <a:r>
              <a:rPr lang="en-US" altLang="ja-JP" sz="1900" dirty="0" err="1">
                <a:latin typeface="Consolas" panose="020B0609020204030204" pitchFamily="49" charset="0"/>
              </a:rPr>
              <a:t>mpirun</a:t>
            </a:r>
            <a:r>
              <a:rPr lang="en-US" altLang="ja-JP" sz="1900" dirty="0">
                <a:latin typeface="Consolas" panose="020B0609020204030204" pitchFamily="49" charset="0"/>
              </a:rPr>
              <a:t> -np 1 ~/bin/</a:t>
            </a:r>
            <a:r>
              <a:rPr lang="ja-JP" altLang="en-US" sz="1900" dirty="0">
                <a:latin typeface="Consolas" panose="020B0609020204030204" pitchFamily="49" charset="0"/>
              </a:rPr>
              <a:t>pp.x </a:t>
            </a:r>
            <a:r>
              <a:rPr lang="en-US" altLang="ja-JP" sz="1900" dirty="0">
                <a:latin typeface="Consolas" panose="020B0609020204030204" pitchFamily="49" charset="0"/>
              </a:rPr>
              <a:t>-</a:t>
            </a:r>
            <a:r>
              <a:rPr lang="en-US" altLang="ja-JP" sz="1900" dirty="0" err="1">
                <a:latin typeface="Consolas" panose="020B0609020204030204" pitchFamily="49" charset="0"/>
              </a:rPr>
              <a:t>npool</a:t>
            </a:r>
            <a:r>
              <a:rPr lang="en-US" altLang="ja-JP" sz="1900" dirty="0">
                <a:latin typeface="Consolas" panose="020B0609020204030204" pitchFamily="49" charset="0"/>
              </a:rPr>
              <a:t> 1</a:t>
            </a:r>
            <a:r>
              <a:rPr lang="ja-JP" altLang="en-US" sz="1900" dirty="0">
                <a:latin typeface="Consolas" panose="020B0609020204030204" pitchFamily="49" charset="0"/>
              </a:rPr>
              <a:t> -in pp.in</a:t>
            </a:r>
            <a:endParaRPr lang="en-US" altLang="ja-JP" sz="1900" dirty="0">
              <a:latin typeface="Consolas" panose="020B0609020204030204" pitchFamily="49" charset="0"/>
            </a:endParaRPr>
          </a:p>
          <a:p>
            <a:r>
              <a:rPr lang="en-US" altLang="ja-JP" sz="1900" dirty="0">
                <a:latin typeface="Consolas" panose="020B0609020204030204" pitchFamily="49" charset="0"/>
              </a:rPr>
              <a:t>$ </a:t>
            </a:r>
            <a:r>
              <a:rPr lang="en-US" altLang="ja-JP" sz="1900" dirty="0" err="1">
                <a:latin typeface="Consolas" panose="020B0609020204030204" pitchFamily="49" charset="0"/>
              </a:rPr>
              <a:t>vesta</a:t>
            </a:r>
            <a:r>
              <a:rPr lang="en-US" altLang="ja-JP" sz="1900" dirty="0">
                <a:latin typeface="Consolas" panose="020B0609020204030204" pitchFamily="49" charset="0"/>
              </a:rPr>
              <a:t> tmp.pp_K001_B00*.xsf</a:t>
            </a:r>
            <a:endParaRPr lang="ja-JP" altLang="en-US" sz="1900" dirty="0">
              <a:latin typeface="Consolas" panose="020B0609020204030204" pitchFamily="49" charset="0"/>
            </a:endParaRPr>
          </a:p>
          <a:p>
            <a:r>
              <a:rPr lang="ja-JP" altLang="en-US" sz="1900" dirty="0">
                <a:latin typeface="Consolas" panose="020B0609020204030204" pitchFamily="49" charset="0"/>
              </a:rPr>
              <a:t>$ </a:t>
            </a:r>
            <a:r>
              <a:rPr lang="en-US" altLang="ja-JP" sz="1900" dirty="0" err="1">
                <a:latin typeface="Consolas" panose="020B0609020204030204" pitchFamily="49" charset="0"/>
              </a:rPr>
              <a:t>mpirun</a:t>
            </a:r>
            <a:r>
              <a:rPr lang="en-US" altLang="ja-JP" sz="1900" dirty="0">
                <a:latin typeface="Consolas" panose="020B0609020204030204" pitchFamily="49" charset="0"/>
              </a:rPr>
              <a:t> -np 2 </a:t>
            </a:r>
            <a:r>
              <a:rPr lang="en-US" altLang="ja-JP" sz="1900" dirty="0">
                <a:solidFill>
                  <a:schemeClr val="tx1"/>
                </a:solidFill>
                <a:latin typeface="Consolas" panose="020B0609020204030204" pitchFamily="49" charset="0"/>
              </a:rPr>
              <a:t>~/bin/</a:t>
            </a:r>
            <a:r>
              <a:rPr lang="en-US" altLang="ja-JP" sz="1900" dirty="0" err="1">
                <a:solidFill>
                  <a:schemeClr val="tx1"/>
                </a:solidFill>
                <a:latin typeface="Consolas" panose="020B0609020204030204" pitchFamily="49" charset="0"/>
              </a:rPr>
              <a:t>pw.x</a:t>
            </a:r>
            <a:r>
              <a:rPr lang="en-US" altLang="ja-JP" sz="1900" dirty="0">
                <a:solidFill>
                  <a:schemeClr val="tx1"/>
                </a:solidFill>
                <a:latin typeface="Consolas" panose="020B0609020204030204" pitchFamily="49" charset="0"/>
              </a:rPr>
              <a:t> -</a:t>
            </a:r>
            <a:r>
              <a:rPr lang="en-US" altLang="ja-JP" sz="1900" dirty="0" err="1">
                <a:solidFill>
                  <a:schemeClr val="tx1"/>
                </a:solidFill>
                <a:latin typeface="Consolas" panose="020B0609020204030204" pitchFamily="49" charset="0"/>
              </a:rPr>
              <a:t>npool</a:t>
            </a:r>
            <a:r>
              <a:rPr lang="en-US" altLang="ja-JP" sz="1900" dirty="0">
                <a:solidFill>
                  <a:schemeClr val="tx1"/>
                </a:solidFill>
                <a:latin typeface="Consolas" panose="020B0609020204030204" pitchFamily="49" charset="0"/>
              </a:rPr>
              <a:t> 2 -in </a:t>
            </a:r>
            <a:r>
              <a:rPr lang="en-US" altLang="ja-JP" sz="1900" dirty="0" smtClean="0">
                <a:solidFill>
                  <a:schemeClr val="tx1"/>
                </a:solidFill>
                <a:latin typeface="Consolas" panose="020B0609020204030204" pitchFamily="49" charset="0"/>
              </a:rPr>
              <a:t>dense.in</a:t>
            </a:r>
          </a:p>
          <a:p>
            <a:r>
              <a:rPr lang="en-US" altLang="ja-JP" sz="1900" dirty="0">
                <a:solidFill>
                  <a:schemeClr val="tx1"/>
                </a:solidFill>
                <a:latin typeface="Consolas" panose="020B0609020204030204" pitchFamily="49" charset="0"/>
              </a:rPr>
              <a:t>$ </a:t>
            </a:r>
            <a:r>
              <a:rPr lang="en-US" altLang="ja-JP" sz="1900" dirty="0" err="1">
                <a:solidFill>
                  <a:schemeClr val="tx1"/>
                </a:solidFill>
                <a:latin typeface="Consolas" panose="020B0609020204030204" pitchFamily="49" charset="0"/>
              </a:rPr>
              <a:t>mpirun</a:t>
            </a:r>
            <a:r>
              <a:rPr lang="en-US" altLang="ja-JP" sz="1900" dirty="0">
                <a:solidFill>
                  <a:schemeClr val="tx1"/>
                </a:solidFill>
                <a:latin typeface="Consolas" panose="020B0609020204030204" pitchFamily="49" charset="0"/>
              </a:rPr>
              <a:t> -np 1 ~/bin/</a:t>
            </a:r>
            <a:r>
              <a:rPr lang="ja-JP" altLang="en-US" sz="1900" dirty="0" smtClean="0">
                <a:solidFill>
                  <a:schemeClr val="tx1"/>
                </a:solidFill>
                <a:latin typeface="Consolas" panose="020B0609020204030204" pitchFamily="49" charset="0"/>
              </a:rPr>
              <a:t>fermi</a:t>
            </a:r>
            <a:r>
              <a:rPr lang="en-US" altLang="ja-JP" sz="1900" dirty="0" smtClean="0">
                <a:solidFill>
                  <a:schemeClr val="tx1"/>
                </a:solidFill>
                <a:latin typeface="Consolas" panose="020B0609020204030204" pitchFamily="49" charset="0"/>
              </a:rPr>
              <a:t>_velocity</a:t>
            </a:r>
            <a:r>
              <a:rPr lang="ja-JP" altLang="en-US" sz="1900" dirty="0" err="1" smtClean="0">
                <a:solidFill>
                  <a:schemeClr val="tx1"/>
                </a:solidFill>
                <a:latin typeface="Consolas" panose="020B0609020204030204" pitchFamily="49" charset="0"/>
              </a:rPr>
              <a:t>.</a:t>
            </a:r>
            <a:r>
              <a:rPr lang="ja-JP" altLang="en-US" sz="1900" dirty="0">
                <a:solidFill>
                  <a:schemeClr val="tx1"/>
                </a:solidFill>
                <a:latin typeface="Consolas" panose="020B0609020204030204" pitchFamily="49" charset="0"/>
              </a:rPr>
              <a:t>x -in </a:t>
            </a:r>
            <a:r>
              <a:rPr lang="en-US" altLang="ja-JP" sz="1900" dirty="0" smtClean="0">
                <a:solidFill>
                  <a:schemeClr val="tx1"/>
                </a:solidFill>
                <a:latin typeface="Consolas" panose="020B0609020204030204" pitchFamily="49" charset="0"/>
              </a:rPr>
              <a:t>dense.in</a:t>
            </a:r>
          </a:p>
          <a:p>
            <a:r>
              <a:rPr lang="en-US" altLang="ja-JP" sz="1900" dirty="0" smtClean="0">
                <a:solidFill>
                  <a:schemeClr val="tx1"/>
                </a:solidFill>
                <a:latin typeface="Consolas" panose="020B0609020204030204" pitchFamily="49" charset="0"/>
              </a:rPr>
              <a:t>$ </a:t>
            </a:r>
            <a:r>
              <a:rPr lang="en-US" altLang="ja-JP" sz="1900" dirty="0" err="1" smtClean="0">
                <a:solidFill>
                  <a:schemeClr val="tx1"/>
                </a:solidFill>
                <a:latin typeface="Consolas" panose="020B0609020204030204" pitchFamily="49" charset="0"/>
              </a:rPr>
              <a:t>fermisurfer</a:t>
            </a:r>
            <a:r>
              <a:rPr lang="en-US" altLang="ja-JP" sz="1900" dirty="0" smtClean="0">
                <a:solidFill>
                  <a:schemeClr val="tx1"/>
                </a:solidFill>
                <a:latin typeface="Consolas" panose="020B0609020204030204" pitchFamily="49" charset="0"/>
              </a:rPr>
              <a:t> </a:t>
            </a:r>
            <a:r>
              <a:rPr lang="en-US" altLang="ja-JP" sz="1900" dirty="0" err="1">
                <a:solidFill>
                  <a:schemeClr val="tx1"/>
                </a:solidFill>
                <a:latin typeface="Consolas" panose="020B0609020204030204" pitchFamily="49" charset="0"/>
              </a:rPr>
              <a:t>vfermi.frmsf</a:t>
            </a:r>
            <a:endParaRPr lang="en-US" altLang="ja-JP" sz="1900" dirty="0">
              <a:solidFill>
                <a:schemeClr val="tx1"/>
              </a:solidFill>
              <a:latin typeface="Consolas" panose="020B0609020204030204" pitchFamily="49" charset="0"/>
            </a:endParaRPr>
          </a:p>
          <a:p>
            <a:r>
              <a:rPr lang="en-US" altLang="ja-JP" sz="1900" dirty="0" smtClean="0">
                <a:solidFill>
                  <a:schemeClr val="tx1"/>
                </a:solidFill>
                <a:latin typeface="Consolas" panose="020B0609020204030204" pitchFamily="49" charset="0"/>
              </a:rPr>
              <a:t>$ </a:t>
            </a:r>
            <a:r>
              <a:rPr lang="en-US" altLang="ja-JP" sz="1900" dirty="0" err="1">
                <a:solidFill>
                  <a:schemeClr val="tx1"/>
                </a:solidFill>
                <a:latin typeface="Consolas" panose="020B0609020204030204" pitchFamily="49" charset="0"/>
              </a:rPr>
              <a:t>mpirun</a:t>
            </a:r>
            <a:r>
              <a:rPr lang="en-US" altLang="ja-JP" sz="1900" dirty="0">
                <a:solidFill>
                  <a:schemeClr val="tx1"/>
                </a:solidFill>
                <a:latin typeface="Consolas" panose="020B0609020204030204" pitchFamily="49" charset="0"/>
              </a:rPr>
              <a:t> -np 2 ~/bin/</a:t>
            </a:r>
            <a:r>
              <a:rPr lang="en-US" altLang="ja-JP" sz="1900" dirty="0" err="1">
                <a:solidFill>
                  <a:schemeClr val="tx1"/>
                </a:solidFill>
                <a:latin typeface="Consolas" panose="020B0609020204030204" pitchFamily="49" charset="0"/>
              </a:rPr>
              <a:t>projwfc.x</a:t>
            </a:r>
            <a:r>
              <a:rPr lang="en-US" altLang="ja-JP" sz="1900" dirty="0">
                <a:solidFill>
                  <a:schemeClr val="tx1"/>
                </a:solidFill>
                <a:latin typeface="Consolas" panose="020B0609020204030204" pitchFamily="49" charset="0"/>
              </a:rPr>
              <a:t> </a:t>
            </a:r>
            <a:r>
              <a:rPr lang="en-US" altLang="ja-JP" sz="1900" dirty="0">
                <a:latin typeface="Consolas" panose="020B0609020204030204" pitchFamily="49" charset="0"/>
              </a:rPr>
              <a:t>-</a:t>
            </a:r>
            <a:r>
              <a:rPr lang="en-US" altLang="ja-JP" sz="1900" dirty="0" err="1">
                <a:latin typeface="Consolas" panose="020B0609020204030204" pitchFamily="49" charset="0"/>
              </a:rPr>
              <a:t>npool</a:t>
            </a:r>
            <a:r>
              <a:rPr lang="en-US" altLang="ja-JP" sz="1900" dirty="0">
                <a:latin typeface="Consolas" panose="020B0609020204030204" pitchFamily="49" charset="0"/>
              </a:rPr>
              <a:t> 2 -in pdos.in </a:t>
            </a:r>
            <a:r>
              <a:rPr lang="en-US" altLang="ja-JP" sz="1900" dirty="0" smtClean="0">
                <a:latin typeface="Consolas" panose="020B0609020204030204" pitchFamily="49" charset="0"/>
              </a:rPr>
              <a:t>&gt; </a:t>
            </a:r>
            <a:r>
              <a:rPr lang="en-US" altLang="ja-JP" sz="1900" dirty="0" err="1" smtClean="0">
                <a:latin typeface="Consolas" panose="020B0609020204030204" pitchFamily="49" charset="0"/>
              </a:rPr>
              <a:t>pdos.out</a:t>
            </a:r>
            <a:endParaRPr lang="en-US" altLang="ja-JP" sz="1900" dirty="0" smtClean="0">
              <a:latin typeface="Consolas" panose="020B0609020204030204" pitchFamily="49" charset="0"/>
            </a:endParaRPr>
          </a:p>
          <a:p>
            <a:r>
              <a:rPr lang="en-US" altLang="ja-JP" sz="1900" dirty="0">
                <a:latin typeface="Consolas" panose="020B0609020204030204" pitchFamily="49" charset="0"/>
              </a:rPr>
              <a:t>$ </a:t>
            </a:r>
            <a:r>
              <a:rPr lang="en-US" altLang="ja-JP" sz="1900" dirty="0" smtClean="0">
                <a:latin typeface="Consolas" panose="020B0609020204030204" pitchFamily="49" charset="0"/>
              </a:rPr>
              <a:t>~/bin/</a:t>
            </a:r>
            <a:r>
              <a:rPr lang="en-US" altLang="ja-JP" sz="1900" dirty="0" err="1" smtClean="0">
                <a:latin typeface="Consolas" panose="020B0609020204030204" pitchFamily="49" charset="0"/>
              </a:rPr>
              <a:t>sumpdos.x</a:t>
            </a:r>
            <a:r>
              <a:rPr lang="en-US" altLang="ja-JP" sz="1900" dirty="0" smtClean="0">
                <a:latin typeface="Consolas" panose="020B0609020204030204" pitchFamily="49" charset="0"/>
              </a:rPr>
              <a:t>  </a:t>
            </a:r>
            <a:r>
              <a:rPr lang="en-US" altLang="ja-JP" sz="1900" dirty="0" err="1">
                <a:latin typeface="Consolas" panose="020B0609020204030204" pitchFamily="49" charset="0"/>
              </a:rPr>
              <a:t>pwscf.pdos</a:t>
            </a:r>
            <a:r>
              <a:rPr lang="en-US" altLang="ja-JP" sz="1900" dirty="0">
                <a:latin typeface="Consolas" panose="020B0609020204030204" pitchFamily="49" charset="0"/>
              </a:rPr>
              <a:t>_*\(Mg\)* &gt; </a:t>
            </a:r>
            <a:r>
              <a:rPr lang="en-US" altLang="ja-JP" sz="1900" dirty="0" smtClean="0">
                <a:latin typeface="Consolas" panose="020B0609020204030204" pitchFamily="49" charset="0"/>
              </a:rPr>
              <a:t>Mg</a:t>
            </a:r>
          </a:p>
          <a:p>
            <a:r>
              <a:rPr lang="en-US" altLang="ja-JP" sz="1900" dirty="0">
                <a:latin typeface="Consolas" panose="020B0609020204030204" pitchFamily="49" charset="0"/>
              </a:rPr>
              <a:t>$ </a:t>
            </a:r>
            <a:r>
              <a:rPr lang="en-US" altLang="ja-JP" sz="1900" dirty="0" smtClean="0">
                <a:latin typeface="Consolas" panose="020B0609020204030204" pitchFamily="49" charset="0"/>
              </a:rPr>
              <a:t>~/bin/</a:t>
            </a:r>
            <a:r>
              <a:rPr lang="en-US" altLang="ja-JP" sz="1900" dirty="0" err="1" smtClean="0">
                <a:latin typeface="Consolas" panose="020B0609020204030204" pitchFamily="49" charset="0"/>
              </a:rPr>
              <a:t>sumpdos.x</a:t>
            </a:r>
            <a:r>
              <a:rPr lang="en-US" altLang="ja-JP" sz="1900" dirty="0" smtClean="0">
                <a:latin typeface="Consolas" panose="020B0609020204030204" pitchFamily="49" charset="0"/>
              </a:rPr>
              <a:t>  </a:t>
            </a:r>
            <a:r>
              <a:rPr lang="en-US" altLang="ja-JP" sz="1900" dirty="0" err="1">
                <a:latin typeface="Consolas" panose="020B0609020204030204" pitchFamily="49" charset="0"/>
              </a:rPr>
              <a:t>pwscf.pdos</a:t>
            </a:r>
            <a:r>
              <a:rPr lang="en-US" altLang="ja-JP" sz="1900" dirty="0">
                <a:latin typeface="Consolas" panose="020B0609020204030204" pitchFamily="49" charset="0"/>
              </a:rPr>
              <a:t>_*\(B\)* &gt; </a:t>
            </a:r>
            <a:r>
              <a:rPr lang="en-US" altLang="ja-JP" sz="1900" dirty="0" smtClean="0">
                <a:latin typeface="Consolas" panose="020B0609020204030204" pitchFamily="49" charset="0"/>
              </a:rPr>
              <a:t>B</a:t>
            </a:r>
          </a:p>
          <a:p>
            <a:r>
              <a:rPr lang="en-US" altLang="ja-JP" sz="1900" dirty="0">
                <a:latin typeface="Consolas" panose="020B0609020204030204" pitchFamily="49" charset="0"/>
              </a:rPr>
              <a:t>$ mv </a:t>
            </a:r>
            <a:r>
              <a:rPr lang="en-US" altLang="ja-JP" sz="1900" dirty="0" err="1">
                <a:latin typeface="Consolas" panose="020B0609020204030204" pitchFamily="49" charset="0"/>
              </a:rPr>
              <a:t>pwscf.pdos_tot</a:t>
            </a:r>
            <a:r>
              <a:rPr lang="en-US" altLang="ja-JP" sz="1900" dirty="0">
                <a:latin typeface="Consolas" panose="020B0609020204030204" pitchFamily="49" charset="0"/>
              </a:rPr>
              <a:t> </a:t>
            </a:r>
            <a:r>
              <a:rPr lang="en-US" altLang="ja-JP" sz="1900" dirty="0" smtClean="0">
                <a:latin typeface="Consolas" panose="020B0609020204030204" pitchFamily="49" charset="0"/>
              </a:rPr>
              <a:t>Total</a:t>
            </a:r>
          </a:p>
          <a:p>
            <a:r>
              <a:rPr lang="en-US" altLang="ja-JP" sz="1900" dirty="0" smtClean="0">
                <a:latin typeface="Consolas" panose="020B0609020204030204" pitchFamily="49" charset="0"/>
              </a:rPr>
              <a:t>$ </a:t>
            </a:r>
            <a:r>
              <a:rPr lang="en-US" altLang="ja-JP" sz="1900" dirty="0" smtClean="0">
                <a:latin typeface="Consolas" panose="020B0609020204030204" pitchFamily="49" charset="0"/>
              </a:rPr>
              <a:t>bash </a:t>
            </a:r>
            <a:r>
              <a:rPr lang="en-US" altLang="ja-JP" sz="1900" dirty="0" smtClean="0">
                <a:solidFill>
                  <a:schemeClr val="tx1"/>
                </a:solidFill>
                <a:latin typeface="Consolas" panose="020B0609020204030204" pitchFamily="49" charset="0"/>
              </a:rPr>
              <a:t>~/</a:t>
            </a:r>
            <a:r>
              <a:rPr lang="en-US" altLang="ja-JP" sz="1900" dirty="0">
                <a:solidFill>
                  <a:schemeClr val="tx1"/>
                </a:solidFill>
                <a:latin typeface="Consolas" panose="020B0609020204030204" pitchFamily="49" charset="0"/>
              </a:rPr>
              <a:t>pwdft/tool/</a:t>
            </a:r>
            <a:r>
              <a:rPr lang="en-US" altLang="ja-JP" sz="1900" dirty="0" smtClean="0">
                <a:latin typeface="Consolas" panose="020B0609020204030204" pitchFamily="49" charset="0"/>
              </a:rPr>
              <a:t>pdos.sh </a:t>
            </a:r>
            <a:r>
              <a:rPr lang="en-US" altLang="ja-JP" sz="1900" dirty="0">
                <a:latin typeface="Consolas" panose="020B0609020204030204" pitchFamily="49" charset="0"/>
              </a:rPr>
              <a:t>7.5595 Total Mg B</a:t>
            </a:r>
            <a:endParaRPr lang="en-US" altLang="ja-JP" sz="1900" dirty="0" smtClean="0">
              <a:latin typeface="Consolas" panose="020B0609020204030204" pitchFamily="49" charset="0"/>
            </a:endParaRPr>
          </a:p>
          <a:p>
            <a:r>
              <a:rPr lang="en-US" altLang="ja-JP" sz="1900" dirty="0">
                <a:latin typeface="Consolas" panose="020B0609020204030204" pitchFamily="49" charset="0"/>
              </a:rPr>
              <a:t>$ </a:t>
            </a:r>
            <a:r>
              <a:rPr lang="en-US" altLang="ja-JP" sz="1900" dirty="0" err="1">
                <a:latin typeface="Consolas" panose="020B0609020204030204" pitchFamily="49" charset="0"/>
              </a:rPr>
              <a:t>gnuplot</a:t>
            </a:r>
            <a:r>
              <a:rPr lang="en-US" altLang="ja-JP" sz="1900" dirty="0">
                <a:latin typeface="Consolas" panose="020B0609020204030204" pitchFamily="49" charset="0"/>
              </a:rPr>
              <a:t> </a:t>
            </a:r>
            <a:r>
              <a:rPr lang="en-US" altLang="ja-JP" sz="1900" dirty="0" smtClean="0">
                <a:latin typeface="Consolas" panose="020B0609020204030204" pitchFamily="49" charset="0"/>
              </a:rPr>
              <a:t>pdos.gp</a:t>
            </a:r>
          </a:p>
          <a:p>
            <a:r>
              <a:rPr lang="en-US" altLang="ja-JP" sz="1900" dirty="0">
                <a:latin typeface="Consolas" panose="020B0609020204030204" pitchFamily="49" charset="0"/>
              </a:rPr>
              <a:t>$ open -a </a:t>
            </a:r>
            <a:r>
              <a:rPr lang="en-US" altLang="ja-JP" sz="1900" dirty="0" err="1">
                <a:latin typeface="Consolas" panose="020B0609020204030204" pitchFamily="49" charset="0"/>
              </a:rPr>
              <a:t>Preview.app</a:t>
            </a:r>
            <a:r>
              <a:rPr lang="en-US" altLang="ja-JP" sz="1900" dirty="0">
                <a:latin typeface="Consolas" panose="020B0609020204030204" pitchFamily="49" charset="0"/>
              </a:rPr>
              <a:t> </a:t>
            </a:r>
            <a:r>
              <a:rPr lang="en-US" altLang="ja-JP" sz="1900" dirty="0" smtClean="0">
                <a:latin typeface="Consolas" panose="020B0609020204030204" pitchFamily="49" charset="0"/>
              </a:rPr>
              <a:t>pdos.pdf</a:t>
            </a:r>
          </a:p>
          <a:p>
            <a:r>
              <a:rPr lang="en-US" altLang="ja-JP" sz="1900" i="1" u="sng" dirty="0" smtClean="0">
                <a:latin typeface="Consolas" panose="020B0609020204030204" pitchFamily="49" charset="0"/>
              </a:rPr>
              <a:t>Modify pdos.in for </a:t>
            </a:r>
            <a:r>
              <a:rPr lang="en-US" altLang="ja-JP" sz="1900" i="1" u="sng" dirty="0" err="1" smtClean="0">
                <a:latin typeface="Consolas" panose="020B0609020204030204" pitchFamily="49" charset="0"/>
              </a:rPr>
              <a:t>fermi_proj.x</a:t>
            </a:r>
            <a:endParaRPr lang="en-US" altLang="ja-JP" sz="1900" i="1" u="sng" dirty="0" smtClean="0">
              <a:latin typeface="Consolas" panose="020B0609020204030204" pitchFamily="49" charset="0"/>
            </a:endParaRPr>
          </a:p>
          <a:p>
            <a:r>
              <a:rPr lang="en-US" altLang="ja-JP" sz="1900" dirty="0">
                <a:latin typeface="Consolas" panose="020B0609020204030204" pitchFamily="49" charset="0"/>
              </a:rPr>
              <a:t>$ </a:t>
            </a:r>
            <a:r>
              <a:rPr lang="en-US" altLang="ja-JP" sz="1900" dirty="0" err="1">
                <a:latin typeface="Consolas" panose="020B0609020204030204" pitchFamily="49" charset="0"/>
              </a:rPr>
              <a:t>mpirun</a:t>
            </a:r>
            <a:r>
              <a:rPr lang="en-US" altLang="ja-JP" sz="1900" dirty="0">
                <a:latin typeface="Consolas" panose="020B0609020204030204" pitchFamily="49" charset="0"/>
              </a:rPr>
              <a:t> -</a:t>
            </a:r>
            <a:r>
              <a:rPr lang="en-US" altLang="ja-JP" sz="1900" dirty="0">
                <a:solidFill>
                  <a:schemeClr val="tx1"/>
                </a:solidFill>
                <a:latin typeface="Consolas" panose="020B0609020204030204" pitchFamily="49" charset="0"/>
              </a:rPr>
              <a:t>np 1 ~/bin/</a:t>
            </a:r>
            <a:r>
              <a:rPr lang="ja-JP" altLang="en-US" sz="1900" dirty="0">
                <a:solidFill>
                  <a:schemeClr val="tx1"/>
                </a:solidFill>
                <a:latin typeface="Consolas" panose="020B0609020204030204" pitchFamily="49" charset="0"/>
              </a:rPr>
              <a:t>fermi_proj</a:t>
            </a:r>
            <a:r>
              <a:rPr lang="ja-JP" altLang="en-US" sz="1900" dirty="0">
                <a:latin typeface="Consolas" panose="020B0609020204030204" pitchFamily="49" charset="0"/>
              </a:rPr>
              <a:t>.x -in </a:t>
            </a:r>
            <a:r>
              <a:rPr lang="ja-JP" altLang="en-US" sz="1900" dirty="0" err="1" smtClean="0">
                <a:latin typeface="Consolas" panose="020B0609020204030204" pitchFamily="49" charset="0"/>
              </a:rPr>
              <a:t>p</a:t>
            </a:r>
            <a:r>
              <a:rPr lang="en-US" altLang="ja-JP" sz="1900" dirty="0" smtClean="0">
                <a:latin typeface="Consolas" panose="020B0609020204030204" pitchFamily="49" charset="0"/>
              </a:rPr>
              <a:t>dos.in</a:t>
            </a:r>
          </a:p>
          <a:p>
            <a:r>
              <a:rPr lang="en-US" altLang="ja-JP" sz="1900" dirty="0">
                <a:latin typeface="Consolas" panose="020B0609020204030204" pitchFamily="49" charset="0"/>
              </a:rPr>
              <a:t>$ </a:t>
            </a:r>
            <a:r>
              <a:rPr lang="en-US" altLang="ja-JP" sz="1900" dirty="0" err="1" smtClean="0">
                <a:latin typeface="Consolas" panose="020B0609020204030204" pitchFamily="49" charset="0"/>
              </a:rPr>
              <a:t>fermisurfer</a:t>
            </a:r>
            <a:r>
              <a:rPr lang="en-US" altLang="ja-JP" sz="1900" dirty="0" smtClean="0">
                <a:latin typeface="Consolas" panose="020B0609020204030204" pitchFamily="49" charset="0"/>
              </a:rPr>
              <a:t> </a:t>
            </a:r>
            <a:r>
              <a:rPr lang="en-US" altLang="ja-JP" sz="1900" dirty="0" err="1" smtClean="0">
                <a:latin typeface="Consolas" panose="020B0609020204030204" pitchFamily="49" charset="0"/>
              </a:rPr>
              <a:t>proj.frmsf</a:t>
            </a:r>
            <a:endParaRPr lang="en-US" altLang="ja-JP" sz="1900" dirty="0">
              <a:latin typeface="Consolas" panose="020B0609020204030204" pitchFamily="49" charset="0"/>
            </a:endParaRPr>
          </a:p>
        </p:txBody>
      </p:sp>
    </p:spTree>
    <p:extLst>
      <p:ext uri="{BB962C8B-B14F-4D97-AF65-F5344CB8AC3E}">
        <p14:creationId xmlns:p14="http://schemas.microsoft.com/office/powerpoint/2010/main" val="1025053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8958" y="48985"/>
            <a:ext cx="6379028" cy="685800"/>
          </a:xfrm>
        </p:spPr>
        <p:txBody>
          <a:bodyPr/>
          <a:lstStyle/>
          <a:p>
            <a:r>
              <a:rPr kumimoji="1" lang="en-US" altLang="ja-JP" dirty="0" smtClean="0"/>
              <a:t>Input file format and usage</a:t>
            </a:r>
            <a:endParaRPr kumimoji="1" lang="ja-JP" altLang="en-US" dirty="0"/>
          </a:p>
        </p:txBody>
      </p:sp>
      <p:sp>
        <p:nvSpPr>
          <p:cNvPr id="3" name="テキスト ボックス 2"/>
          <p:cNvSpPr txBox="1"/>
          <p:nvPr/>
        </p:nvSpPr>
        <p:spPr>
          <a:xfrm>
            <a:off x="-43543" y="785296"/>
            <a:ext cx="10199915" cy="6001643"/>
          </a:xfrm>
          <a:prstGeom prst="rect">
            <a:avLst/>
          </a:prstGeom>
          <a:noFill/>
        </p:spPr>
        <p:txBody>
          <a:bodyPr wrap="square" rtlCol="0">
            <a:spAutoFit/>
          </a:bodyPr>
          <a:lstStyle/>
          <a:p>
            <a:r>
              <a:rPr kumimoji="1" lang="en-US" altLang="ja-JP" sz="2400" kern="1200" dirty="0" smtClean="0">
                <a:solidFill>
                  <a:schemeClr val="tx1"/>
                </a:solidFill>
                <a:latin typeface="+mj-ea"/>
                <a:ea typeface="+mj-ea"/>
              </a:rPr>
              <a:t>Input file format</a:t>
            </a:r>
          </a:p>
          <a:p>
            <a:pPr marL="342900" indent="-342900">
              <a:buFont typeface="Arial" panose="020B0604020202020204" pitchFamily="34" charset="0"/>
              <a:buChar char="•"/>
            </a:pPr>
            <a:r>
              <a:rPr kumimoji="1" lang="en-US" altLang="ja-JP" sz="2400" kern="1200" dirty="0" err="1" smtClean="0">
                <a:solidFill>
                  <a:schemeClr val="tx1"/>
                </a:solidFill>
                <a:latin typeface="+mj-ea"/>
                <a:ea typeface="+mj-ea"/>
              </a:rPr>
              <a:t>pw.x</a:t>
            </a:r>
            <a:r>
              <a:rPr kumimoji="1" lang="en-US" altLang="ja-JP" sz="2400" kern="1200" dirty="0" smtClean="0">
                <a:solidFill>
                  <a:schemeClr val="tx1"/>
                </a:solidFill>
                <a:latin typeface="+mj-ea"/>
                <a:ea typeface="+mj-ea"/>
              </a:rPr>
              <a:t> </a:t>
            </a:r>
            <a:r>
              <a:rPr lang="en-US" altLang="ja-JP" sz="2400" dirty="0">
                <a:latin typeface="+mj-ea"/>
                <a:ea typeface="+mj-ea"/>
              </a:rPr>
              <a:t>: </a:t>
            </a:r>
            <a:r>
              <a:rPr lang="en-US" altLang="ja-JP" sz="2400" dirty="0">
                <a:latin typeface="+mj-ea"/>
                <a:ea typeface="+mj-ea"/>
                <a:hlinkClick r:id="rId3"/>
              </a:rPr>
              <a:t>https://www.quantum-espresso.org/Doc/INPUT_PW.html</a:t>
            </a:r>
            <a:endParaRPr kumimoji="1" lang="en-US" altLang="ja-JP" sz="2400" kern="1200" dirty="0" smtClean="0">
              <a:solidFill>
                <a:schemeClr val="tx1"/>
              </a:solidFill>
              <a:latin typeface="+mj-ea"/>
              <a:ea typeface="+mj-ea"/>
            </a:endParaRPr>
          </a:p>
          <a:p>
            <a:pPr marL="342900" indent="-342900">
              <a:buFont typeface="Arial" panose="020B0604020202020204" pitchFamily="34" charset="0"/>
              <a:buChar char="•"/>
            </a:pPr>
            <a:r>
              <a:rPr lang="en-US" altLang="ja-JP" sz="2400" dirty="0" err="1" smtClean="0">
                <a:latin typeface="+mj-ea"/>
                <a:ea typeface="+mj-ea"/>
              </a:rPr>
              <a:t>bands.x</a:t>
            </a:r>
            <a:r>
              <a:rPr lang="en-US" altLang="ja-JP" sz="2400" dirty="0">
                <a:latin typeface="+mj-ea"/>
                <a:ea typeface="+mj-ea"/>
              </a:rPr>
              <a:t> : </a:t>
            </a:r>
            <a:r>
              <a:rPr lang="en-US" altLang="ja-JP" sz="2400" dirty="0">
                <a:latin typeface="+mj-ea"/>
                <a:ea typeface="+mj-ea"/>
                <a:hlinkClick r:id="rId4"/>
              </a:rPr>
              <a:t>https://www.quantum-espresso.org/Doc/INPUT_BANDS.html</a:t>
            </a:r>
            <a:endParaRPr lang="en-US" altLang="ja-JP" sz="2400" dirty="0" smtClean="0">
              <a:latin typeface="+mj-ea"/>
              <a:ea typeface="+mj-ea"/>
            </a:endParaRPr>
          </a:p>
          <a:p>
            <a:pPr marL="342900" indent="-342900">
              <a:buFont typeface="Arial" panose="020B0604020202020204" pitchFamily="34" charset="0"/>
              <a:buChar char="•"/>
            </a:pPr>
            <a:r>
              <a:rPr kumimoji="1" lang="en-US" altLang="ja-JP" sz="2400" kern="1200" dirty="0" err="1" smtClean="0">
                <a:solidFill>
                  <a:schemeClr val="tx1"/>
                </a:solidFill>
                <a:latin typeface="+mj-ea"/>
                <a:ea typeface="+mj-ea"/>
              </a:rPr>
              <a:t>pp.x</a:t>
            </a:r>
            <a:r>
              <a:rPr kumimoji="1" lang="en-US" altLang="ja-JP" sz="2400" kern="1200" dirty="0" smtClean="0">
                <a:solidFill>
                  <a:schemeClr val="tx1"/>
                </a:solidFill>
                <a:latin typeface="+mj-ea"/>
                <a:ea typeface="+mj-ea"/>
              </a:rPr>
              <a:t> </a:t>
            </a:r>
            <a:r>
              <a:rPr lang="en-US" altLang="ja-JP" sz="2400" dirty="0">
                <a:latin typeface="+mj-ea"/>
                <a:ea typeface="+mj-ea"/>
              </a:rPr>
              <a:t>: </a:t>
            </a:r>
            <a:r>
              <a:rPr lang="en-US" altLang="ja-JP" sz="2400" dirty="0">
                <a:latin typeface="+mj-ea"/>
                <a:ea typeface="+mj-ea"/>
                <a:hlinkClick r:id="rId5"/>
              </a:rPr>
              <a:t>https://www.quantum-espresso.org/Doc/INPUT_PP.html</a:t>
            </a:r>
            <a:endParaRPr kumimoji="1" lang="en-US" altLang="ja-JP" sz="2400" kern="1200" dirty="0" smtClean="0">
              <a:solidFill>
                <a:schemeClr val="tx1"/>
              </a:solidFill>
              <a:latin typeface="+mj-ea"/>
              <a:ea typeface="+mj-ea"/>
            </a:endParaRPr>
          </a:p>
          <a:p>
            <a:pPr marL="342900" indent="-342900">
              <a:buFont typeface="Arial" panose="020B0604020202020204" pitchFamily="34" charset="0"/>
              <a:buChar char="•"/>
            </a:pPr>
            <a:r>
              <a:rPr lang="en-US" altLang="ja-JP" sz="2400" dirty="0" err="1" smtClean="0">
                <a:latin typeface="+mj-ea"/>
                <a:ea typeface="+mj-ea"/>
              </a:rPr>
              <a:t>projwfc.x</a:t>
            </a:r>
            <a:r>
              <a:rPr lang="en-US" altLang="ja-JP" sz="2400" dirty="0" smtClean="0">
                <a:latin typeface="+mj-ea"/>
                <a:ea typeface="+mj-ea"/>
              </a:rPr>
              <a:t> </a:t>
            </a:r>
            <a:r>
              <a:rPr lang="en-US" altLang="ja-JP" sz="2400" dirty="0">
                <a:latin typeface="+mj-ea"/>
                <a:ea typeface="+mj-ea"/>
              </a:rPr>
              <a:t>: </a:t>
            </a:r>
            <a:r>
              <a:rPr lang="en-US" altLang="ja-JP" sz="2400" dirty="0">
                <a:latin typeface="+mj-ea"/>
                <a:ea typeface="+mj-ea"/>
                <a:hlinkClick r:id="rId6"/>
              </a:rPr>
              <a:t>https://</a:t>
            </a:r>
            <a:r>
              <a:rPr lang="en-US" altLang="ja-JP" sz="2400" dirty="0" smtClean="0">
                <a:latin typeface="+mj-ea"/>
                <a:ea typeface="+mj-ea"/>
                <a:hlinkClick r:id="rId6"/>
              </a:rPr>
              <a:t>www.quantum-espresso.org/Doc/INPUT_PROJWFC.html</a:t>
            </a:r>
            <a:endParaRPr lang="en-US" altLang="ja-JP" sz="2400" dirty="0" smtClean="0">
              <a:latin typeface="+mj-ea"/>
              <a:ea typeface="+mj-ea"/>
            </a:endParaRPr>
          </a:p>
          <a:p>
            <a:pPr marL="342900" indent="-342900">
              <a:buFont typeface="Arial" panose="020B0604020202020204" pitchFamily="34" charset="0"/>
              <a:buChar char="•"/>
            </a:pPr>
            <a:r>
              <a:rPr lang="en-US" altLang="ja-JP" sz="2400" dirty="0" err="1" smtClean="0">
                <a:latin typeface="+mj-ea"/>
                <a:ea typeface="+mj-ea"/>
              </a:rPr>
              <a:t>fermi_velocity.x</a:t>
            </a:r>
            <a:r>
              <a:rPr lang="en-US" altLang="ja-JP" sz="2400" dirty="0" smtClean="0">
                <a:latin typeface="+mj-ea"/>
                <a:ea typeface="+mj-ea"/>
              </a:rPr>
              <a:t> : The same as that of </a:t>
            </a:r>
            <a:r>
              <a:rPr lang="en-US" altLang="ja-JP" sz="2400" dirty="0" err="1" smtClean="0">
                <a:latin typeface="+mj-ea"/>
                <a:ea typeface="+mj-ea"/>
              </a:rPr>
              <a:t>pw.x</a:t>
            </a:r>
            <a:endParaRPr lang="en-US" altLang="ja-JP" sz="2400" dirty="0" smtClean="0">
              <a:latin typeface="+mj-ea"/>
              <a:ea typeface="+mj-ea"/>
            </a:endParaRPr>
          </a:p>
          <a:p>
            <a:pPr marL="342900" indent="-342900">
              <a:buFont typeface="Arial" panose="020B0604020202020204" pitchFamily="34" charset="0"/>
              <a:buChar char="•"/>
            </a:pPr>
            <a:r>
              <a:rPr lang="en-US" altLang="ja-JP" sz="2400" dirty="0" err="1" smtClean="0">
                <a:latin typeface="+mj-ea"/>
                <a:ea typeface="+mj-ea"/>
              </a:rPr>
              <a:t>fermi_proj.x</a:t>
            </a:r>
            <a:r>
              <a:rPr lang="en-US" altLang="ja-JP" sz="2400" dirty="0" smtClean="0">
                <a:latin typeface="+mj-ea"/>
                <a:ea typeface="+mj-ea"/>
              </a:rPr>
              <a:t> : </a:t>
            </a:r>
          </a:p>
          <a:p>
            <a:pPr lvl="1"/>
            <a:r>
              <a:rPr lang="en-US" altLang="ja-JP" sz="2400" dirty="0">
                <a:latin typeface="+mj-ea"/>
                <a:ea typeface="+mj-ea"/>
                <a:hlinkClick r:id="rId7"/>
              </a:rPr>
              <a:t>http://fermisurfer.osdn.jp/en/_</a:t>
            </a:r>
            <a:r>
              <a:rPr lang="en-US" altLang="ja-JP" sz="2400" dirty="0" smtClean="0">
                <a:latin typeface="+mj-ea"/>
                <a:ea typeface="+mj-ea"/>
                <a:hlinkClick r:id="rId7"/>
              </a:rPr>
              <a:t>build/html/fermisf_qe_en.html#compute-and-display-projection-onto-the-atomic-orbital</a:t>
            </a:r>
            <a:r>
              <a:rPr lang="en-US" altLang="ja-JP" sz="2400" dirty="0" smtClean="0">
                <a:latin typeface="+mj-ea"/>
                <a:ea typeface="+mj-ea"/>
              </a:rPr>
              <a:t> (English)</a:t>
            </a:r>
          </a:p>
          <a:p>
            <a:pPr lvl="1"/>
            <a:r>
              <a:rPr lang="en-US" altLang="ja-JP" sz="2400" dirty="0">
                <a:latin typeface="+mj-ea"/>
                <a:ea typeface="+mj-ea"/>
                <a:hlinkClick r:id="rId8"/>
              </a:rPr>
              <a:t>http://fermisurfer.osdn.jp/ja/_</a:t>
            </a:r>
            <a:r>
              <a:rPr lang="en-US" altLang="ja-JP" sz="2400" dirty="0" smtClean="0">
                <a:latin typeface="+mj-ea"/>
                <a:ea typeface="+mj-ea"/>
                <a:hlinkClick r:id="rId8"/>
              </a:rPr>
              <a:t>build/html/fermisf_qe_ja.html#id1</a:t>
            </a:r>
            <a:r>
              <a:rPr lang="en-US" altLang="ja-JP" sz="2400" dirty="0" smtClean="0">
                <a:latin typeface="+mj-ea"/>
                <a:ea typeface="+mj-ea"/>
              </a:rPr>
              <a:t> (</a:t>
            </a:r>
            <a:r>
              <a:rPr lang="ja-JP" altLang="en-US" sz="2400" dirty="0" smtClean="0">
                <a:latin typeface="+mj-ea"/>
                <a:ea typeface="+mj-ea"/>
              </a:rPr>
              <a:t>日本語</a:t>
            </a:r>
            <a:r>
              <a:rPr lang="en-US" altLang="ja-JP" sz="2400" dirty="0" smtClean="0">
                <a:latin typeface="+mj-ea"/>
                <a:ea typeface="+mj-ea"/>
              </a:rPr>
              <a:t>)</a:t>
            </a:r>
          </a:p>
          <a:p>
            <a:endParaRPr lang="en-US" altLang="ja-JP" sz="2400" dirty="0">
              <a:latin typeface="+mj-ea"/>
              <a:ea typeface="+mj-ea"/>
            </a:endParaRPr>
          </a:p>
          <a:p>
            <a:r>
              <a:rPr lang="en-US" altLang="ja-JP" sz="2400" dirty="0" smtClean="0">
                <a:latin typeface="+mj-ea"/>
                <a:ea typeface="+mj-ea"/>
              </a:rPr>
              <a:t>Usage</a:t>
            </a:r>
          </a:p>
          <a:p>
            <a:pPr marL="342900" indent="-342900">
              <a:buFont typeface="Arial" panose="020B0604020202020204" pitchFamily="34" charset="0"/>
              <a:buChar char="•"/>
            </a:pPr>
            <a:r>
              <a:rPr lang="en-US" altLang="ja-JP" sz="2400" dirty="0">
                <a:latin typeface="+mj-ea"/>
                <a:ea typeface="+mj-ea"/>
              </a:rPr>
              <a:t>VESTA : </a:t>
            </a:r>
            <a:r>
              <a:rPr lang="en-US" altLang="ja-JP" sz="2400" dirty="0">
                <a:latin typeface="+mj-ea"/>
                <a:ea typeface="+mj-ea"/>
                <a:hlinkClick r:id="rId9"/>
              </a:rPr>
              <a:t>https://</a:t>
            </a:r>
            <a:r>
              <a:rPr lang="en-US" altLang="ja-JP" sz="2400" dirty="0" smtClean="0">
                <a:latin typeface="+mj-ea"/>
                <a:ea typeface="+mj-ea"/>
                <a:hlinkClick r:id="rId9"/>
              </a:rPr>
              <a:t>jp-minerals.org/vesta/archives/VESTA_Manual.pdf</a:t>
            </a:r>
            <a:endParaRPr lang="en-US" altLang="ja-JP" sz="2400" dirty="0" smtClean="0">
              <a:latin typeface="+mj-ea"/>
              <a:ea typeface="+mj-ea"/>
            </a:endParaRPr>
          </a:p>
          <a:p>
            <a:pPr marL="342900" indent="-342900">
              <a:buFont typeface="Arial" panose="020B0604020202020204" pitchFamily="34" charset="0"/>
              <a:buChar char="•"/>
            </a:pPr>
            <a:r>
              <a:rPr lang="en-US" altLang="ja-JP" sz="2400" dirty="0" err="1" smtClean="0">
                <a:latin typeface="+mj-ea"/>
                <a:ea typeface="+mj-ea"/>
              </a:rPr>
              <a:t>FermiSurfer</a:t>
            </a:r>
            <a:r>
              <a:rPr lang="en-US" altLang="ja-JP" sz="2400" dirty="0">
                <a:latin typeface="+mj-ea"/>
                <a:ea typeface="+mj-ea"/>
              </a:rPr>
              <a:t> : </a:t>
            </a:r>
            <a:endParaRPr lang="en-US" altLang="ja-JP" sz="2400" dirty="0" smtClean="0">
              <a:latin typeface="+mj-ea"/>
              <a:ea typeface="+mj-ea"/>
            </a:endParaRPr>
          </a:p>
          <a:p>
            <a:pPr lvl="1"/>
            <a:r>
              <a:rPr lang="en-US" altLang="ja-JP" sz="2400" dirty="0" smtClean="0">
                <a:latin typeface="+mj-ea"/>
                <a:ea typeface="+mj-ea"/>
                <a:hlinkClick r:id="rId10"/>
              </a:rPr>
              <a:t>http</a:t>
            </a:r>
            <a:r>
              <a:rPr lang="en-US" altLang="ja-JP" sz="2400" dirty="0">
                <a:latin typeface="+mj-ea"/>
                <a:ea typeface="+mj-ea"/>
                <a:hlinkClick r:id="rId10"/>
              </a:rPr>
              <a:t>://fermisurfer.osdn.jp/en/_</a:t>
            </a:r>
            <a:r>
              <a:rPr lang="en-US" altLang="ja-JP" sz="2400" dirty="0" smtClean="0">
                <a:latin typeface="+mj-ea"/>
                <a:ea typeface="+mj-ea"/>
                <a:hlinkClick r:id="rId10"/>
              </a:rPr>
              <a:t>build/html/fermisf_ops_en.html</a:t>
            </a:r>
            <a:r>
              <a:rPr lang="en-US" altLang="ja-JP" sz="2400" dirty="0" smtClean="0">
                <a:latin typeface="+mj-ea"/>
                <a:ea typeface="+mj-ea"/>
              </a:rPr>
              <a:t> </a:t>
            </a:r>
            <a:r>
              <a:rPr lang="en-US" altLang="ja-JP" sz="2400" dirty="0">
                <a:latin typeface="+mj-ea"/>
              </a:rPr>
              <a:t>(English</a:t>
            </a:r>
            <a:r>
              <a:rPr lang="en-US" altLang="ja-JP" sz="2400" dirty="0" smtClean="0">
                <a:latin typeface="+mj-ea"/>
              </a:rPr>
              <a:t>)</a:t>
            </a:r>
            <a:endParaRPr lang="en-US" altLang="ja-JP" sz="2400" dirty="0" smtClean="0">
              <a:latin typeface="+mj-ea"/>
              <a:ea typeface="+mj-ea"/>
            </a:endParaRPr>
          </a:p>
          <a:p>
            <a:pPr lvl="1"/>
            <a:r>
              <a:rPr lang="en-US" altLang="ja-JP" sz="2400" dirty="0">
                <a:latin typeface="+mj-ea"/>
                <a:ea typeface="+mj-ea"/>
                <a:hlinkClick r:id="rId11"/>
              </a:rPr>
              <a:t>http://fermisurfer.osdn.jp/ja/_</a:t>
            </a:r>
            <a:r>
              <a:rPr lang="en-US" altLang="ja-JP" sz="2400" dirty="0" smtClean="0">
                <a:latin typeface="+mj-ea"/>
                <a:ea typeface="+mj-ea"/>
                <a:hlinkClick r:id="rId11"/>
              </a:rPr>
              <a:t>build/html/fermisf_ops_ja.html</a:t>
            </a:r>
            <a:r>
              <a:rPr lang="en-US" altLang="ja-JP" sz="2400" dirty="0" smtClean="0">
                <a:latin typeface="+mj-ea"/>
                <a:ea typeface="+mj-ea"/>
              </a:rPr>
              <a:t> </a:t>
            </a:r>
            <a:r>
              <a:rPr lang="en-US" altLang="ja-JP" sz="2400" dirty="0">
                <a:latin typeface="+mj-ea"/>
              </a:rPr>
              <a:t>(</a:t>
            </a:r>
            <a:r>
              <a:rPr lang="ja-JP" altLang="en-US" sz="2400" dirty="0">
                <a:latin typeface="+mj-ea"/>
              </a:rPr>
              <a:t>日本語</a:t>
            </a:r>
            <a:r>
              <a:rPr lang="en-US" altLang="ja-JP" sz="2400" dirty="0" smtClean="0">
                <a:latin typeface="+mj-ea"/>
              </a:rPr>
              <a:t>)</a:t>
            </a:r>
            <a:endParaRPr lang="en-US" altLang="ja-JP" sz="2400" dirty="0">
              <a:latin typeface="+mj-ea"/>
            </a:endParaRPr>
          </a:p>
        </p:txBody>
      </p:sp>
    </p:spTree>
    <p:extLst>
      <p:ext uri="{BB962C8B-B14F-4D97-AF65-F5344CB8AC3E}">
        <p14:creationId xmlns:p14="http://schemas.microsoft.com/office/powerpoint/2010/main" val="2934757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Report problem 4</a:t>
            </a:r>
            <a:endParaRPr kumimoji="1" lang="ja-JP" altLang="en-US" dirty="0"/>
          </a:p>
        </p:txBody>
      </p:sp>
      <p:sp>
        <p:nvSpPr>
          <p:cNvPr id="4" name="テキスト ボックス 3"/>
          <p:cNvSpPr txBox="1"/>
          <p:nvPr/>
        </p:nvSpPr>
        <p:spPr>
          <a:xfrm>
            <a:off x="141514" y="916593"/>
            <a:ext cx="978521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kern="1200" dirty="0" smtClean="0">
                <a:solidFill>
                  <a:schemeClr val="tx1"/>
                </a:solidFill>
                <a:latin typeface="+mj-ea"/>
                <a:ea typeface="+mj-ea"/>
              </a:rPr>
              <a:t>Download arbitrary structure from COD, compute the electronic structure </a:t>
            </a:r>
            <a:r>
              <a:rPr lang="en-US" altLang="ja-JP" sz="2400" dirty="0" smtClean="0">
                <a:solidFill>
                  <a:schemeClr val="tx1"/>
                </a:solidFill>
                <a:latin typeface="+mj-ea"/>
                <a:ea typeface="+mj-ea"/>
              </a:rPr>
              <a:t>with the script cif2qe.py</a:t>
            </a:r>
            <a:r>
              <a:rPr kumimoji="1" lang="en-US" altLang="ja-JP" sz="2400" kern="1200" dirty="0" smtClean="0">
                <a:solidFill>
                  <a:schemeClr val="tx1"/>
                </a:solidFill>
                <a:latin typeface="+mj-ea"/>
                <a:ea typeface="+mj-ea"/>
              </a:rPr>
              <a:t>, and explain that electronic properties in a (very short) </a:t>
            </a:r>
            <a:r>
              <a:rPr kumimoji="1" lang="en-US" altLang="ja-JP" sz="2400" kern="1200" dirty="0" smtClean="0">
                <a:solidFill>
                  <a:srgbClr val="FF0000"/>
                </a:solidFill>
                <a:latin typeface="+mj-ea"/>
                <a:ea typeface="+mj-ea"/>
              </a:rPr>
              <a:t>article format</a:t>
            </a:r>
            <a:r>
              <a:rPr kumimoji="1" lang="en-US" altLang="ja-JP" sz="2400" kern="1200" dirty="0" smtClean="0">
                <a:solidFill>
                  <a:schemeClr val="tx1"/>
                </a:solidFill>
                <a:latin typeface="+mj-ea"/>
                <a:ea typeface="+mj-ea"/>
              </a:rPr>
              <a:t>.</a:t>
            </a:r>
            <a:endParaRPr kumimoji="1" lang="ja-JP" altLang="en-US" sz="2400" kern="1200" dirty="0" smtClean="0">
              <a:solidFill>
                <a:schemeClr val="tx1"/>
              </a:solidFill>
              <a:latin typeface="+mj-ea"/>
              <a:ea typeface="+mj-ea"/>
            </a:endParaRPr>
          </a:p>
        </p:txBody>
      </p:sp>
      <p:sp>
        <p:nvSpPr>
          <p:cNvPr id="7" name="テキスト ボックス 6"/>
          <p:cNvSpPr txBox="1"/>
          <p:nvPr/>
        </p:nvSpPr>
        <p:spPr>
          <a:xfrm>
            <a:off x="324395" y="3654910"/>
            <a:ext cx="5886867"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kern="1200" dirty="0" smtClean="0">
                <a:solidFill>
                  <a:schemeClr val="tx1"/>
                </a:solidFill>
                <a:latin typeface="Consolas" panose="020B0609020204030204" pitchFamily="49" charset="0"/>
                <a:ea typeface="+mj-ea"/>
              </a:rPr>
              <a:t>$ cd ~/</a:t>
            </a:r>
            <a:r>
              <a:rPr lang="en-US" altLang="ja-JP" sz="2400" dirty="0" err="1" smtClean="0">
                <a:solidFill>
                  <a:schemeClr val="tx1"/>
                </a:solidFill>
                <a:latin typeface="Consolas" panose="020B0609020204030204" pitchFamily="49" charset="0"/>
                <a:ea typeface="+mj-ea"/>
              </a:rPr>
              <a:t>pwdft</a:t>
            </a:r>
            <a:r>
              <a:rPr lang="en-US" altLang="ja-JP" sz="2400" dirty="0" smtClean="0">
                <a:solidFill>
                  <a:schemeClr val="tx1"/>
                </a:solidFill>
                <a:latin typeface="Consolas" panose="020B0609020204030204" pitchFamily="49" charset="0"/>
                <a:ea typeface="+mj-ea"/>
              </a:rPr>
              <a:t>/sample/report/</a:t>
            </a:r>
            <a:endParaRPr kumimoji="1" lang="en-US" altLang="ja-JP" sz="2400" kern="1200" dirty="0" smtClean="0">
              <a:solidFill>
                <a:schemeClr val="tx1"/>
              </a:solidFill>
              <a:latin typeface="Consolas" panose="020B0609020204030204" pitchFamily="49" charset="0"/>
              <a:ea typeface="+mj-ea"/>
            </a:endParaRPr>
          </a:p>
          <a:p>
            <a:r>
              <a:rPr lang="en-US" altLang="ja-JP" sz="2400" dirty="0" smtClean="0">
                <a:latin typeface="Consolas" panose="020B0609020204030204" pitchFamily="49" charset="0"/>
                <a:ea typeface="+mj-ea"/>
              </a:rPr>
              <a:t>$ </a:t>
            </a:r>
            <a:r>
              <a:rPr lang="en-US" altLang="ja-JP" sz="2400" dirty="0" err="1" smtClean="0">
                <a:latin typeface="Consolas" panose="020B0609020204030204" pitchFamily="49" charset="0"/>
                <a:ea typeface="+mj-ea"/>
              </a:rPr>
              <a:t>pdflatex</a:t>
            </a:r>
            <a:r>
              <a:rPr lang="en-US" altLang="ja-JP" sz="2400" dirty="0" smtClean="0">
                <a:latin typeface="Consolas" panose="020B0609020204030204" pitchFamily="49" charset="0"/>
                <a:ea typeface="+mj-ea"/>
              </a:rPr>
              <a:t> </a:t>
            </a:r>
            <a:r>
              <a:rPr lang="en-US" altLang="ja-JP" sz="2400" dirty="0" err="1" smtClean="0">
                <a:latin typeface="Consolas" panose="020B0609020204030204" pitchFamily="49" charset="0"/>
                <a:ea typeface="+mj-ea"/>
              </a:rPr>
              <a:t>report.tex</a:t>
            </a:r>
            <a:endParaRPr lang="en-US" altLang="ja-JP" sz="2400" dirty="0" smtClean="0">
              <a:latin typeface="Consolas" panose="020B0609020204030204" pitchFamily="49" charset="0"/>
              <a:ea typeface="+mj-ea"/>
            </a:endParaRPr>
          </a:p>
          <a:p>
            <a:r>
              <a:rPr kumimoji="1" lang="en-US" altLang="ja-JP" sz="2400" kern="1200" dirty="0" smtClean="0">
                <a:solidFill>
                  <a:schemeClr val="tx1"/>
                </a:solidFill>
                <a:latin typeface="Consolas" panose="020B0609020204030204" pitchFamily="49" charset="0"/>
                <a:ea typeface="+mj-ea"/>
              </a:rPr>
              <a:t>$ </a:t>
            </a:r>
            <a:r>
              <a:rPr kumimoji="1" lang="en-US" altLang="ja-JP" sz="2400" kern="1200" dirty="0" err="1" smtClean="0">
                <a:solidFill>
                  <a:schemeClr val="tx1"/>
                </a:solidFill>
                <a:latin typeface="Consolas" panose="020B0609020204030204" pitchFamily="49" charset="0"/>
                <a:ea typeface="+mj-ea"/>
              </a:rPr>
              <a:t>bibtex</a:t>
            </a:r>
            <a:r>
              <a:rPr kumimoji="1" lang="en-US" altLang="ja-JP" sz="2400" kern="1200" dirty="0" smtClean="0">
                <a:solidFill>
                  <a:schemeClr val="tx1"/>
                </a:solidFill>
                <a:latin typeface="Consolas" panose="020B0609020204030204" pitchFamily="49" charset="0"/>
                <a:ea typeface="+mj-ea"/>
              </a:rPr>
              <a:t> </a:t>
            </a:r>
            <a:r>
              <a:rPr kumimoji="1" lang="en-US" altLang="ja-JP" sz="2400" kern="1200" dirty="0" err="1" smtClean="0">
                <a:solidFill>
                  <a:schemeClr val="tx1"/>
                </a:solidFill>
                <a:latin typeface="Consolas" panose="020B0609020204030204" pitchFamily="49" charset="0"/>
                <a:ea typeface="+mj-ea"/>
              </a:rPr>
              <a:t>report.aux</a:t>
            </a:r>
            <a:endParaRPr kumimoji="1" lang="en-US" altLang="ja-JP" sz="2400" kern="1200" dirty="0" smtClean="0">
              <a:solidFill>
                <a:schemeClr val="tx1"/>
              </a:solidFill>
              <a:latin typeface="Consolas" panose="020B0609020204030204" pitchFamily="49" charset="0"/>
              <a:ea typeface="+mj-ea"/>
            </a:endParaRPr>
          </a:p>
          <a:p>
            <a:r>
              <a:rPr lang="en-US" altLang="ja-JP" sz="2400" dirty="0" smtClean="0">
                <a:latin typeface="Consolas" panose="020B0609020204030204" pitchFamily="49" charset="0"/>
                <a:ea typeface="+mj-ea"/>
              </a:rPr>
              <a:t>$ </a:t>
            </a:r>
            <a:r>
              <a:rPr lang="en-US" altLang="ja-JP" sz="2400" dirty="0" err="1" smtClean="0">
                <a:latin typeface="Consolas" panose="020B0609020204030204" pitchFamily="49" charset="0"/>
                <a:ea typeface="+mj-ea"/>
              </a:rPr>
              <a:t>pdflatex</a:t>
            </a:r>
            <a:r>
              <a:rPr lang="en-US" altLang="ja-JP" sz="2400" dirty="0" smtClean="0">
                <a:latin typeface="Consolas" panose="020B0609020204030204" pitchFamily="49" charset="0"/>
                <a:ea typeface="+mj-ea"/>
              </a:rPr>
              <a:t> </a:t>
            </a:r>
            <a:r>
              <a:rPr lang="en-US" altLang="ja-JP" sz="2400" dirty="0" err="1" smtClean="0">
                <a:latin typeface="Consolas" panose="020B0609020204030204" pitchFamily="49" charset="0"/>
                <a:ea typeface="+mj-ea"/>
              </a:rPr>
              <a:t>report.tex</a:t>
            </a:r>
            <a:endParaRPr lang="en-US" altLang="ja-JP" sz="2400" dirty="0">
              <a:solidFill>
                <a:schemeClr val="tx1"/>
              </a:solidFill>
              <a:latin typeface="Consolas" panose="020B0609020204030204" pitchFamily="49" charset="0"/>
            </a:endParaRPr>
          </a:p>
          <a:p>
            <a:r>
              <a:rPr lang="en-US" altLang="ja-JP" sz="2400" dirty="0">
                <a:latin typeface="Consolas" panose="020B0609020204030204" pitchFamily="49" charset="0"/>
              </a:rPr>
              <a:t>$ </a:t>
            </a:r>
            <a:r>
              <a:rPr lang="en-US" altLang="ja-JP" sz="2400" dirty="0" err="1">
                <a:latin typeface="Consolas" panose="020B0609020204030204" pitchFamily="49" charset="0"/>
              </a:rPr>
              <a:t>pdflatex</a:t>
            </a:r>
            <a:r>
              <a:rPr lang="en-US" altLang="ja-JP" sz="2400" dirty="0">
                <a:latin typeface="Consolas" panose="020B0609020204030204" pitchFamily="49" charset="0"/>
              </a:rPr>
              <a:t> </a:t>
            </a:r>
            <a:r>
              <a:rPr lang="en-US" altLang="ja-JP" sz="2400" dirty="0" err="1" smtClean="0">
                <a:latin typeface="Consolas" panose="020B0609020204030204" pitchFamily="49" charset="0"/>
              </a:rPr>
              <a:t>report.tex</a:t>
            </a:r>
            <a:endParaRPr lang="en-US" altLang="ja-JP" sz="2400" dirty="0">
              <a:solidFill>
                <a:schemeClr val="tx1"/>
              </a:solidFill>
              <a:latin typeface="Consolas" panose="020B0609020204030204" pitchFamily="49" charset="0"/>
              <a:ea typeface="+mj-ea"/>
            </a:endParaRPr>
          </a:p>
          <a:p>
            <a:r>
              <a:rPr lang="en-US" altLang="ja-JP" sz="2400" dirty="0" smtClean="0">
                <a:solidFill>
                  <a:schemeClr val="tx1"/>
                </a:solidFill>
                <a:latin typeface="Consolas" panose="020B0609020204030204" pitchFamily="49" charset="0"/>
                <a:ea typeface="+mj-ea"/>
              </a:rPr>
              <a:t>$ </a:t>
            </a:r>
            <a:r>
              <a:rPr lang="en-US" altLang="ja-JP" sz="2400" dirty="0">
                <a:latin typeface="Consolas" panose="020B0609020204030204" pitchFamily="49" charset="0"/>
              </a:rPr>
              <a:t>open -a </a:t>
            </a:r>
            <a:r>
              <a:rPr lang="en-US" altLang="ja-JP" sz="2400" dirty="0" err="1">
                <a:latin typeface="Consolas" panose="020B0609020204030204" pitchFamily="49" charset="0"/>
              </a:rPr>
              <a:t>Preview.app</a:t>
            </a:r>
            <a:r>
              <a:rPr lang="en-US" altLang="ja-JP" sz="2400" dirty="0">
                <a:latin typeface="Consolas" panose="020B0609020204030204" pitchFamily="49" charset="0"/>
              </a:rPr>
              <a:t> </a:t>
            </a:r>
            <a:r>
              <a:rPr lang="en-US" altLang="ja-JP" sz="2400" dirty="0" smtClean="0">
                <a:latin typeface="Consolas" panose="020B0609020204030204" pitchFamily="49" charset="0"/>
              </a:rPr>
              <a:t>report.pdf</a:t>
            </a:r>
            <a:endParaRPr lang="ja-JP" altLang="en-US" sz="2400" dirty="0">
              <a:solidFill>
                <a:schemeClr val="tx1"/>
              </a:solidFill>
              <a:latin typeface="Consolas" panose="020B0609020204030204" pitchFamily="49" charset="0"/>
            </a:endParaRPr>
          </a:p>
        </p:txBody>
      </p:sp>
      <p:sp>
        <p:nvSpPr>
          <p:cNvPr id="8" name="テキスト ボックス 7"/>
          <p:cNvSpPr txBox="1"/>
          <p:nvPr/>
        </p:nvSpPr>
        <p:spPr>
          <a:xfrm>
            <a:off x="141514" y="5990015"/>
            <a:ext cx="9785212" cy="156966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kern="1200" dirty="0" smtClean="0">
                <a:solidFill>
                  <a:schemeClr val="tx1"/>
                </a:solidFill>
                <a:latin typeface="+mj-ea"/>
                <a:ea typeface="+mj-ea"/>
              </a:rPr>
              <a:t>Only "Numerical conditions" and "Result" section.</a:t>
            </a:r>
          </a:p>
          <a:p>
            <a:pPr marL="342900" indent="-342900">
              <a:buFont typeface="Arial" panose="020B0604020202020204" pitchFamily="34" charset="0"/>
              <a:buChar char="•"/>
            </a:pPr>
            <a:r>
              <a:rPr lang="en-US" altLang="ja-JP" sz="2400" dirty="0" smtClean="0">
                <a:latin typeface="+mj-ea"/>
                <a:ea typeface="+mj-ea"/>
              </a:rPr>
              <a:t>Including figures (for VESTA and </a:t>
            </a:r>
            <a:r>
              <a:rPr lang="en-US" altLang="ja-JP" sz="2400" dirty="0" err="1" smtClean="0">
                <a:latin typeface="+mj-ea"/>
                <a:ea typeface="+mj-ea"/>
              </a:rPr>
              <a:t>FermiSurfer</a:t>
            </a:r>
            <a:r>
              <a:rPr lang="en-US" altLang="ja-JP" sz="2400" dirty="0" smtClean="0">
                <a:latin typeface="+mj-ea"/>
                <a:ea typeface="+mj-ea"/>
              </a:rPr>
              <a:t>, screenshot is useful). </a:t>
            </a:r>
            <a:endParaRPr lang="en-US" altLang="ja-JP" sz="2400" dirty="0">
              <a:latin typeface="+mj-ea"/>
              <a:ea typeface="+mj-ea"/>
            </a:endParaRP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Explanation of results does not have to be long. (a few sentence)</a:t>
            </a:r>
          </a:p>
          <a:p>
            <a:pPr marL="342900" indent="-342900">
              <a:buFont typeface="Arial" panose="020B0604020202020204" pitchFamily="34" charset="0"/>
              <a:buChar char="•"/>
            </a:pPr>
            <a:r>
              <a:rPr lang="en-US" altLang="ja-JP" sz="2400" dirty="0" smtClean="0">
                <a:latin typeface="+mj-ea"/>
                <a:ea typeface="+mj-ea"/>
              </a:rPr>
              <a:t>Numerical condition and citation are important.</a:t>
            </a:r>
            <a:endParaRPr kumimoji="1" lang="ja-JP" altLang="en-US" sz="2400" kern="1200" dirty="0" smtClean="0">
              <a:solidFill>
                <a:schemeClr val="tx1"/>
              </a:solidFill>
              <a:latin typeface="+mj-ea"/>
              <a:ea typeface="+mj-ea"/>
            </a:endParaRPr>
          </a:p>
        </p:txBody>
      </p:sp>
      <p:sp>
        <p:nvSpPr>
          <p:cNvPr id="9" name="テキスト ボックス 8"/>
          <p:cNvSpPr txBox="1"/>
          <p:nvPr/>
        </p:nvSpPr>
        <p:spPr>
          <a:xfrm>
            <a:off x="182881" y="3138677"/>
            <a:ext cx="1292265" cy="461665"/>
          </a:xfrm>
          <a:prstGeom prst="rect">
            <a:avLst/>
          </a:prstGeom>
          <a:noFill/>
        </p:spPr>
        <p:txBody>
          <a:bodyPr wrap="square" rtlCol="0">
            <a:spAutoFit/>
          </a:bodyPr>
          <a:lstStyle/>
          <a:p>
            <a:r>
              <a:rPr kumimoji="1" lang="en-US" altLang="ja-JP" sz="2400" kern="1200" dirty="0" smtClean="0">
                <a:solidFill>
                  <a:schemeClr val="tx1"/>
                </a:solidFill>
                <a:latin typeface="+mj-ea"/>
                <a:ea typeface="+mj-ea"/>
              </a:rPr>
              <a:t>Sample</a:t>
            </a:r>
            <a:endParaRPr kumimoji="1" lang="ja-JP" altLang="en-US" sz="2400" kern="1200" dirty="0" smtClean="0">
              <a:solidFill>
                <a:schemeClr val="tx1"/>
              </a:solidFill>
              <a:latin typeface="+mj-ea"/>
              <a:ea typeface="+mj-ea"/>
            </a:endParaRPr>
          </a:p>
        </p:txBody>
      </p:sp>
      <p:sp>
        <p:nvSpPr>
          <p:cNvPr id="10" name="テキスト ボックス 9"/>
          <p:cNvSpPr txBox="1"/>
          <p:nvPr/>
        </p:nvSpPr>
        <p:spPr>
          <a:xfrm>
            <a:off x="141514" y="2168039"/>
            <a:ext cx="9508979" cy="830997"/>
          </a:xfrm>
          <a:prstGeom prst="rect">
            <a:avLst/>
          </a:prstGeom>
          <a:noFill/>
        </p:spPr>
        <p:txBody>
          <a:bodyPr wrap="square" rtlCol="0">
            <a:spAutoFit/>
          </a:bodyPr>
          <a:lstStyle/>
          <a:p>
            <a:r>
              <a:rPr lang="en-US" altLang="ja-JP" sz="2400" dirty="0" smtClean="0">
                <a:latin typeface="+mj-ea"/>
                <a:ea typeface="+mj-ea"/>
              </a:rPr>
              <a:t>Do not need to compute large size system. One </a:t>
            </a:r>
            <a:r>
              <a:rPr lang="ja-JP" altLang="en-US" sz="2400" dirty="0" smtClean="0">
                <a:latin typeface="+mj-ea"/>
                <a:ea typeface="+mj-ea"/>
              </a:rPr>
              <a:t>～ </a:t>
            </a:r>
            <a:r>
              <a:rPr lang="en-US" altLang="ja-JP" sz="2400" dirty="0" smtClean="0">
                <a:latin typeface="+mj-ea"/>
                <a:ea typeface="+mj-ea"/>
              </a:rPr>
              <a:t>few atoms per unit cell is OK.</a:t>
            </a:r>
            <a:endParaRPr kumimoji="1" lang="ja-JP" altLang="en-US" sz="2400" kern="1200" dirty="0" smtClean="0">
              <a:solidFill>
                <a:schemeClr val="tx1"/>
              </a:solidFill>
              <a:latin typeface="+mj-ea"/>
              <a:ea typeface="+mj-ea"/>
              <a:cs typeface="+mn-cs"/>
            </a:endParaRPr>
          </a:p>
        </p:txBody>
      </p:sp>
    </p:spTree>
    <p:extLst>
      <p:ext uri="{BB962C8B-B14F-4D97-AF65-F5344CB8AC3E}">
        <p14:creationId xmlns:p14="http://schemas.microsoft.com/office/powerpoint/2010/main" val="111790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6043" y="0"/>
            <a:ext cx="7672469" cy="672998"/>
          </a:xfrm>
        </p:spPr>
        <p:txBody>
          <a:bodyPr/>
          <a:lstStyle/>
          <a:p>
            <a:r>
              <a:rPr kumimoji="1" lang="en-US" altLang="ja-JP" dirty="0" smtClean="0"/>
              <a:t>Numerical condition and citation</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175565" y="1009498"/>
                <a:ext cx="9407347" cy="3785652"/>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smtClean="0">
                    <a:latin typeface="+mj-ea"/>
                    <a:ea typeface="+mj-ea"/>
                  </a:rPr>
                  <a:t>Used programs with citation</a:t>
                </a:r>
              </a:p>
              <a:p>
                <a:pPr marL="800100" lvl="1" indent="-342900">
                  <a:buFont typeface="Arial" panose="020B0604020202020204" pitchFamily="34" charset="0"/>
                  <a:buChar char="•"/>
                </a:pPr>
                <a:r>
                  <a:rPr kumimoji="1" lang="en-US" altLang="ja-JP" sz="2400" kern="1200" dirty="0" smtClean="0">
                    <a:solidFill>
                      <a:schemeClr val="tx1"/>
                    </a:solidFill>
                    <a:latin typeface="+mj-ea"/>
                    <a:ea typeface="+mj-ea"/>
                  </a:rPr>
                  <a:t>Quantum ESPRESSO, VESTA, </a:t>
                </a:r>
                <a:r>
                  <a:rPr kumimoji="1" lang="en-US" altLang="ja-JP" sz="2400" kern="1200" dirty="0" err="1" smtClean="0">
                    <a:solidFill>
                      <a:schemeClr val="tx1"/>
                    </a:solidFill>
                    <a:latin typeface="+mj-ea"/>
                    <a:ea typeface="+mj-ea"/>
                  </a:rPr>
                  <a:t>FermiSurfer</a:t>
                </a:r>
                <a:endParaRPr kumimoji="1" lang="en-US" altLang="ja-JP" sz="2400" kern="1200" dirty="0" smtClean="0">
                  <a:solidFill>
                    <a:schemeClr val="tx1"/>
                  </a:solidFill>
                  <a:latin typeface="+mj-ea"/>
                  <a:ea typeface="+mj-ea"/>
                </a:endParaRPr>
              </a:p>
              <a:p>
                <a:pPr marL="342900" indent="-342900">
                  <a:buFont typeface="Arial" panose="020B0604020202020204" pitchFamily="34" charset="0"/>
                  <a:buChar char="•"/>
                </a:pPr>
                <a:r>
                  <a:rPr lang="en-US" altLang="ja-JP" sz="2400" dirty="0" smtClean="0">
                    <a:latin typeface="+mj-ea"/>
                    <a:ea typeface="+mj-ea"/>
                  </a:rPr>
                  <a:t>Exchange-correlation functional (GGA-PBE, LDA, </a:t>
                </a:r>
                <a:r>
                  <a:rPr lang="ja-JP" altLang="en-US" sz="2400" dirty="0" smtClean="0">
                    <a:latin typeface="+mj-ea"/>
                    <a:ea typeface="+mj-ea"/>
                  </a:rPr>
                  <a:t>・・・</a:t>
                </a:r>
                <a:r>
                  <a:rPr lang="en-US" altLang="ja-JP" sz="2400" dirty="0" smtClean="0">
                    <a:latin typeface="+mj-ea"/>
                    <a:ea typeface="+mj-ea"/>
                  </a:rPr>
                  <a:t>)</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Plane-wave cutoff for </a:t>
                </a:r>
                <a:r>
                  <a:rPr kumimoji="1" lang="en-US" altLang="ja-JP" sz="2400" kern="1200" dirty="0" err="1" smtClean="0">
                    <a:solidFill>
                      <a:schemeClr val="tx1"/>
                    </a:solidFill>
                    <a:latin typeface="+mj-ea"/>
                    <a:ea typeface="+mj-ea"/>
                  </a:rPr>
                  <a:t>wavefunction</a:t>
                </a:r>
                <a:endParaRPr kumimoji="1" lang="en-US" altLang="ja-JP" sz="2400" kern="1200" dirty="0" smtClean="0">
                  <a:solidFill>
                    <a:schemeClr val="tx1"/>
                  </a:solidFill>
                  <a:latin typeface="+mj-ea"/>
                  <a:ea typeface="+mj-ea"/>
                </a:endParaRPr>
              </a:p>
              <a:p>
                <a:pPr marL="342900" indent="-342900">
                  <a:buFont typeface="Arial" panose="020B0604020202020204" pitchFamily="34" charset="0"/>
                  <a:buChar char="•"/>
                </a:pPr>
                <a:r>
                  <a:rPr lang="en-US" altLang="ja-JP" sz="2400" dirty="0" smtClean="0">
                    <a:latin typeface="+mj-ea"/>
                    <a:ea typeface="+mj-ea"/>
                  </a:rPr>
                  <a:t>Pseudopotential (Kind and Library)</a:t>
                </a:r>
              </a:p>
              <a:p>
                <a:pPr marL="800100" lvl="1" indent="-342900">
                  <a:buFont typeface="Arial" panose="020B0604020202020204" pitchFamily="34" charset="0"/>
                  <a:buChar char="•"/>
                </a:pPr>
                <a:r>
                  <a:rPr kumimoji="1" lang="en-US" altLang="ja-JP" sz="2400" kern="1200" dirty="0" smtClean="0">
                    <a:solidFill>
                      <a:schemeClr val="tx1"/>
                    </a:solidFill>
                    <a:latin typeface="+mj-ea"/>
                    <a:ea typeface="+mj-ea"/>
                  </a:rPr>
                  <a:t>Kind : </a:t>
                </a:r>
                <a:r>
                  <a:rPr kumimoji="1" lang="en-US" altLang="ja-JP" sz="2400" kern="1200" dirty="0" err="1" smtClean="0">
                    <a:solidFill>
                      <a:schemeClr val="tx1"/>
                    </a:solidFill>
                    <a:latin typeface="+mj-ea"/>
                    <a:ea typeface="+mj-ea"/>
                  </a:rPr>
                  <a:t>Ultrasoft</a:t>
                </a:r>
                <a:r>
                  <a:rPr kumimoji="1" lang="en-US" altLang="ja-JP" sz="2400" kern="1200" dirty="0" smtClean="0">
                    <a:solidFill>
                      <a:schemeClr val="tx1"/>
                    </a:solidFill>
                    <a:latin typeface="+mj-ea"/>
                    <a:ea typeface="+mj-ea"/>
                  </a:rPr>
                  <a:t> (US)</a:t>
                </a:r>
                <a:r>
                  <a:rPr lang="en-US" altLang="ja-JP" sz="2400" dirty="0" smtClean="0">
                    <a:latin typeface="+mj-ea"/>
                    <a:ea typeface="+mj-ea"/>
                  </a:rPr>
                  <a:t>, PAW, Norm-conserving (NC)</a:t>
                </a:r>
              </a:p>
              <a:p>
                <a:pPr marL="800100" lvl="1" indent="-342900">
                  <a:buFont typeface="Arial" panose="020B0604020202020204" pitchFamily="34" charset="0"/>
                  <a:buChar char="•"/>
                </a:pPr>
                <a:r>
                  <a:rPr kumimoji="1" lang="en-US" altLang="ja-JP" sz="2400" kern="1200" dirty="0" smtClean="0">
                    <a:solidFill>
                      <a:schemeClr val="tx1"/>
                    </a:solidFill>
                    <a:latin typeface="+mj-ea"/>
                    <a:ea typeface="+mj-ea"/>
                  </a:rPr>
                  <a:t>SG15 (NC), GBRV (US), </a:t>
                </a:r>
                <a:r>
                  <a:rPr kumimoji="1" lang="en-US" altLang="ja-JP" sz="2400" kern="1200" dirty="0" err="1" smtClean="0">
                    <a:solidFill>
                      <a:schemeClr val="tx1"/>
                    </a:solidFill>
                    <a:latin typeface="+mj-ea"/>
                    <a:ea typeface="+mj-ea"/>
                  </a:rPr>
                  <a:t>Pslibrary</a:t>
                </a:r>
                <a:r>
                  <a:rPr kumimoji="1" lang="en-US" altLang="ja-JP" sz="2400" kern="1200" dirty="0" smtClean="0">
                    <a:solidFill>
                      <a:schemeClr val="tx1"/>
                    </a:solidFill>
                    <a:latin typeface="+mj-ea"/>
                    <a:ea typeface="+mj-ea"/>
                  </a:rPr>
                  <a:t> (</a:t>
                </a:r>
                <a:r>
                  <a:rPr kumimoji="1" lang="en-US" altLang="ja-JP" sz="2400" kern="1200" dirty="0" err="1" smtClean="0">
                    <a:solidFill>
                      <a:schemeClr val="tx1"/>
                    </a:solidFill>
                    <a:latin typeface="+mj-ea"/>
                    <a:ea typeface="+mj-ea"/>
                  </a:rPr>
                  <a:t>rrkjus</a:t>
                </a:r>
                <a:r>
                  <a:rPr lang="en-US" altLang="ja-JP" sz="2400" dirty="0" smtClean="0">
                    <a:latin typeface="+mj-ea"/>
                    <a:ea typeface="+mj-ea"/>
                  </a:rPr>
                  <a:t>=US, </a:t>
                </a:r>
                <a:r>
                  <a:rPr lang="en-US" altLang="ja-JP" sz="2400" dirty="0" err="1" smtClean="0">
                    <a:latin typeface="+mj-ea"/>
                    <a:ea typeface="+mj-ea"/>
                  </a:rPr>
                  <a:t>kjpaw</a:t>
                </a:r>
                <a:r>
                  <a:rPr lang="en-US" altLang="ja-JP" sz="2400" dirty="0" smtClean="0">
                    <a:latin typeface="+mj-ea"/>
                    <a:ea typeface="+mj-ea"/>
                  </a:rPr>
                  <a:t>=PAW</a:t>
                </a:r>
                <a:r>
                  <a:rPr kumimoji="1" lang="en-US" altLang="ja-JP" sz="2400" kern="1200" dirty="0" smtClean="0">
                    <a:solidFill>
                      <a:schemeClr val="tx1"/>
                    </a:solidFill>
                    <a:latin typeface="+mj-ea"/>
                    <a:ea typeface="+mj-ea"/>
                  </a:rPr>
                  <a:t>)</a:t>
                </a:r>
                <a:r>
                  <a:rPr lang="en-US" altLang="ja-JP" sz="2400" dirty="0" smtClean="0">
                    <a:latin typeface="+mj-ea"/>
                    <a:ea typeface="+mj-ea"/>
                  </a:rPr>
                  <a:t>, </a:t>
                </a:r>
                <a:r>
                  <a:rPr lang="en-US" altLang="ja-JP" sz="2400" dirty="0">
                    <a:latin typeface="+mj-ea"/>
                    <a:ea typeface="+mj-ea"/>
                  </a:rPr>
                  <a:t>Pseudo </a:t>
                </a:r>
                <a:r>
                  <a:rPr lang="en-US" altLang="ja-JP" sz="2400" dirty="0" smtClean="0">
                    <a:latin typeface="+mj-ea"/>
                    <a:ea typeface="+mj-ea"/>
                  </a:rPr>
                  <a:t>Dojo(NC), </a:t>
                </a:r>
                <a:r>
                  <a:rPr lang="en-US" altLang="ja-JP" sz="2400" dirty="0" err="1" smtClean="0">
                    <a:latin typeface="+mj-ea"/>
                    <a:ea typeface="+mj-ea"/>
                  </a:rPr>
                  <a:t>Wentzcovitch</a:t>
                </a:r>
                <a:r>
                  <a:rPr lang="en-US" altLang="ja-JP" sz="2400" dirty="0" smtClean="0">
                    <a:latin typeface="+mj-ea"/>
                    <a:ea typeface="+mj-ea"/>
                  </a:rPr>
                  <a:t>(PAW)</a:t>
                </a:r>
              </a:p>
              <a:p>
                <a:pPr marL="800100" lvl="1" indent="-342900">
                  <a:buFont typeface="Arial" panose="020B0604020202020204" pitchFamily="34" charset="0"/>
                  <a:buChar char="•"/>
                </a:pPr>
                <a:r>
                  <a:rPr kumimoji="1" lang="en-US" altLang="ja-JP" sz="2400" kern="1200" dirty="0" smtClean="0">
                    <a:solidFill>
                      <a:schemeClr val="tx1"/>
                    </a:solidFill>
                    <a:latin typeface="+mj-ea"/>
                    <a:ea typeface="+mj-ea"/>
                  </a:rPr>
                  <a:t>Verification (SSSP)</a:t>
                </a:r>
              </a:p>
              <a:p>
                <a:pPr marL="342900" indent="-342900">
                  <a:buFont typeface="Arial" panose="020B0604020202020204" pitchFamily="34" charset="0"/>
                  <a:buChar char="•"/>
                </a:pPr>
                <a:r>
                  <a:rPr lang="en-US" altLang="ja-JP" sz="2400" dirty="0" smtClean="0">
                    <a:latin typeface="+mj-ea"/>
                    <a:ea typeface="+mj-ea"/>
                  </a:rPr>
                  <a:t>Brillouin-zone integration method (tetrahedron) and </a:t>
                </a:r>
                <a14:m>
                  <m:oMath xmlns:m="http://schemas.openxmlformats.org/officeDocument/2006/math">
                    <m:r>
                      <a:rPr lang="en-US" altLang="ja-JP" sz="2400" i="1" dirty="0" smtClean="0">
                        <a:latin typeface="Cambria Math" panose="02040503050406030204" pitchFamily="18" charset="0"/>
                        <a:ea typeface="+mj-ea"/>
                      </a:rPr>
                      <m:t>𝑘</m:t>
                    </m:r>
                  </m:oMath>
                </a14:m>
                <a:r>
                  <a:rPr lang="en-US" altLang="ja-JP" sz="2400" dirty="0" smtClean="0">
                    <a:latin typeface="+mj-ea"/>
                    <a:ea typeface="+mj-ea"/>
                  </a:rPr>
                  <a:t>-point grids.</a:t>
                </a:r>
                <a:endParaRPr kumimoji="1" lang="en-US" altLang="ja-JP" sz="2400" kern="1200" dirty="0" smtClean="0">
                  <a:solidFill>
                    <a:schemeClr val="tx1"/>
                  </a:solidFill>
                  <a:latin typeface="+mj-ea"/>
                  <a:ea typeface="+mj-ea"/>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75565" y="1009498"/>
                <a:ext cx="9407347" cy="3785652"/>
              </a:xfrm>
              <a:prstGeom prst="rect">
                <a:avLst/>
              </a:prstGeom>
              <a:blipFill>
                <a:blip r:embed="rId3"/>
                <a:stretch>
                  <a:fillRect l="-907" t="-1288" b="-2415"/>
                </a:stretch>
              </a:blipFill>
            </p:spPr>
            <p:txBody>
              <a:bodyPr/>
              <a:lstStyle/>
              <a:p>
                <a:r>
                  <a:rPr lang="ja-JP" altLang="en-US">
                    <a:noFill/>
                  </a:rPr>
                  <a:t> </a:t>
                </a:r>
              </a:p>
            </p:txBody>
          </p:sp>
        </mc:Fallback>
      </mc:AlternateContent>
      <p:sp>
        <p:nvSpPr>
          <p:cNvPr id="4" name="テキスト ボックス 3"/>
          <p:cNvSpPr txBox="1"/>
          <p:nvPr/>
        </p:nvSpPr>
        <p:spPr>
          <a:xfrm>
            <a:off x="308730" y="5029803"/>
            <a:ext cx="9274182" cy="830997"/>
          </a:xfrm>
          <a:prstGeom prst="rect">
            <a:avLst/>
          </a:prstGeom>
          <a:noFill/>
        </p:spPr>
        <p:txBody>
          <a:bodyPr wrap="square" rtlCol="0">
            <a:spAutoFit/>
          </a:bodyPr>
          <a:lstStyle/>
          <a:p>
            <a:r>
              <a:rPr kumimoji="1" lang="en-US" altLang="ja-JP" sz="2400" kern="1200" dirty="0" smtClean="0">
                <a:solidFill>
                  <a:schemeClr val="tx1"/>
                </a:solidFill>
                <a:latin typeface="+mj-ea"/>
                <a:ea typeface="+mj-ea"/>
              </a:rPr>
              <a:t>For citation, see </a:t>
            </a:r>
            <a:r>
              <a:rPr kumimoji="1" lang="en-US" altLang="ja-JP" sz="2400" kern="1200" dirty="0" err="1" smtClean="0">
                <a:solidFill>
                  <a:schemeClr val="tx1"/>
                </a:solidFill>
                <a:latin typeface="+mj-ea"/>
                <a:ea typeface="+mj-ea"/>
              </a:rPr>
              <a:t>report.bib</a:t>
            </a:r>
            <a:r>
              <a:rPr kumimoji="1" lang="en-US" altLang="ja-JP" sz="2400" kern="1200" dirty="0" smtClean="0">
                <a:solidFill>
                  <a:schemeClr val="tx1"/>
                </a:solidFill>
                <a:latin typeface="+mj-ea"/>
                <a:ea typeface="+mj-ea"/>
              </a:rPr>
              <a:t> which already has citations</a:t>
            </a:r>
            <a:r>
              <a:rPr lang="ja-JP" altLang="en-US" sz="2400" dirty="0">
                <a:latin typeface="+mj-ea"/>
                <a:ea typeface="+mj-ea"/>
              </a:rPr>
              <a:t> </a:t>
            </a:r>
            <a:r>
              <a:rPr lang="en-US" altLang="ja-JP" sz="2400" dirty="0" smtClean="0">
                <a:latin typeface="+mj-ea"/>
              </a:rPr>
              <a:t>necessary for each case</a:t>
            </a:r>
            <a:r>
              <a:rPr kumimoji="1" lang="en-US" altLang="ja-JP" sz="2400" kern="1200" dirty="0" smtClean="0">
                <a:solidFill>
                  <a:schemeClr val="tx1"/>
                </a:solidFill>
                <a:latin typeface="+mj-ea"/>
                <a:ea typeface="+mj-ea"/>
              </a:rPr>
              <a:t>.</a:t>
            </a:r>
            <a:endParaRPr kumimoji="1" lang="ja-JP" altLang="en-US" sz="2400" kern="1200" dirty="0" smtClean="0">
              <a:solidFill>
                <a:schemeClr val="tx1"/>
              </a:solidFill>
              <a:latin typeface="+mj-ea"/>
              <a:ea typeface="+mj-ea"/>
            </a:endParaRPr>
          </a:p>
        </p:txBody>
      </p:sp>
    </p:spTree>
    <p:extLst>
      <p:ext uri="{BB962C8B-B14F-4D97-AF65-F5344CB8AC3E}">
        <p14:creationId xmlns:p14="http://schemas.microsoft.com/office/powerpoint/2010/main" val="250704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Today's summary</a:t>
            </a:r>
            <a:endParaRPr kumimoji="1" lang="ja-JP" altLang="en-US" dirty="0"/>
          </a:p>
        </p:txBody>
      </p:sp>
      <p:sp>
        <p:nvSpPr>
          <p:cNvPr id="3" name="テキスト ボックス 2"/>
          <p:cNvSpPr txBox="1"/>
          <p:nvPr/>
        </p:nvSpPr>
        <p:spPr>
          <a:xfrm>
            <a:off x="270249" y="1083847"/>
            <a:ext cx="8710052" cy="1569660"/>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latin typeface="+mj-ea"/>
              </a:rPr>
              <a:t>Structure database</a:t>
            </a:r>
          </a:p>
          <a:p>
            <a:pPr marL="800100" lvl="1" indent="-342900">
              <a:buFont typeface="Arial" panose="020B0604020202020204" pitchFamily="34" charset="0"/>
              <a:buChar char="•"/>
            </a:pPr>
            <a:r>
              <a:rPr lang="ja-JP" altLang="en-US" sz="2400" dirty="0"/>
              <a:t>Crystallography Open Database </a:t>
            </a:r>
            <a:endParaRPr lang="en-US" altLang="ja-JP" sz="2400" dirty="0"/>
          </a:p>
          <a:p>
            <a:pPr marL="342900" indent="-342900">
              <a:buFont typeface="Arial" panose="020B0604020202020204" pitchFamily="34" charset="0"/>
              <a:buChar char="•"/>
            </a:pPr>
            <a:r>
              <a:rPr lang="en-US" altLang="ja-JP" sz="2400" dirty="0">
                <a:latin typeface="+mj-ea"/>
              </a:rPr>
              <a:t>Crystallographic Information Format (CIF) file</a:t>
            </a:r>
          </a:p>
          <a:p>
            <a:pPr marL="342900" indent="-342900">
              <a:buFont typeface="Arial" panose="020B0604020202020204" pitchFamily="34" charset="0"/>
              <a:buChar char="•"/>
            </a:pPr>
            <a:r>
              <a:rPr lang="en-US" altLang="ja-JP" sz="2400" dirty="0" smtClean="0">
                <a:latin typeface="+mj-ea"/>
              </a:rPr>
              <a:t>Practice of calculation and writing paper.</a:t>
            </a:r>
            <a:endParaRPr lang="ja-JP" altLang="en-US" sz="2400" dirty="0">
              <a:latin typeface="+mj-ea"/>
              <a:ea typeface="+mj-ea"/>
            </a:endParaRPr>
          </a:p>
        </p:txBody>
      </p:sp>
    </p:spTree>
    <p:extLst>
      <p:ext uri="{BB962C8B-B14F-4D97-AF65-F5344CB8AC3E}">
        <p14:creationId xmlns:p14="http://schemas.microsoft.com/office/powerpoint/2010/main" val="1343287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6468" y="396"/>
            <a:ext cx="8032814" cy="914304"/>
          </a:xfrm>
        </p:spPr>
        <p:txBody>
          <a:bodyPr/>
          <a:lstStyle/>
          <a:p>
            <a:r>
              <a:rPr lang="en-US" altLang="ja-JP" dirty="0"/>
              <a:t>Schedule (This semester W1, W2</a:t>
            </a:r>
            <a:r>
              <a:rPr lang="en-US" altLang="ja-JP" dirty="0" smtClean="0"/>
              <a:t>)</a:t>
            </a:r>
            <a:endParaRPr kumimoji="1" lang="ja-JP" altLang="en-US" dirty="0"/>
          </a:p>
        </p:txBody>
      </p:sp>
      <p:sp>
        <p:nvSpPr>
          <p:cNvPr id="3" name="テキスト ボックス 2"/>
          <p:cNvSpPr txBox="1"/>
          <p:nvPr/>
        </p:nvSpPr>
        <p:spPr>
          <a:xfrm>
            <a:off x="101628" y="914701"/>
            <a:ext cx="9823523" cy="4493538"/>
          </a:xfrm>
          <a:prstGeom prst="rect">
            <a:avLst/>
          </a:prstGeom>
          <a:noFill/>
        </p:spPr>
        <p:txBody>
          <a:bodyPr wrap="none" rtlCol="0">
            <a:spAutoFit/>
          </a:bodyPr>
          <a:lstStyle/>
          <a:p>
            <a:pPr marL="457152" indent="-457152">
              <a:buFont typeface="+mj-lt"/>
              <a:buAutoNum type="arabicPeriod"/>
            </a:pPr>
            <a:r>
              <a:rPr lang="en-US" altLang="ja-JP" sz="2200" dirty="0">
                <a:latin typeface="+mj-ea"/>
                <a:ea typeface="+mj-ea"/>
              </a:rPr>
              <a:t>Sep. 28  (Fri)    Guidance  </a:t>
            </a:r>
            <a:r>
              <a:rPr lang="en-US" altLang="ja-JP" sz="2200" dirty="0">
                <a:solidFill>
                  <a:srgbClr val="FF0000"/>
                </a:solidFill>
                <a:latin typeface="+mj-ea"/>
                <a:ea typeface="+mj-ea"/>
              </a:rPr>
              <a:t>Y</a:t>
            </a:r>
          </a:p>
          <a:p>
            <a:pPr marL="457152" indent="-457152">
              <a:buFont typeface="+mj-lt"/>
              <a:buAutoNum type="arabicPeriod"/>
            </a:pPr>
            <a:r>
              <a:rPr lang="en-US" altLang="ja-JP" sz="2200" dirty="0">
                <a:latin typeface="+mj-ea"/>
                <a:ea typeface="+mj-ea"/>
              </a:rPr>
              <a:t>Oct. 5    (Fri)    Monte Carlo method </a:t>
            </a:r>
            <a:r>
              <a:rPr lang="en-US" altLang="ja-JP" sz="2200" dirty="0">
                <a:solidFill>
                  <a:srgbClr val="FF0000"/>
                </a:solidFill>
                <a:latin typeface="+mj-ea"/>
                <a:ea typeface="+mj-ea"/>
              </a:rPr>
              <a:t>O</a:t>
            </a:r>
          </a:p>
          <a:p>
            <a:pPr marL="457152" indent="-457152">
              <a:buFont typeface="+mj-lt"/>
              <a:buAutoNum type="arabicPeriod"/>
            </a:pPr>
            <a:r>
              <a:rPr lang="en-US" altLang="ja-JP" sz="2200" dirty="0">
                <a:latin typeface="+mj-ea"/>
                <a:ea typeface="+mj-ea"/>
              </a:rPr>
              <a:t>Oct. 12  (Fri)    Monte Carlo method </a:t>
            </a:r>
            <a:r>
              <a:rPr lang="en-US" altLang="ja-JP" sz="2200" dirty="0">
                <a:solidFill>
                  <a:srgbClr val="FF0000"/>
                </a:solidFill>
                <a:latin typeface="+mj-ea"/>
                <a:ea typeface="+mj-ea"/>
              </a:rPr>
              <a:t>O</a:t>
            </a:r>
          </a:p>
          <a:p>
            <a:pPr marL="457152" indent="-457152">
              <a:buFont typeface="+mj-lt"/>
              <a:buAutoNum type="arabicPeriod"/>
            </a:pPr>
            <a:r>
              <a:rPr lang="en-US" altLang="ja-JP" sz="2200" dirty="0">
                <a:latin typeface="+mj-ea"/>
                <a:ea typeface="+mj-ea"/>
              </a:rPr>
              <a:t>Oct. 19  (Fri)    Monte Carlo method </a:t>
            </a:r>
            <a:r>
              <a:rPr lang="en-US" altLang="ja-JP" sz="2200" dirty="0">
                <a:solidFill>
                  <a:srgbClr val="FF0000"/>
                </a:solidFill>
                <a:latin typeface="+mj-ea"/>
                <a:ea typeface="+mj-ea"/>
              </a:rPr>
              <a:t>O</a:t>
            </a:r>
          </a:p>
          <a:p>
            <a:pPr marL="457152" indent="-457152">
              <a:buFont typeface="+mj-lt"/>
              <a:buAutoNum type="arabicPeriod"/>
            </a:pPr>
            <a:r>
              <a:rPr lang="en-US" altLang="ja-JP" sz="2200" dirty="0">
                <a:latin typeface="+mj-ea"/>
                <a:ea typeface="+mj-ea"/>
              </a:rPr>
              <a:t>Oct. 26  (Fri)    Exact diagonalization </a:t>
            </a:r>
            <a:r>
              <a:rPr lang="en-US" altLang="ja-JP" sz="2200" dirty="0">
                <a:solidFill>
                  <a:srgbClr val="FF0000"/>
                </a:solidFill>
                <a:latin typeface="+mj-ea"/>
                <a:ea typeface="+mj-ea"/>
              </a:rPr>
              <a:t>Y</a:t>
            </a:r>
          </a:p>
          <a:p>
            <a:pPr marL="457152" indent="-457152">
              <a:buFont typeface="+mj-lt"/>
              <a:buAutoNum type="arabicPeriod"/>
            </a:pPr>
            <a:r>
              <a:rPr lang="en-US" altLang="ja-JP" sz="2200" dirty="0">
                <a:latin typeface="+mj-ea"/>
                <a:ea typeface="+mj-ea"/>
              </a:rPr>
              <a:t>Nov. 2    (Fri)    Exact diagonalization </a:t>
            </a:r>
            <a:r>
              <a:rPr lang="en-US" altLang="ja-JP" sz="2200" dirty="0">
                <a:solidFill>
                  <a:srgbClr val="FF0000"/>
                </a:solidFill>
                <a:latin typeface="+mj-ea"/>
                <a:ea typeface="+mj-ea"/>
              </a:rPr>
              <a:t>Y</a:t>
            </a:r>
          </a:p>
          <a:p>
            <a:pPr marL="457152" indent="-457152">
              <a:buFont typeface="+mj-lt"/>
              <a:buAutoNum type="arabicPeriod"/>
            </a:pPr>
            <a:r>
              <a:rPr lang="en-US" altLang="ja-JP" sz="2200" dirty="0">
                <a:latin typeface="+mj-ea"/>
                <a:ea typeface="+mj-ea"/>
              </a:rPr>
              <a:t>Nov. 9    (Fri)    Molecular dynamics </a:t>
            </a:r>
            <a:r>
              <a:rPr lang="en-US" altLang="ja-JP" sz="2200" dirty="0">
                <a:solidFill>
                  <a:srgbClr val="FF0000"/>
                </a:solidFill>
                <a:latin typeface="+mj-ea"/>
                <a:ea typeface="+mj-ea"/>
              </a:rPr>
              <a:t>O</a:t>
            </a:r>
            <a:r>
              <a:rPr lang="en-US" altLang="ja-JP" sz="2200" dirty="0">
                <a:latin typeface="+mj-ea"/>
                <a:ea typeface="+mj-ea"/>
              </a:rPr>
              <a:t> </a:t>
            </a:r>
            <a:r>
              <a:rPr lang="en-US" altLang="ja-JP" sz="2200" dirty="0">
                <a:solidFill>
                  <a:srgbClr val="FF0000"/>
                </a:solidFill>
                <a:latin typeface="+mj-ea"/>
                <a:ea typeface="+mj-ea"/>
              </a:rPr>
              <a:t>(1st report problem will be announced.)</a:t>
            </a:r>
          </a:p>
          <a:p>
            <a:pPr marL="457152" indent="-457152">
              <a:buFont typeface="+mj-lt"/>
              <a:buAutoNum type="arabicPeriod"/>
            </a:pPr>
            <a:r>
              <a:rPr lang="en-US" altLang="ja-JP" sz="2200" dirty="0">
                <a:latin typeface="+mj-ea"/>
                <a:ea typeface="+mj-ea"/>
              </a:rPr>
              <a:t>Nov. 30  (Fri)    </a:t>
            </a:r>
            <a:r>
              <a:rPr lang="en-US" altLang="ja-JP" sz="2200" dirty="0">
                <a:latin typeface="+mj-ea"/>
              </a:rPr>
              <a:t>Density functional theory </a:t>
            </a:r>
            <a:r>
              <a:rPr lang="en-US" altLang="ja-JP" sz="2200" dirty="0">
                <a:solidFill>
                  <a:srgbClr val="FF0000"/>
                </a:solidFill>
                <a:latin typeface="+mj-ea"/>
                <a:ea typeface="+mj-ea"/>
              </a:rPr>
              <a:t>K</a:t>
            </a:r>
          </a:p>
          <a:p>
            <a:pPr marL="457152" indent="-457152">
              <a:buFont typeface="+mj-lt"/>
              <a:buAutoNum type="arabicPeriod"/>
            </a:pPr>
            <a:r>
              <a:rPr lang="en-US" altLang="ja-JP" sz="2200" dirty="0">
                <a:latin typeface="+mj-ea"/>
                <a:ea typeface="+mj-ea"/>
              </a:rPr>
              <a:t>Dec. 7    (Fri)    Density functional theory </a:t>
            </a:r>
            <a:r>
              <a:rPr lang="en-US" altLang="ja-JP" sz="2200" dirty="0">
                <a:solidFill>
                  <a:srgbClr val="FF0000"/>
                </a:solidFill>
                <a:latin typeface="+mj-ea"/>
                <a:ea typeface="+mj-ea"/>
              </a:rPr>
              <a:t>K</a:t>
            </a:r>
          </a:p>
          <a:p>
            <a:pPr marL="457152" indent="-457152">
              <a:buFont typeface="+mj-lt"/>
              <a:buAutoNum type="arabicPeriod"/>
            </a:pPr>
            <a:r>
              <a:rPr lang="en-US" altLang="ja-JP" sz="2200" dirty="0">
                <a:latin typeface="+mj-ea"/>
                <a:ea typeface="+mj-ea"/>
              </a:rPr>
              <a:t>Dec. 14  (Fri)    Density functional theory </a:t>
            </a:r>
            <a:r>
              <a:rPr lang="en-US" altLang="ja-JP" sz="2200" dirty="0">
                <a:solidFill>
                  <a:srgbClr val="FF0000"/>
                </a:solidFill>
                <a:latin typeface="+mj-ea"/>
                <a:ea typeface="+mj-ea"/>
              </a:rPr>
              <a:t>K</a:t>
            </a:r>
          </a:p>
          <a:p>
            <a:pPr marL="457152" indent="-457152">
              <a:buFont typeface="+mj-lt"/>
              <a:buAutoNum type="arabicPeriod"/>
            </a:pPr>
            <a:r>
              <a:rPr lang="en-US" altLang="ja-JP" sz="2200" dirty="0">
                <a:latin typeface="+mj-ea"/>
                <a:ea typeface="+mj-ea"/>
              </a:rPr>
              <a:t>Dec. 21  (Fri)    Density functional theory </a:t>
            </a:r>
            <a:r>
              <a:rPr lang="en-US" altLang="ja-JP" sz="2200" dirty="0">
                <a:solidFill>
                  <a:srgbClr val="FF0000"/>
                </a:solidFill>
                <a:latin typeface="+mj-ea"/>
                <a:ea typeface="+mj-ea"/>
              </a:rPr>
              <a:t>K</a:t>
            </a:r>
          </a:p>
          <a:p>
            <a:pPr marL="457152" indent="-457152">
              <a:buFont typeface="+mj-lt"/>
              <a:buAutoNum type="arabicPeriod"/>
            </a:pPr>
            <a:r>
              <a:rPr lang="en-US" altLang="ja-JP" sz="2200" dirty="0">
                <a:latin typeface="+mj-ea"/>
                <a:ea typeface="+mj-ea"/>
              </a:rPr>
              <a:t>Dec. 25  (</a:t>
            </a:r>
            <a:r>
              <a:rPr lang="en-US" altLang="ja-JP" sz="2200" u="sng" dirty="0">
                <a:solidFill>
                  <a:srgbClr val="0070C0"/>
                </a:solidFill>
                <a:latin typeface="+mj-ea"/>
                <a:ea typeface="+mj-ea"/>
              </a:rPr>
              <a:t>Tue</a:t>
            </a:r>
            <a:r>
              <a:rPr lang="en-US" altLang="ja-JP" sz="2200" dirty="0">
                <a:latin typeface="+mj-ea"/>
                <a:ea typeface="+mj-ea"/>
              </a:rPr>
              <a:t>) </a:t>
            </a:r>
            <a:r>
              <a:rPr lang="en-US" altLang="ja-JP" sz="2200" dirty="0">
                <a:latin typeface="+mj-ea"/>
              </a:rPr>
              <a:t>Density functional theory </a:t>
            </a:r>
            <a:r>
              <a:rPr lang="en-US" altLang="ja-JP" sz="2200" dirty="0">
                <a:solidFill>
                  <a:srgbClr val="FF0000"/>
                </a:solidFill>
                <a:latin typeface="+mj-ea"/>
                <a:ea typeface="+mj-ea"/>
              </a:rPr>
              <a:t>K</a:t>
            </a:r>
            <a:r>
              <a:rPr lang="en-US" altLang="ja-JP" sz="2200" dirty="0">
                <a:latin typeface="+mj-ea"/>
                <a:ea typeface="+mj-ea"/>
              </a:rPr>
              <a:t> </a:t>
            </a:r>
            <a:r>
              <a:rPr lang="en-US" altLang="ja-JP" sz="2200" u="sng" dirty="0">
                <a:solidFill>
                  <a:srgbClr val="0070C0"/>
                </a:solidFill>
                <a:latin typeface="+mj-ea"/>
                <a:ea typeface="+mj-ea"/>
              </a:rPr>
              <a:t>(</a:t>
            </a:r>
            <a:r>
              <a:rPr lang="ja-JP" altLang="en-US" sz="2200" u="sng" dirty="0">
                <a:solidFill>
                  <a:srgbClr val="0070C0"/>
                </a:solidFill>
                <a:latin typeface="+mj-ea"/>
                <a:ea typeface="+mj-ea"/>
              </a:rPr>
              <a:t>遠隔講義室</a:t>
            </a:r>
            <a:r>
              <a:rPr lang="en-US" altLang="ja-JP" sz="2200" u="sng" dirty="0">
                <a:solidFill>
                  <a:srgbClr val="0070C0"/>
                </a:solidFill>
                <a:latin typeface="+mj-ea"/>
                <a:ea typeface="+mj-ea"/>
              </a:rPr>
              <a:t>)</a:t>
            </a:r>
          </a:p>
          <a:p>
            <a:pPr marL="457152" indent="-457152">
              <a:buFont typeface="+mj-lt"/>
              <a:buAutoNum type="arabicPeriod"/>
            </a:pPr>
            <a:r>
              <a:rPr lang="en-US" altLang="ja-JP" sz="2200" dirty="0">
                <a:latin typeface="+mj-ea"/>
                <a:ea typeface="+mj-ea"/>
              </a:rPr>
              <a:t>Jan. 11   (Fri)  </a:t>
            </a:r>
            <a:r>
              <a:rPr lang="en-US" altLang="ja-JP" sz="2200" dirty="0">
                <a:latin typeface="+mj-ea"/>
              </a:rPr>
              <a:t>(2nd)Report problem</a:t>
            </a:r>
            <a:r>
              <a:rPr lang="en-US" altLang="ja-JP" sz="2200" dirty="0">
                <a:latin typeface="+mj-ea"/>
                <a:ea typeface="+mj-ea"/>
              </a:rPr>
              <a:t> </a:t>
            </a:r>
            <a:r>
              <a:rPr lang="en-US" altLang="ja-JP" sz="2200" dirty="0">
                <a:solidFill>
                  <a:srgbClr val="FF0000"/>
                </a:solidFill>
                <a:latin typeface="+mj-ea"/>
                <a:ea typeface="+mj-ea"/>
              </a:rPr>
              <a:t>K</a:t>
            </a:r>
          </a:p>
        </p:txBody>
      </p:sp>
      <p:sp>
        <p:nvSpPr>
          <p:cNvPr id="4" name="正方形/長方形 3"/>
          <p:cNvSpPr/>
          <p:nvPr/>
        </p:nvSpPr>
        <p:spPr>
          <a:xfrm>
            <a:off x="1264047" y="6373776"/>
            <a:ext cx="7455025" cy="461665"/>
          </a:xfrm>
          <a:prstGeom prst="rect">
            <a:avLst/>
          </a:prstGeom>
        </p:spPr>
        <p:txBody>
          <a:bodyPr wrap="square">
            <a:spAutoFit/>
          </a:bodyPr>
          <a:lstStyle/>
          <a:p>
            <a:r>
              <a:rPr lang="en-US" altLang="ja-JP" sz="2400" dirty="0"/>
              <a:t>※ </a:t>
            </a:r>
            <a:r>
              <a:rPr lang="ja-JP" altLang="en-US" sz="2400" dirty="0"/>
              <a:t>Lecturers: </a:t>
            </a:r>
            <a:r>
              <a:rPr lang="ja-JP" altLang="en-US" sz="2400" dirty="0">
                <a:solidFill>
                  <a:srgbClr val="FF0000"/>
                </a:solidFill>
              </a:rPr>
              <a:t>Y</a:t>
            </a:r>
            <a:r>
              <a:rPr lang="ja-JP" altLang="en-US" sz="2400" dirty="0"/>
              <a:t> … Yamaji, </a:t>
            </a:r>
            <a:r>
              <a:rPr lang="ja-JP" altLang="en-US" sz="2400" dirty="0">
                <a:solidFill>
                  <a:srgbClr val="FF0000"/>
                </a:solidFill>
              </a:rPr>
              <a:t>K</a:t>
            </a:r>
            <a:r>
              <a:rPr lang="ja-JP" altLang="en-US" sz="2400" dirty="0"/>
              <a:t> … Kawamura, </a:t>
            </a:r>
            <a:r>
              <a:rPr lang="ja-JP" altLang="en-US" sz="2400" dirty="0">
                <a:solidFill>
                  <a:srgbClr val="FF0000"/>
                </a:solidFill>
              </a:rPr>
              <a:t>O</a:t>
            </a:r>
            <a:r>
              <a:rPr lang="ja-JP" altLang="en-US" sz="2400" dirty="0"/>
              <a:t>… Ohgoe</a:t>
            </a:r>
          </a:p>
        </p:txBody>
      </p:sp>
    </p:spTree>
    <p:extLst>
      <p:ext uri="{BB962C8B-B14F-4D97-AF65-F5344CB8AC3E}">
        <p14:creationId xmlns:p14="http://schemas.microsoft.com/office/powerpoint/2010/main" val="182547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Schedule in this section (DFT)</a:t>
            </a:r>
            <a:endParaRPr kumimoji="1" lang="ja-JP" altLang="en-US" dirty="0"/>
          </a:p>
        </p:txBody>
      </p:sp>
      <p:sp>
        <p:nvSpPr>
          <p:cNvPr id="3" name="テキスト ボックス 2"/>
          <p:cNvSpPr txBox="1"/>
          <p:nvPr/>
        </p:nvSpPr>
        <p:spPr>
          <a:xfrm>
            <a:off x="145167" y="702454"/>
            <a:ext cx="8589211" cy="6863417"/>
          </a:xfrm>
          <a:prstGeom prst="rect">
            <a:avLst/>
          </a:prstGeom>
          <a:noFill/>
        </p:spPr>
        <p:txBody>
          <a:bodyPr wrap="none" rtlCol="0">
            <a:spAutoFit/>
          </a:bodyPr>
          <a:lstStyle/>
          <a:p>
            <a:pPr marL="457152" indent="-457152">
              <a:buFont typeface="+mj-lt"/>
              <a:buAutoNum type="arabicPeriod"/>
            </a:pPr>
            <a:r>
              <a:rPr lang="en-US" altLang="ja-JP" sz="2000" dirty="0">
                <a:latin typeface="+mj-ea"/>
                <a:ea typeface="+mj-ea"/>
              </a:rPr>
              <a:t>Nov. 30  (Fri)    Standard DFT code</a:t>
            </a:r>
          </a:p>
          <a:p>
            <a:pPr marL="914305" lvl="1" indent="-457152">
              <a:buFont typeface="Arial" panose="020B0604020202020204" pitchFamily="34" charset="0"/>
              <a:buChar char="•"/>
            </a:pPr>
            <a:r>
              <a:rPr lang="en-US" altLang="ja-JP" sz="2000" dirty="0">
                <a:latin typeface="+mj-ea"/>
                <a:ea typeface="+mj-ea"/>
              </a:rPr>
              <a:t>First-principles calculation and Density functional theory (Lecture)</a:t>
            </a:r>
          </a:p>
          <a:p>
            <a:pPr marL="914305" lvl="1" indent="-457152">
              <a:buFont typeface="Arial" panose="020B0604020202020204" pitchFamily="34" charset="0"/>
              <a:buChar char="•"/>
            </a:pPr>
            <a:r>
              <a:rPr lang="en-US" altLang="ja-JP" sz="2000" dirty="0">
                <a:latin typeface="+mj-ea"/>
                <a:ea typeface="+mj-ea"/>
              </a:rPr>
              <a:t>One-body Schrödinger</a:t>
            </a:r>
            <a:r>
              <a:rPr lang="ja-JP" altLang="en-US" sz="2000" dirty="0">
                <a:latin typeface="+mj-ea"/>
                <a:ea typeface="+mj-ea"/>
              </a:rPr>
              <a:t> </a:t>
            </a:r>
            <a:r>
              <a:rPr lang="en-US" altLang="ja-JP" sz="2000" dirty="0">
                <a:latin typeface="+mj-ea"/>
                <a:ea typeface="+mj-ea"/>
              </a:rPr>
              <a:t>eq. for periodic system and Bloch theorem (L)</a:t>
            </a:r>
          </a:p>
          <a:p>
            <a:pPr marL="914305" lvl="1" indent="-457152">
              <a:buFont typeface="Arial" panose="020B0604020202020204" pitchFamily="34" charset="0"/>
              <a:buChar char="•"/>
            </a:pPr>
            <a:r>
              <a:rPr lang="en-US" altLang="ja-JP" sz="2000" dirty="0">
                <a:latin typeface="+mj-ea"/>
                <a:ea typeface="+mj-ea"/>
              </a:rPr>
              <a:t>Numerical solution of Kohn-Sham (o</a:t>
            </a:r>
            <a:r>
              <a:rPr lang="en-US" altLang="ja-JP" sz="2000" dirty="0">
                <a:latin typeface="+mj-ea"/>
              </a:rPr>
              <a:t>ne-body Schrödinger</a:t>
            </a:r>
            <a:r>
              <a:rPr lang="en-US" altLang="ja-JP" sz="2000" dirty="0">
                <a:latin typeface="+mj-ea"/>
                <a:ea typeface="+mj-ea"/>
              </a:rPr>
              <a:t>) eq. (L)</a:t>
            </a:r>
          </a:p>
          <a:p>
            <a:pPr marL="914305" lvl="1" indent="-457152">
              <a:buFont typeface="Arial" panose="020B0604020202020204" pitchFamily="34" charset="0"/>
              <a:buChar char="•"/>
            </a:pPr>
            <a:r>
              <a:rPr lang="en-US" altLang="ja-JP" sz="2000" dirty="0">
                <a:latin typeface="+mj-ea"/>
                <a:ea typeface="+mj-ea"/>
              </a:rPr>
              <a:t>Hands-on DFT code (Tutorial)</a:t>
            </a:r>
          </a:p>
          <a:p>
            <a:pPr marL="914305" lvl="1" indent="-457152">
              <a:buFont typeface="Arial" panose="020B0604020202020204" pitchFamily="34" charset="0"/>
              <a:buChar char="•"/>
            </a:pPr>
            <a:r>
              <a:rPr lang="en-US" altLang="ja-JP" sz="2000" dirty="0">
                <a:latin typeface="+mj-ea"/>
                <a:ea typeface="+mj-ea"/>
              </a:rPr>
              <a:t>Version control system : </a:t>
            </a:r>
            <a:r>
              <a:rPr lang="en-US" altLang="ja-JP" sz="2000" dirty="0" err="1">
                <a:latin typeface="+mj-ea"/>
                <a:ea typeface="+mj-ea"/>
              </a:rPr>
              <a:t>Git</a:t>
            </a:r>
            <a:r>
              <a:rPr lang="en-US" altLang="ja-JP" sz="2000" dirty="0">
                <a:latin typeface="+mj-ea"/>
                <a:ea typeface="+mj-ea"/>
              </a:rPr>
              <a:t> (T)</a:t>
            </a:r>
          </a:p>
          <a:p>
            <a:pPr marL="457152" indent="-457152">
              <a:buFont typeface="+mj-lt"/>
              <a:buAutoNum type="arabicPeriod"/>
            </a:pPr>
            <a:r>
              <a:rPr lang="en-US" altLang="ja-JP" sz="2000" dirty="0">
                <a:latin typeface="+mj-ea"/>
                <a:ea typeface="+mj-ea"/>
              </a:rPr>
              <a:t>Dec. 7    (Fri)  Kohn-Sham eq.</a:t>
            </a:r>
          </a:p>
          <a:p>
            <a:pPr marL="914305" lvl="1" indent="-457152">
              <a:buFont typeface="Arial" panose="020B0604020202020204" pitchFamily="34" charset="0"/>
              <a:buChar char="•"/>
            </a:pPr>
            <a:r>
              <a:rPr lang="en-US" altLang="ja-JP" sz="2000" dirty="0">
                <a:latin typeface="+mj-ea"/>
                <a:ea typeface="+mj-ea"/>
              </a:rPr>
              <a:t>Plane-wave basis and Pseudopotentials (L)</a:t>
            </a:r>
          </a:p>
          <a:p>
            <a:pPr marL="914305" lvl="1" indent="-457152">
              <a:buFont typeface="Arial" panose="020B0604020202020204" pitchFamily="34" charset="0"/>
              <a:buChar char="•"/>
            </a:pPr>
            <a:r>
              <a:rPr lang="en-US" altLang="ja-JP" sz="2000" dirty="0">
                <a:latin typeface="+mj-ea"/>
                <a:ea typeface="+mj-ea"/>
              </a:rPr>
              <a:t>Iterative eigenvalue solution method (L &amp; T)</a:t>
            </a:r>
          </a:p>
          <a:p>
            <a:pPr marL="457152" indent="-457152">
              <a:buFont typeface="+mj-lt"/>
              <a:buAutoNum type="arabicPeriod"/>
            </a:pPr>
            <a:r>
              <a:rPr lang="en-US" altLang="ja-JP" sz="2000" dirty="0">
                <a:latin typeface="+mj-ea"/>
                <a:ea typeface="+mj-ea"/>
              </a:rPr>
              <a:t>Dec. 14  (Fri)  Self-Consistent loop</a:t>
            </a:r>
          </a:p>
          <a:p>
            <a:pPr marL="914305" lvl="1" indent="-457152">
              <a:buFont typeface="Arial" panose="020B0604020202020204" pitchFamily="34" charset="0"/>
              <a:buChar char="•"/>
            </a:pPr>
            <a:r>
              <a:rPr lang="en-US" altLang="ja-JP" sz="2000" dirty="0" err="1">
                <a:latin typeface="+mj-ea"/>
                <a:ea typeface="+mj-ea"/>
              </a:rPr>
              <a:t>Hartree</a:t>
            </a:r>
            <a:r>
              <a:rPr lang="en-US" altLang="ja-JP" sz="2000" dirty="0">
                <a:latin typeface="+mj-ea"/>
                <a:ea typeface="+mj-ea"/>
              </a:rPr>
              <a:t> potential (Poisson eq.), Atomic potential, XC potential</a:t>
            </a:r>
          </a:p>
          <a:p>
            <a:pPr marL="914305" lvl="1" indent="-457152">
              <a:buFont typeface="Arial" panose="020B0604020202020204" pitchFamily="34" charset="0"/>
              <a:buChar char="•"/>
            </a:pPr>
            <a:r>
              <a:rPr lang="en-US" altLang="ja-JP" sz="2000" dirty="0">
                <a:latin typeface="+mj-ea"/>
                <a:ea typeface="+mj-ea"/>
              </a:rPr>
              <a:t>Update (</a:t>
            </a:r>
            <a:r>
              <a:rPr lang="en-US" altLang="ja-JP" sz="2000" dirty="0" err="1">
                <a:latin typeface="+mj-ea"/>
                <a:ea typeface="+mj-ea"/>
              </a:rPr>
              <a:t>Broyden's</a:t>
            </a:r>
            <a:r>
              <a:rPr lang="en-US" altLang="ja-JP" sz="2000" dirty="0">
                <a:latin typeface="+mj-ea"/>
                <a:ea typeface="+mj-ea"/>
              </a:rPr>
              <a:t> method)</a:t>
            </a:r>
          </a:p>
          <a:p>
            <a:pPr marL="914305" lvl="1" indent="-457152">
              <a:buFont typeface="Arial" panose="020B0604020202020204" pitchFamily="34" charset="0"/>
              <a:buChar char="•"/>
            </a:pPr>
            <a:r>
              <a:rPr lang="en-US" altLang="ja-JP" sz="2000" dirty="0">
                <a:latin typeface="+mj-ea"/>
              </a:rPr>
              <a:t>Visualization of grid data (T)</a:t>
            </a:r>
            <a:endParaRPr lang="en-US" altLang="ja-JP" sz="2000" dirty="0">
              <a:latin typeface="+mj-ea"/>
              <a:ea typeface="+mj-ea"/>
            </a:endParaRPr>
          </a:p>
          <a:p>
            <a:pPr marL="457152" indent="-457152">
              <a:buFont typeface="+mj-lt"/>
              <a:buAutoNum type="arabicPeriod"/>
            </a:pPr>
            <a:r>
              <a:rPr lang="en-US" altLang="ja-JP" sz="2000" dirty="0">
                <a:latin typeface="+mj-ea"/>
                <a:ea typeface="+mj-ea"/>
              </a:rPr>
              <a:t>Dec. 21  (Fri)  Total Energy</a:t>
            </a:r>
          </a:p>
          <a:p>
            <a:pPr marL="914305" lvl="1" indent="-457152">
              <a:buFont typeface="Arial" panose="020B0604020202020204" pitchFamily="34" charset="0"/>
              <a:buChar char="•"/>
            </a:pPr>
            <a:r>
              <a:rPr lang="en-US" altLang="ja-JP" sz="2000" dirty="0">
                <a:latin typeface="+mj-ea"/>
                <a:ea typeface="+mj-ea"/>
              </a:rPr>
              <a:t>Total energy</a:t>
            </a:r>
          </a:p>
          <a:p>
            <a:pPr marL="914305" lvl="1" indent="-457152">
              <a:buFont typeface="Arial" panose="020B0604020202020204" pitchFamily="34" charset="0"/>
              <a:buChar char="•"/>
            </a:pPr>
            <a:r>
              <a:rPr lang="en-US" altLang="ja-JP" sz="2000" dirty="0">
                <a:latin typeface="+mj-ea"/>
              </a:rPr>
              <a:t>Brillouin-zone integral (Tetrahedron method)</a:t>
            </a:r>
            <a:endParaRPr lang="en-US" altLang="ja-JP" sz="2000" dirty="0">
              <a:latin typeface="+mj-ea"/>
              <a:ea typeface="+mj-ea"/>
            </a:endParaRPr>
          </a:p>
          <a:p>
            <a:pPr marL="914305" lvl="1" indent="-457152">
              <a:buFont typeface="Arial" panose="020B0604020202020204" pitchFamily="34" charset="0"/>
              <a:buChar char="•"/>
            </a:pPr>
            <a:r>
              <a:rPr lang="en-US" altLang="ja-JP" sz="2000" dirty="0">
                <a:latin typeface="+mj-ea"/>
                <a:ea typeface="+mj-ea"/>
              </a:rPr>
              <a:t>Coulomb potential for periodic point charge (Ewald sum)</a:t>
            </a:r>
          </a:p>
          <a:p>
            <a:pPr marL="457152" indent="-457152">
              <a:buFont typeface="+mj-lt"/>
              <a:buAutoNum type="arabicPeriod"/>
            </a:pPr>
            <a:r>
              <a:rPr lang="en-US" altLang="ja-JP" sz="2000" dirty="0">
                <a:latin typeface="+mj-ea"/>
                <a:ea typeface="+mj-ea"/>
              </a:rPr>
              <a:t>Dec. 25  (</a:t>
            </a:r>
            <a:r>
              <a:rPr lang="en-US" altLang="ja-JP" sz="2000" u="sng" dirty="0">
                <a:solidFill>
                  <a:srgbClr val="0070C0"/>
                </a:solidFill>
                <a:latin typeface="+mj-ea"/>
                <a:ea typeface="+mj-ea"/>
              </a:rPr>
              <a:t>Tue</a:t>
            </a:r>
            <a:r>
              <a:rPr lang="en-US" altLang="ja-JP" sz="2000" dirty="0">
                <a:latin typeface="+mj-ea"/>
                <a:ea typeface="+mj-ea"/>
              </a:rPr>
              <a:t>) Advanced subjects for productive calculation </a:t>
            </a:r>
            <a:r>
              <a:rPr lang="en-US" altLang="ja-JP" sz="2000" u="sng" dirty="0">
                <a:solidFill>
                  <a:srgbClr val="0070C0"/>
                </a:solidFill>
                <a:latin typeface="+mj-ea"/>
                <a:ea typeface="+mj-ea"/>
              </a:rPr>
              <a:t>(</a:t>
            </a:r>
            <a:r>
              <a:rPr lang="ja-JP" altLang="en-US" sz="2000" u="sng" dirty="0">
                <a:solidFill>
                  <a:srgbClr val="0070C0"/>
                </a:solidFill>
                <a:latin typeface="+mj-ea"/>
                <a:ea typeface="+mj-ea"/>
              </a:rPr>
              <a:t>遠隔講義室</a:t>
            </a:r>
            <a:r>
              <a:rPr lang="en-US" altLang="ja-JP" sz="2000" u="sng" dirty="0">
                <a:solidFill>
                  <a:srgbClr val="0070C0"/>
                </a:solidFill>
                <a:latin typeface="+mj-ea"/>
                <a:ea typeface="+mj-ea"/>
              </a:rPr>
              <a:t>)</a:t>
            </a:r>
          </a:p>
          <a:p>
            <a:pPr marL="914305" lvl="1" indent="-457152">
              <a:buFont typeface="Arial" panose="020B0604020202020204" pitchFamily="34" charset="0"/>
              <a:buChar char="•"/>
            </a:pPr>
            <a:r>
              <a:rPr lang="en-US" altLang="ja-JP" sz="2000" dirty="0">
                <a:latin typeface="+mj-ea"/>
                <a:ea typeface="+mj-ea"/>
              </a:rPr>
              <a:t>Generalized gradient correction</a:t>
            </a:r>
          </a:p>
          <a:p>
            <a:pPr marL="914305" lvl="1" indent="-457152">
              <a:buFont typeface="Arial" panose="020B0604020202020204" pitchFamily="34" charset="0"/>
              <a:buChar char="•"/>
            </a:pPr>
            <a:r>
              <a:rPr lang="en-US" altLang="ja-JP" sz="2000" dirty="0">
                <a:latin typeface="+mj-ea"/>
                <a:ea typeface="+mj-ea"/>
              </a:rPr>
              <a:t>Non-local pseudopotentials (Norm-conserving, </a:t>
            </a:r>
            <a:r>
              <a:rPr lang="en-US" altLang="ja-JP" sz="2000" dirty="0" err="1">
                <a:latin typeface="+mj-ea"/>
                <a:ea typeface="+mj-ea"/>
              </a:rPr>
              <a:t>ultrasoft</a:t>
            </a:r>
            <a:r>
              <a:rPr lang="en-US" altLang="ja-JP" sz="2000" dirty="0">
                <a:latin typeface="+mj-ea"/>
                <a:ea typeface="+mj-ea"/>
              </a:rPr>
              <a:t>, PAW)</a:t>
            </a:r>
          </a:p>
          <a:p>
            <a:pPr marL="914305" lvl="1" indent="-457152">
              <a:buFont typeface="Arial" panose="020B0604020202020204" pitchFamily="34" charset="0"/>
              <a:buChar char="•"/>
            </a:pPr>
            <a:r>
              <a:rPr lang="en-US" altLang="ja-JP" sz="2000" dirty="0" smtClean="0">
                <a:latin typeface="+mj-ea"/>
                <a:ea typeface="+mj-ea"/>
              </a:rPr>
              <a:t>Magnetics</a:t>
            </a:r>
            <a:endParaRPr lang="en-US" altLang="ja-JP" sz="2000" dirty="0">
              <a:latin typeface="+mj-ea"/>
              <a:ea typeface="+mj-ea"/>
            </a:endParaRPr>
          </a:p>
          <a:p>
            <a:pPr marL="457152" indent="-457152">
              <a:buFont typeface="+mj-lt"/>
              <a:buAutoNum type="arabicPeriod"/>
            </a:pPr>
            <a:r>
              <a:rPr lang="en-US" altLang="ja-JP" sz="2000" dirty="0">
                <a:latin typeface="+mj-ea"/>
                <a:ea typeface="+mj-ea"/>
              </a:rPr>
              <a:t>Jan. 11   (Fri) </a:t>
            </a:r>
            <a:r>
              <a:rPr lang="en-US" altLang="ja-JP" sz="2000" dirty="0" smtClean="0">
                <a:latin typeface="+mj-ea"/>
                <a:ea typeface="+mj-ea"/>
              </a:rPr>
              <a:t>Practice</a:t>
            </a:r>
            <a:endParaRPr lang="en-US" altLang="ja-JP" sz="2000" dirty="0">
              <a:solidFill>
                <a:srgbClr val="FF0000"/>
              </a:solidFill>
              <a:latin typeface="+mj-ea"/>
              <a:ea typeface="+mj-ea"/>
            </a:endParaRPr>
          </a:p>
        </p:txBody>
      </p:sp>
      <p:sp>
        <p:nvSpPr>
          <p:cNvPr id="4" name="正方形/長方形 3"/>
          <p:cNvSpPr/>
          <p:nvPr/>
        </p:nvSpPr>
        <p:spPr>
          <a:xfrm>
            <a:off x="145167" y="7162800"/>
            <a:ext cx="4350633" cy="3281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99583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Today’s Schedule</a:t>
            </a:r>
            <a:endParaRPr kumimoji="1" lang="ja-JP" altLang="en-US" dirty="0"/>
          </a:p>
        </p:txBody>
      </p:sp>
      <p:sp>
        <p:nvSpPr>
          <p:cNvPr id="3" name="テキスト ボックス 2"/>
          <p:cNvSpPr txBox="1"/>
          <p:nvPr/>
        </p:nvSpPr>
        <p:spPr>
          <a:xfrm>
            <a:off x="343394" y="1088853"/>
            <a:ext cx="6017994" cy="1569660"/>
          </a:xfrm>
          <a:prstGeom prst="rect">
            <a:avLst/>
          </a:prstGeom>
          <a:noFill/>
        </p:spPr>
        <p:txBody>
          <a:bodyPr wrap="none" rtlCol="0">
            <a:spAutoFit/>
          </a:bodyPr>
          <a:lstStyle/>
          <a:p>
            <a:r>
              <a:rPr lang="en-US" altLang="ja-JP" sz="2400" dirty="0" smtClean="0">
                <a:latin typeface="+mj-ea"/>
                <a:ea typeface="+mj-ea"/>
              </a:rPr>
              <a:t>Structure database</a:t>
            </a:r>
          </a:p>
          <a:p>
            <a:pPr lvl="1"/>
            <a:r>
              <a:rPr lang="ja-JP" altLang="en-US" sz="2400" dirty="0"/>
              <a:t>Crystallography Open Database </a:t>
            </a:r>
            <a:endParaRPr lang="en-US" altLang="ja-JP" sz="2400" dirty="0" smtClean="0"/>
          </a:p>
          <a:p>
            <a:r>
              <a:rPr lang="en-US" altLang="ja-JP" sz="2400" dirty="0" smtClean="0">
                <a:latin typeface="+mj-ea"/>
                <a:ea typeface="+mj-ea"/>
              </a:rPr>
              <a:t>Crystallographic Information Format (CIF) file</a:t>
            </a:r>
          </a:p>
          <a:p>
            <a:r>
              <a:rPr lang="en-US" altLang="ja-JP" sz="2400" dirty="0" smtClean="0">
                <a:latin typeface="+mj-ea"/>
                <a:ea typeface="+mj-ea"/>
              </a:rPr>
              <a:t>Practice</a:t>
            </a:r>
            <a:endParaRPr lang="en-US" altLang="ja-JP" sz="2400" dirty="0">
              <a:latin typeface="+mj-ea"/>
              <a:ea typeface="+mj-ea"/>
            </a:endParaRPr>
          </a:p>
        </p:txBody>
      </p:sp>
    </p:spTree>
    <p:extLst>
      <p:ext uri="{BB962C8B-B14F-4D97-AF65-F5344CB8AC3E}">
        <p14:creationId xmlns:p14="http://schemas.microsoft.com/office/powerpoint/2010/main" val="65786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6043" y="0"/>
            <a:ext cx="8265000" cy="790042"/>
          </a:xfrm>
        </p:spPr>
        <p:txBody>
          <a:bodyPr/>
          <a:lstStyle/>
          <a:p>
            <a:r>
              <a:rPr kumimoji="1" lang="en-US" altLang="ja-JP" dirty="0" smtClean="0"/>
              <a:t>How to obtain crystalline structure</a:t>
            </a:r>
            <a:endParaRPr kumimoji="1" lang="ja-JP" altLang="en-US" dirty="0"/>
          </a:p>
        </p:txBody>
      </p:sp>
      <p:sp>
        <p:nvSpPr>
          <p:cNvPr id="3" name="テキスト ボックス 2"/>
          <p:cNvSpPr txBox="1"/>
          <p:nvPr/>
        </p:nvSpPr>
        <p:spPr>
          <a:xfrm>
            <a:off x="314554" y="965605"/>
            <a:ext cx="9268358" cy="3785652"/>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kern="1200" dirty="0" smtClean="0">
                <a:solidFill>
                  <a:schemeClr val="tx1"/>
                </a:solidFill>
                <a:latin typeface="+mj-ea"/>
                <a:ea typeface="+mj-ea"/>
              </a:rPr>
              <a:t>Get from someone (e.g. experimental researcher)</a:t>
            </a:r>
          </a:p>
          <a:p>
            <a:pPr marL="342900" indent="-342900">
              <a:buFont typeface="Arial" panose="020B0604020202020204" pitchFamily="34" charset="0"/>
              <a:buChar char="•"/>
            </a:pPr>
            <a:r>
              <a:rPr lang="en-US" altLang="ja-JP" sz="2400" dirty="0" smtClean="0">
                <a:latin typeface="+mj-ea"/>
                <a:ea typeface="+mj-ea"/>
              </a:rPr>
              <a:t>Generate by ourselves (e.g. theoretical prediction)</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Crystalline structure databases</a:t>
            </a:r>
          </a:p>
          <a:p>
            <a:pPr marL="800100" lvl="1" indent="-342900">
              <a:buFont typeface="Arial" panose="020B0604020202020204" pitchFamily="34" charset="0"/>
              <a:buChar char="•"/>
            </a:pPr>
            <a:r>
              <a:rPr lang="en-US" altLang="ja-JP" sz="2400" dirty="0" smtClean="0">
                <a:latin typeface="+mj-ea"/>
                <a:ea typeface="+mj-ea"/>
              </a:rPr>
              <a:t>Inorganic Crystallographic Structure Database (ICSD)</a:t>
            </a:r>
            <a:endParaRPr kumimoji="1" lang="en-US" altLang="ja-JP" sz="2400" kern="1200" dirty="0">
              <a:solidFill>
                <a:schemeClr val="tx1"/>
              </a:solidFill>
              <a:latin typeface="+mj-ea"/>
              <a:ea typeface="+mj-ea"/>
            </a:endParaRPr>
          </a:p>
          <a:p>
            <a:pPr marL="1257300" lvl="2" indent="-342900">
              <a:buFont typeface="Arial" panose="020B0604020202020204" pitchFamily="34" charset="0"/>
              <a:buChar char="•"/>
            </a:pPr>
            <a:r>
              <a:rPr kumimoji="1" lang="en-US" altLang="ja-JP" sz="2400" kern="1200" dirty="0" smtClean="0">
                <a:solidFill>
                  <a:schemeClr val="tx1"/>
                </a:solidFill>
                <a:latin typeface="+mj-ea"/>
                <a:ea typeface="+mj-ea"/>
              </a:rPr>
              <a:t>Commercial</a:t>
            </a:r>
          </a:p>
          <a:p>
            <a:pPr marL="800100" lvl="1" indent="-342900">
              <a:buFont typeface="Arial" panose="020B0604020202020204" pitchFamily="34" charset="0"/>
              <a:buChar char="•"/>
            </a:pPr>
            <a:r>
              <a:rPr lang="en-US" altLang="ja-JP" sz="2400" dirty="0" err="1" smtClean="0">
                <a:latin typeface="+mj-ea"/>
                <a:ea typeface="+mj-ea"/>
              </a:rPr>
              <a:t>AtomWorks</a:t>
            </a:r>
            <a:r>
              <a:rPr lang="en-US" altLang="ja-JP" sz="2400" dirty="0" smtClean="0">
                <a:latin typeface="+mj-ea"/>
                <a:ea typeface="+mj-ea"/>
              </a:rPr>
              <a:t> by NIMS</a:t>
            </a:r>
          </a:p>
          <a:p>
            <a:pPr marL="1257300" lvl="2" indent="-342900">
              <a:buFont typeface="Arial" panose="020B0604020202020204" pitchFamily="34" charset="0"/>
              <a:buChar char="•"/>
            </a:pPr>
            <a:r>
              <a:rPr lang="en-US" altLang="ja-JP" sz="2400" dirty="0">
                <a:latin typeface="+mj-ea"/>
                <a:ea typeface="+mj-ea"/>
                <a:hlinkClick r:id="rId3"/>
              </a:rPr>
              <a:t>https://crystdb.nims.go.jp/</a:t>
            </a:r>
            <a:endParaRPr lang="en-US" altLang="ja-JP" sz="2400" dirty="0" smtClean="0">
              <a:latin typeface="+mj-ea"/>
              <a:ea typeface="+mj-ea"/>
            </a:endParaRPr>
          </a:p>
          <a:p>
            <a:pPr marL="1257300" lvl="2" indent="-342900">
              <a:buFont typeface="Arial" panose="020B0604020202020204" pitchFamily="34" charset="0"/>
              <a:buChar char="•"/>
            </a:pPr>
            <a:r>
              <a:rPr kumimoji="1" lang="en-US" altLang="ja-JP" sz="2400" kern="1200" dirty="0" smtClean="0">
                <a:solidFill>
                  <a:schemeClr val="tx1"/>
                </a:solidFill>
                <a:latin typeface="+mj-ea"/>
                <a:ea typeface="+mj-ea"/>
              </a:rPr>
              <a:t>Needs sign-up (we have to create account)</a:t>
            </a:r>
          </a:p>
          <a:p>
            <a:pPr marL="800100" lvl="1" indent="-342900">
              <a:buFont typeface="Arial" panose="020B0604020202020204" pitchFamily="34" charset="0"/>
              <a:buChar char="•"/>
            </a:pPr>
            <a:r>
              <a:rPr lang="en-US" altLang="ja-JP" sz="2400" dirty="0" smtClean="0">
                <a:solidFill>
                  <a:srgbClr val="FF0000"/>
                </a:solidFill>
                <a:latin typeface="+mj-ea"/>
                <a:ea typeface="+mj-ea"/>
              </a:rPr>
              <a:t>Crystallographic Open Database (COD)</a:t>
            </a:r>
          </a:p>
          <a:p>
            <a:pPr marL="1257300" lvl="2" indent="-342900">
              <a:buFont typeface="Arial" panose="020B0604020202020204" pitchFamily="34" charset="0"/>
              <a:buChar char="•"/>
            </a:pPr>
            <a:r>
              <a:rPr lang="en-US" altLang="ja-JP" sz="2400" dirty="0">
                <a:latin typeface="+mj-ea"/>
                <a:ea typeface="+mj-ea"/>
                <a:hlinkClick r:id="rId4"/>
              </a:rPr>
              <a:t>http://</a:t>
            </a:r>
            <a:r>
              <a:rPr lang="en-US" altLang="ja-JP" sz="2400" dirty="0" smtClean="0">
                <a:latin typeface="+mj-ea"/>
                <a:ea typeface="+mj-ea"/>
                <a:hlinkClick r:id="rId4"/>
              </a:rPr>
              <a:t>www.crystallography.net/cod/search.html</a:t>
            </a:r>
            <a:endParaRPr lang="en-US" altLang="ja-JP" sz="2400" dirty="0" smtClean="0">
              <a:latin typeface="+mj-ea"/>
              <a:ea typeface="+mj-ea"/>
            </a:endParaRPr>
          </a:p>
        </p:txBody>
      </p:sp>
    </p:spTree>
    <p:extLst>
      <p:ext uri="{BB962C8B-B14F-4D97-AF65-F5344CB8AC3E}">
        <p14:creationId xmlns:p14="http://schemas.microsoft.com/office/powerpoint/2010/main" val="240924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5716556" y="226771"/>
            <a:ext cx="4252239" cy="5537199"/>
          </a:xfrm>
          <a:prstGeom prst="rect">
            <a:avLst/>
          </a:prstGeom>
        </p:spPr>
      </p:pic>
      <p:sp>
        <p:nvSpPr>
          <p:cNvPr id="2" name="タイトル 1"/>
          <p:cNvSpPr>
            <a:spLocks noGrp="1"/>
          </p:cNvSpPr>
          <p:nvPr>
            <p:ph type="title"/>
          </p:nvPr>
        </p:nvSpPr>
        <p:spPr>
          <a:xfrm>
            <a:off x="814234" y="11300"/>
            <a:ext cx="4902322" cy="634940"/>
          </a:xfrm>
        </p:spPr>
        <p:txBody>
          <a:bodyPr/>
          <a:lstStyle/>
          <a:p>
            <a:r>
              <a:rPr lang="en-US" altLang="ja-JP" sz="4000" dirty="0" smtClean="0"/>
              <a:t>Get CIF file from COD</a:t>
            </a:r>
            <a:endParaRPr kumimoji="1" lang="ja-JP" altLang="en-US" sz="4000" dirty="0"/>
          </a:p>
        </p:txBody>
      </p:sp>
      <p:sp>
        <p:nvSpPr>
          <p:cNvPr id="3" name="正方形/長方形 2"/>
          <p:cNvSpPr/>
          <p:nvPr/>
        </p:nvSpPr>
        <p:spPr>
          <a:xfrm>
            <a:off x="72349" y="556987"/>
            <a:ext cx="4842992" cy="369332"/>
          </a:xfrm>
          <a:prstGeom prst="rect">
            <a:avLst/>
          </a:prstGeom>
        </p:spPr>
        <p:txBody>
          <a:bodyPr wrap="none">
            <a:spAutoFit/>
          </a:bodyPr>
          <a:lstStyle/>
          <a:p>
            <a:r>
              <a:rPr lang="en-US" altLang="ja-JP" dirty="0">
                <a:hlinkClick r:id="rId4"/>
              </a:rPr>
              <a:t>http://www.crystallography.net/cod/search.html</a:t>
            </a:r>
            <a:endParaRPr lang="ja-JP" altLang="en-US" dirty="0"/>
          </a:p>
        </p:txBody>
      </p:sp>
      <p:pic>
        <p:nvPicPr>
          <p:cNvPr id="4" name="図 3"/>
          <p:cNvPicPr>
            <a:picLocks noChangeAspect="1"/>
          </p:cNvPicPr>
          <p:nvPr/>
        </p:nvPicPr>
        <p:blipFill>
          <a:blip r:embed="rId5"/>
          <a:stretch>
            <a:fillRect/>
          </a:stretch>
        </p:blipFill>
        <p:spPr>
          <a:xfrm>
            <a:off x="99918" y="1035015"/>
            <a:ext cx="3703986" cy="2362451"/>
          </a:xfrm>
          <a:prstGeom prst="rect">
            <a:avLst/>
          </a:prstGeom>
        </p:spPr>
      </p:pic>
      <p:pic>
        <p:nvPicPr>
          <p:cNvPr id="6" name="図 5"/>
          <p:cNvPicPr>
            <a:picLocks noChangeAspect="1"/>
          </p:cNvPicPr>
          <p:nvPr/>
        </p:nvPicPr>
        <p:blipFill>
          <a:blip r:embed="rId6"/>
          <a:stretch>
            <a:fillRect/>
          </a:stretch>
        </p:blipFill>
        <p:spPr>
          <a:xfrm>
            <a:off x="99918" y="3497386"/>
            <a:ext cx="5432831" cy="2642733"/>
          </a:xfrm>
          <a:prstGeom prst="rect">
            <a:avLst/>
          </a:prstGeom>
        </p:spPr>
      </p:pic>
      <p:sp>
        <p:nvSpPr>
          <p:cNvPr id="7" name="テキスト ボックス 6"/>
          <p:cNvSpPr txBox="1"/>
          <p:nvPr/>
        </p:nvSpPr>
        <p:spPr>
          <a:xfrm>
            <a:off x="1674639" y="4818752"/>
            <a:ext cx="35941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000" kern="1200" dirty="0" smtClean="0">
                <a:solidFill>
                  <a:schemeClr val="tx1"/>
                </a:solidFill>
                <a:latin typeface="+mj-ea"/>
                <a:ea typeface="+mj-ea"/>
                <a:cs typeface="+mn-cs"/>
              </a:rPr>
              <a:t>“Copy URL”, “Copy Link”, etc.</a:t>
            </a:r>
            <a:endParaRPr kumimoji="1" lang="ja-JP" altLang="en-US" sz="2000" kern="1200" dirty="0" smtClean="0">
              <a:solidFill>
                <a:schemeClr val="tx1"/>
              </a:solidFill>
              <a:latin typeface="+mj-ea"/>
              <a:ea typeface="+mj-ea"/>
              <a:cs typeface="+mn-cs"/>
            </a:endParaRPr>
          </a:p>
        </p:txBody>
      </p:sp>
      <p:sp>
        <p:nvSpPr>
          <p:cNvPr id="10" name="フリーフォーム 9"/>
          <p:cNvSpPr/>
          <p:nvPr/>
        </p:nvSpPr>
        <p:spPr>
          <a:xfrm>
            <a:off x="565050" y="1126716"/>
            <a:ext cx="4987167" cy="1837031"/>
          </a:xfrm>
          <a:custGeom>
            <a:avLst/>
            <a:gdLst>
              <a:gd name="connsiteX0" fmla="*/ 88411 w 2131897"/>
              <a:gd name="connsiteY0" fmla="*/ 3156668 h 3156668"/>
              <a:gd name="connsiteX1" fmla="*/ 239486 w 2131897"/>
              <a:gd name="connsiteY1" fmla="*/ 874643 h 3156668"/>
              <a:gd name="connsiteX2" fmla="*/ 2131897 w 2131897"/>
              <a:gd name="connsiteY2" fmla="*/ 0 h 3156668"/>
              <a:gd name="connsiteX0" fmla="*/ 5586 w 2049072"/>
              <a:gd name="connsiteY0" fmla="*/ 3156668 h 3156668"/>
              <a:gd name="connsiteX1" fmla="*/ 1389014 w 2049072"/>
              <a:gd name="connsiteY1" fmla="*/ 2541127 h 3156668"/>
              <a:gd name="connsiteX2" fmla="*/ 2049072 w 2049072"/>
              <a:gd name="connsiteY2" fmla="*/ 0 h 3156668"/>
              <a:gd name="connsiteX0" fmla="*/ 5586 w 2049072"/>
              <a:gd name="connsiteY0" fmla="*/ 3156668 h 3156668"/>
              <a:gd name="connsiteX1" fmla="*/ 1389014 w 2049072"/>
              <a:gd name="connsiteY1" fmla="*/ 2541127 h 3156668"/>
              <a:gd name="connsiteX2" fmla="*/ 2049072 w 2049072"/>
              <a:gd name="connsiteY2" fmla="*/ 0 h 3156668"/>
              <a:gd name="connsiteX0" fmla="*/ 0 w 2043486"/>
              <a:gd name="connsiteY0" fmla="*/ 3156668 h 3156668"/>
              <a:gd name="connsiteX1" fmla="*/ 1383428 w 2043486"/>
              <a:gd name="connsiteY1" fmla="*/ 2541127 h 3156668"/>
              <a:gd name="connsiteX2" fmla="*/ 2043486 w 2043486"/>
              <a:gd name="connsiteY2" fmla="*/ 0 h 3156668"/>
              <a:gd name="connsiteX0" fmla="*/ 0 w 1927740"/>
              <a:gd name="connsiteY0" fmla="*/ 3079922 h 3079922"/>
              <a:gd name="connsiteX1" fmla="*/ 1267682 w 1927740"/>
              <a:gd name="connsiteY1" fmla="*/ 2541127 h 3079922"/>
              <a:gd name="connsiteX2" fmla="*/ 1927740 w 1927740"/>
              <a:gd name="connsiteY2" fmla="*/ 0 h 3079922"/>
              <a:gd name="connsiteX0" fmla="*/ 0 w 1927740"/>
              <a:gd name="connsiteY0" fmla="*/ 3079922 h 3079922"/>
              <a:gd name="connsiteX1" fmla="*/ 1424279 w 1927740"/>
              <a:gd name="connsiteY1" fmla="*/ 1492120 h 3079922"/>
              <a:gd name="connsiteX2" fmla="*/ 1927740 w 1927740"/>
              <a:gd name="connsiteY2" fmla="*/ 0 h 3079922"/>
              <a:gd name="connsiteX0" fmla="*/ 0 w 4270437"/>
              <a:gd name="connsiteY0" fmla="*/ 2525159 h 2525159"/>
              <a:gd name="connsiteX1" fmla="*/ 1424279 w 4270437"/>
              <a:gd name="connsiteY1" fmla="*/ 937357 h 2525159"/>
              <a:gd name="connsiteX2" fmla="*/ 4270437 w 4270437"/>
              <a:gd name="connsiteY2" fmla="*/ 0 h 2525159"/>
              <a:gd name="connsiteX0" fmla="*/ 0 w 4270437"/>
              <a:gd name="connsiteY0" fmla="*/ 2530568 h 2530568"/>
              <a:gd name="connsiteX1" fmla="*/ 1424279 w 4270437"/>
              <a:gd name="connsiteY1" fmla="*/ 942766 h 2530568"/>
              <a:gd name="connsiteX2" fmla="*/ 4270437 w 4270437"/>
              <a:gd name="connsiteY2" fmla="*/ 5409 h 2530568"/>
              <a:gd name="connsiteX0" fmla="*/ 0 w 4270437"/>
              <a:gd name="connsiteY0" fmla="*/ 2533002 h 2533002"/>
              <a:gd name="connsiteX1" fmla="*/ 2038141 w 4270437"/>
              <a:gd name="connsiteY1" fmla="*/ 743467 h 2533002"/>
              <a:gd name="connsiteX2" fmla="*/ 4270437 w 4270437"/>
              <a:gd name="connsiteY2" fmla="*/ 7843 h 2533002"/>
              <a:gd name="connsiteX0" fmla="*/ 0 w 4270437"/>
              <a:gd name="connsiteY0" fmla="*/ 2533002 h 2533002"/>
              <a:gd name="connsiteX1" fmla="*/ 2038141 w 4270437"/>
              <a:gd name="connsiteY1" fmla="*/ 743467 h 2533002"/>
              <a:gd name="connsiteX2" fmla="*/ 4270437 w 4270437"/>
              <a:gd name="connsiteY2" fmla="*/ 7843 h 2533002"/>
              <a:gd name="connsiteX0" fmla="*/ 0 w 4270437"/>
              <a:gd name="connsiteY0" fmla="*/ 2533002 h 2533002"/>
              <a:gd name="connsiteX1" fmla="*/ 2038141 w 4270437"/>
              <a:gd name="connsiteY1" fmla="*/ 743467 h 2533002"/>
              <a:gd name="connsiteX2" fmla="*/ 4270437 w 4270437"/>
              <a:gd name="connsiteY2" fmla="*/ 7843 h 2533002"/>
            </a:gdLst>
            <a:ahLst/>
            <a:cxnLst>
              <a:cxn ang="0">
                <a:pos x="connsiteX0" y="connsiteY0"/>
              </a:cxn>
              <a:cxn ang="0">
                <a:pos x="connsiteX1" y="connsiteY1"/>
              </a:cxn>
              <a:cxn ang="0">
                <a:pos x="connsiteX2" y="connsiteY2"/>
              </a:cxn>
            </a:cxnLst>
            <a:rect l="l" t="t" r="r" b="b"/>
            <a:pathLst>
              <a:path w="4270437" h="2533002">
                <a:moveTo>
                  <a:pt x="0" y="2533002"/>
                </a:moveTo>
                <a:cubicBezTo>
                  <a:pt x="864167" y="2240069"/>
                  <a:pt x="1326402" y="1164327"/>
                  <a:pt x="2038141" y="743467"/>
                </a:cubicBezTo>
                <a:cubicBezTo>
                  <a:pt x="2749880" y="322607"/>
                  <a:pt x="3494522" y="-59971"/>
                  <a:pt x="4270437" y="7843"/>
                </a:cubicBezTo>
              </a:path>
            </a:pathLst>
          </a:custGeom>
          <a:noFill/>
          <a:ln w="38100">
            <a:solidFill>
              <a:schemeClr val="accent2">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589652" y="3634400"/>
            <a:ext cx="3791073" cy="1801126"/>
          </a:xfrm>
          <a:custGeom>
            <a:avLst/>
            <a:gdLst>
              <a:gd name="connsiteX0" fmla="*/ 88411 w 2131897"/>
              <a:gd name="connsiteY0" fmla="*/ 3156668 h 3156668"/>
              <a:gd name="connsiteX1" fmla="*/ 239486 w 2131897"/>
              <a:gd name="connsiteY1" fmla="*/ 874643 h 3156668"/>
              <a:gd name="connsiteX2" fmla="*/ 2131897 w 2131897"/>
              <a:gd name="connsiteY2" fmla="*/ 0 h 3156668"/>
              <a:gd name="connsiteX0" fmla="*/ 5586 w 2049072"/>
              <a:gd name="connsiteY0" fmla="*/ 3156668 h 3156668"/>
              <a:gd name="connsiteX1" fmla="*/ 1389014 w 2049072"/>
              <a:gd name="connsiteY1" fmla="*/ 2541127 h 3156668"/>
              <a:gd name="connsiteX2" fmla="*/ 2049072 w 2049072"/>
              <a:gd name="connsiteY2" fmla="*/ 0 h 3156668"/>
              <a:gd name="connsiteX0" fmla="*/ 5586 w 2049072"/>
              <a:gd name="connsiteY0" fmla="*/ 3156668 h 3156668"/>
              <a:gd name="connsiteX1" fmla="*/ 1389014 w 2049072"/>
              <a:gd name="connsiteY1" fmla="*/ 2541127 h 3156668"/>
              <a:gd name="connsiteX2" fmla="*/ 2049072 w 2049072"/>
              <a:gd name="connsiteY2" fmla="*/ 0 h 3156668"/>
              <a:gd name="connsiteX0" fmla="*/ 0 w 2043486"/>
              <a:gd name="connsiteY0" fmla="*/ 3156668 h 3156668"/>
              <a:gd name="connsiteX1" fmla="*/ 1383428 w 2043486"/>
              <a:gd name="connsiteY1" fmla="*/ 2541127 h 3156668"/>
              <a:gd name="connsiteX2" fmla="*/ 2043486 w 2043486"/>
              <a:gd name="connsiteY2" fmla="*/ 0 h 3156668"/>
              <a:gd name="connsiteX0" fmla="*/ 0 w 1927740"/>
              <a:gd name="connsiteY0" fmla="*/ 3079922 h 3079922"/>
              <a:gd name="connsiteX1" fmla="*/ 1267682 w 1927740"/>
              <a:gd name="connsiteY1" fmla="*/ 2541127 h 3079922"/>
              <a:gd name="connsiteX2" fmla="*/ 1927740 w 1927740"/>
              <a:gd name="connsiteY2" fmla="*/ 0 h 3079922"/>
              <a:gd name="connsiteX0" fmla="*/ 0 w 1927740"/>
              <a:gd name="connsiteY0" fmla="*/ 3079922 h 3079922"/>
              <a:gd name="connsiteX1" fmla="*/ 1424279 w 1927740"/>
              <a:gd name="connsiteY1" fmla="*/ 1492120 h 3079922"/>
              <a:gd name="connsiteX2" fmla="*/ 1927740 w 1927740"/>
              <a:gd name="connsiteY2" fmla="*/ 0 h 3079922"/>
              <a:gd name="connsiteX0" fmla="*/ 0 w 4270437"/>
              <a:gd name="connsiteY0" fmla="*/ 2525159 h 2525159"/>
              <a:gd name="connsiteX1" fmla="*/ 1424279 w 4270437"/>
              <a:gd name="connsiteY1" fmla="*/ 937357 h 2525159"/>
              <a:gd name="connsiteX2" fmla="*/ 4270437 w 4270437"/>
              <a:gd name="connsiteY2" fmla="*/ 0 h 2525159"/>
              <a:gd name="connsiteX0" fmla="*/ 0 w 4270437"/>
              <a:gd name="connsiteY0" fmla="*/ 2530568 h 2530568"/>
              <a:gd name="connsiteX1" fmla="*/ 1424279 w 4270437"/>
              <a:gd name="connsiteY1" fmla="*/ 942766 h 2530568"/>
              <a:gd name="connsiteX2" fmla="*/ 4270437 w 4270437"/>
              <a:gd name="connsiteY2" fmla="*/ 5409 h 2530568"/>
              <a:gd name="connsiteX0" fmla="*/ 0 w 4270437"/>
              <a:gd name="connsiteY0" fmla="*/ 2533002 h 2533002"/>
              <a:gd name="connsiteX1" fmla="*/ 2038141 w 4270437"/>
              <a:gd name="connsiteY1" fmla="*/ 743467 h 2533002"/>
              <a:gd name="connsiteX2" fmla="*/ 4270437 w 4270437"/>
              <a:gd name="connsiteY2" fmla="*/ 7843 h 2533002"/>
              <a:gd name="connsiteX0" fmla="*/ 0 w 4270437"/>
              <a:gd name="connsiteY0" fmla="*/ 2533002 h 2533002"/>
              <a:gd name="connsiteX1" fmla="*/ 2038141 w 4270437"/>
              <a:gd name="connsiteY1" fmla="*/ 743467 h 2533002"/>
              <a:gd name="connsiteX2" fmla="*/ 4270437 w 4270437"/>
              <a:gd name="connsiteY2" fmla="*/ 7843 h 2533002"/>
              <a:gd name="connsiteX0" fmla="*/ 0 w 4270437"/>
              <a:gd name="connsiteY0" fmla="*/ 2533002 h 2533002"/>
              <a:gd name="connsiteX1" fmla="*/ 2038141 w 4270437"/>
              <a:gd name="connsiteY1" fmla="*/ 743467 h 2533002"/>
              <a:gd name="connsiteX2" fmla="*/ 4270437 w 4270437"/>
              <a:gd name="connsiteY2" fmla="*/ 7843 h 2533002"/>
              <a:gd name="connsiteX0" fmla="*/ 0 w 4705529"/>
              <a:gd name="connsiteY0" fmla="*/ 3973440 h 3973440"/>
              <a:gd name="connsiteX1" fmla="*/ 4531172 w 4705529"/>
              <a:gd name="connsiteY1" fmla="*/ 65717 h 3973440"/>
              <a:gd name="connsiteX2" fmla="*/ 4270437 w 4705529"/>
              <a:gd name="connsiteY2" fmla="*/ 1448281 h 3973440"/>
              <a:gd name="connsiteX0" fmla="*/ 3203470 w 3360895"/>
              <a:gd name="connsiteY0" fmla="*/ 3135054 h 3135054"/>
              <a:gd name="connsiteX1" fmla="*/ 643911 w 3360895"/>
              <a:gd name="connsiteY1" fmla="*/ 34260 h 3135054"/>
              <a:gd name="connsiteX2" fmla="*/ 383176 w 3360895"/>
              <a:gd name="connsiteY2" fmla="*/ 1416824 h 3135054"/>
              <a:gd name="connsiteX0" fmla="*/ 3203470 w 3203470"/>
              <a:gd name="connsiteY0" fmla="*/ 3135054 h 3135054"/>
              <a:gd name="connsiteX1" fmla="*/ 643911 w 3203470"/>
              <a:gd name="connsiteY1" fmla="*/ 34260 h 3135054"/>
              <a:gd name="connsiteX2" fmla="*/ 383176 w 3203470"/>
              <a:gd name="connsiteY2" fmla="*/ 1416824 h 3135054"/>
              <a:gd name="connsiteX0" fmla="*/ 3544471 w 3544471"/>
              <a:gd name="connsiteY0" fmla="*/ 3133461 h 3133461"/>
              <a:gd name="connsiteX1" fmla="*/ 984912 w 3544471"/>
              <a:gd name="connsiteY1" fmla="*/ 32667 h 3133461"/>
              <a:gd name="connsiteX2" fmla="*/ 298232 w 3544471"/>
              <a:gd name="connsiteY2" fmla="*/ 1445491 h 3133461"/>
              <a:gd name="connsiteX0" fmla="*/ 3246239 w 3246239"/>
              <a:gd name="connsiteY0" fmla="*/ 3151370 h 3151370"/>
              <a:gd name="connsiteX1" fmla="*/ 686680 w 3246239"/>
              <a:gd name="connsiteY1" fmla="*/ 50576 h 3151370"/>
              <a:gd name="connsiteX2" fmla="*/ 0 w 3246239"/>
              <a:gd name="connsiteY2" fmla="*/ 1463400 h 3151370"/>
              <a:gd name="connsiteX0" fmla="*/ 3246239 w 3246239"/>
              <a:gd name="connsiteY0" fmla="*/ 2483495 h 2483495"/>
              <a:gd name="connsiteX1" fmla="*/ 1801654 w 3246239"/>
              <a:gd name="connsiteY1" fmla="*/ 119025 h 2483495"/>
              <a:gd name="connsiteX2" fmla="*/ 0 w 3246239"/>
              <a:gd name="connsiteY2" fmla="*/ 795525 h 2483495"/>
            </a:gdLst>
            <a:ahLst/>
            <a:cxnLst>
              <a:cxn ang="0">
                <a:pos x="connsiteX0" y="connsiteY0"/>
              </a:cxn>
              <a:cxn ang="0">
                <a:pos x="connsiteX1" y="connsiteY1"/>
              </a:cxn>
              <a:cxn ang="0">
                <a:pos x="connsiteX2" y="connsiteY2"/>
              </a:cxn>
            </a:cxnLst>
            <a:rect l="l" t="t" r="r" b="b"/>
            <a:pathLst>
              <a:path w="3246239" h="2483495">
                <a:moveTo>
                  <a:pt x="3246239" y="2483495"/>
                </a:moveTo>
                <a:cubicBezTo>
                  <a:pt x="2951586" y="1706406"/>
                  <a:pt x="2342694" y="400353"/>
                  <a:pt x="1801654" y="119025"/>
                </a:cubicBezTo>
                <a:cubicBezTo>
                  <a:pt x="1260614" y="-162303"/>
                  <a:pt x="245100" y="51908"/>
                  <a:pt x="0" y="795525"/>
                </a:cubicBezTo>
              </a:path>
            </a:pathLst>
          </a:custGeom>
          <a:noFill/>
          <a:ln w="38100">
            <a:solidFill>
              <a:schemeClr val="accent2">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114127">
            <a:off x="1132650" y="4906306"/>
            <a:ext cx="334600" cy="562325"/>
          </a:xfrm>
          <a:custGeom>
            <a:avLst/>
            <a:gdLst>
              <a:gd name="connsiteX0" fmla="*/ 0 w 1781092"/>
              <a:gd name="connsiteY0" fmla="*/ 524786 h 1789044"/>
              <a:gd name="connsiteX1" fmla="*/ 914400 w 1781092"/>
              <a:gd name="connsiteY1" fmla="*/ 0 h 1789044"/>
              <a:gd name="connsiteX2" fmla="*/ 1335819 w 1781092"/>
              <a:gd name="connsiteY2" fmla="*/ 1152939 h 1789044"/>
              <a:gd name="connsiteX3" fmla="*/ 1781092 w 1781092"/>
              <a:gd name="connsiteY3" fmla="*/ 659958 h 1789044"/>
              <a:gd name="connsiteX4" fmla="*/ 1447137 w 1781092"/>
              <a:gd name="connsiteY4" fmla="*/ 1789044 h 1789044"/>
              <a:gd name="connsiteX5" fmla="*/ 333955 w 1781092"/>
              <a:gd name="connsiteY5" fmla="*/ 1494845 h 1789044"/>
              <a:gd name="connsiteX6" fmla="*/ 985962 w 1781092"/>
              <a:gd name="connsiteY6" fmla="*/ 1343771 h 1789044"/>
              <a:gd name="connsiteX7" fmla="*/ 0 w 1781092"/>
              <a:gd name="connsiteY7" fmla="*/ 524786 h 1789044"/>
              <a:gd name="connsiteX0" fmla="*/ 0 w 2291947"/>
              <a:gd name="connsiteY0" fmla="*/ 189298 h 1789044"/>
              <a:gd name="connsiteX1" fmla="*/ 1425255 w 2291947"/>
              <a:gd name="connsiteY1" fmla="*/ 0 h 1789044"/>
              <a:gd name="connsiteX2" fmla="*/ 1846674 w 2291947"/>
              <a:gd name="connsiteY2" fmla="*/ 1152939 h 1789044"/>
              <a:gd name="connsiteX3" fmla="*/ 2291947 w 2291947"/>
              <a:gd name="connsiteY3" fmla="*/ 659958 h 1789044"/>
              <a:gd name="connsiteX4" fmla="*/ 1957992 w 2291947"/>
              <a:gd name="connsiteY4" fmla="*/ 1789044 h 1789044"/>
              <a:gd name="connsiteX5" fmla="*/ 844810 w 2291947"/>
              <a:gd name="connsiteY5" fmla="*/ 1494845 h 1789044"/>
              <a:gd name="connsiteX6" fmla="*/ 1496817 w 2291947"/>
              <a:gd name="connsiteY6" fmla="*/ 1343771 h 1789044"/>
              <a:gd name="connsiteX7" fmla="*/ 0 w 2291947"/>
              <a:gd name="connsiteY7" fmla="*/ 189298 h 1789044"/>
              <a:gd name="connsiteX0" fmla="*/ 0 w 2291947"/>
              <a:gd name="connsiteY0" fmla="*/ 189298 h 1789044"/>
              <a:gd name="connsiteX1" fmla="*/ 1425255 w 2291947"/>
              <a:gd name="connsiteY1" fmla="*/ 0 h 1789044"/>
              <a:gd name="connsiteX2" fmla="*/ 1846674 w 2291947"/>
              <a:gd name="connsiteY2" fmla="*/ 1152939 h 1789044"/>
              <a:gd name="connsiteX3" fmla="*/ 2291947 w 2291947"/>
              <a:gd name="connsiteY3" fmla="*/ 659958 h 1789044"/>
              <a:gd name="connsiteX4" fmla="*/ 1957992 w 2291947"/>
              <a:gd name="connsiteY4" fmla="*/ 1789044 h 1789044"/>
              <a:gd name="connsiteX5" fmla="*/ 844810 w 2291947"/>
              <a:gd name="connsiteY5" fmla="*/ 1494845 h 1789044"/>
              <a:gd name="connsiteX6" fmla="*/ 1120393 w 2291947"/>
              <a:gd name="connsiteY6" fmla="*/ 1202514 h 1789044"/>
              <a:gd name="connsiteX7" fmla="*/ 0 w 2291947"/>
              <a:gd name="connsiteY7" fmla="*/ 189298 h 1789044"/>
              <a:gd name="connsiteX0" fmla="*/ 0 w 2291947"/>
              <a:gd name="connsiteY0" fmla="*/ 189298 h 1789044"/>
              <a:gd name="connsiteX1" fmla="*/ 1425255 w 2291947"/>
              <a:gd name="connsiteY1" fmla="*/ 0 h 1789044"/>
              <a:gd name="connsiteX2" fmla="*/ 1846674 w 2291947"/>
              <a:gd name="connsiteY2" fmla="*/ 1152939 h 1789044"/>
              <a:gd name="connsiteX3" fmla="*/ 2291947 w 2291947"/>
              <a:gd name="connsiteY3" fmla="*/ 659958 h 1789044"/>
              <a:gd name="connsiteX4" fmla="*/ 1957992 w 2291947"/>
              <a:gd name="connsiteY4" fmla="*/ 1789044 h 1789044"/>
              <a:gd name="connsiteX5" fmla="*/ 145742 w 2291947"/>
              <a:gd name="connsiteY5" fmla="*/ 1353587 h 1789044"/>
              <a:gd name="connsiteX6" fmla="*/ 1120393 w 2291947"/>
              <a:gd name="connsiteY6" fmla="*/ 1202514 h 1789044"/>
              <a:gd name="connsiteX7" fmla="*/ 0 w 2291947"/>
              <a:gd name="connsiteY7" fmla="*/ 189298 h 178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1947" h="1789044">
                <a:moveTo>
                  <a:pt x="0" y="189298"/>
                </a:moveTo>
                <a:lnTo>
                  <a:pt x="1425255" y="0"/>
                </a:lnTo>
                <a:lnTo>
                  <a:pt x="1846674" y="1152939"/>
                </a:lnTo>
                <a:lnTo>
                  <a:pt x="2291947" y="659958"/>
                </a:lnTo>
                <a:lnTo>
                  <a:pt x="1957992" y="1789044"/>
                </a:lnTo>
                <a:lnTo>
                  <a:pt x="145742" y="1353587"/>
                </a:lnTo>
                <a:lnTo>
                  <a:pt x="1120393" y="1202514"/>
                </a:lnTo>
                <a:lnTo>
                  <a:pt x="0" y="189298"/>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99918" y="6138046"/>
            <a:ext cx="4787854"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2000" dirty="0" smtClean="0">
                <a:solidFill>
                  <a:schemeClr val="tx1"/>
                </a:solidFill>
                <a:latin typeface="Consolas" panose="020B0609020204030204" pitchFamily="49" charset="0"/>
              </a:rPr>
              <a:t>$ </a:t>
            </a:r>
            <a:r>
              <a:rPr lang="en-US" altLang="ja-JP" sz="2000" dirty="0" err="1" smtClean="0">
                <a:solidFill>
                  <a:schemeClr val="tx1"/>
                </a:solidFill>
                <a:latin typeface="Consolas" panose="020B0609020204030204" pitchFamily="49" charset="0"/>
              </a:rPr>
              <a:t>mkdir</a:t>
            </a:r>
            <a:r>
              <a:rPr lang="en-US" altLang="ja-JP" sz="2000" dirty="0" smtClean="0">
                <a:solidFill>
                  <a:schemeClr val="tx1"/>
                </a:solidFill>
                <a:latin typeface="Consolas" panose="020B0609020204030204" pitchFamily="49" charset="0"/>
              </a:rPr>
              <a:t> ~/MgB2</a:t>
            </a:r>
          </a:p>
          <a:p>
            <a:r>
              <a:rPr lang="en-US" altLang="ja-JP" sz="2000" dirty="0" smtClean="0">
                <a:solidFill>
                  <a:schemeClr val="tx1"/>
                </a:solidFill>
                <a:latin typeface="Consolas" panose="020B0609020204030204" pitchFamily="49" charset="0"/>
              </a:rPr>
              <a:t>$ cd ~/MgB2</a:t>
            </a:r>
          </a:p>
          <a:p>
            <a:r>
              <a:rPr lang="en-US" altLang="ja-JP" sz="2000" dirty="0" smtClean="0">
                <a:solidFill>
                  <a:schemeClr val="tx1"/>
                </a:solidFill>
                <a:latin typeface="Consolas" panose="020B0609020204030204" pitchFamily="49" charset="0"/>
              </a:rPr>
              <a:t>$ </a:t>
            </a:r>
            <a:r>
              <a:rPr lang="en-US" altLang="ja-JP" sz="2000" dirty="0" err="1">
                <a:solidFill>
                  <a:schemeClr val="tx1"/>
                </a:solidFill>
                <a:latin typeface="Consolas" panose="020B0609020204030204" pitchFamily="49" charset="0"/>
              </a:rPr>
              <a:t>wget</a:t>
            </a:r>
            <a:r>
              <a:rPr lang="en-US" altLang="ja-JP" sz="2000" dirty="0">
                <a:solidFill>
                  <a:schemeClr val="tx1"/>
                </a:solidFill>
                <a:latin typeface="Consolas" panose="020B0609020204030204" pitchFamily="49" charset="0"/>
              </a:rPr>
              <a:t> </a:t>
            </a:r>
            <a:r>
              <a:rPr lang="en-US" altLang="ja-JP" sz="2000" i="1" u="sng" dirty="0">
                <a:solidFill>
                  <a:schemeClr val="tx1"/>
                </a:solidFill>
                <a:latin typeface="Consolas" panose="020B0609020204030204" pitchFamily="49" charset="0"/>
              </a:rPr>
              <a:t>paste-</a:t>
            </a:r>
            <a:r>
              <a:rPr lang="en-US" altLang="ja-JP" sz="2000" i="1" u="sng" dirty="0" err="1">
                <a:solidFill>
                  <a:schemeClr val="tx1"/>
                </a:solidFill>
                <a:latin typeface="Consolas" panose="020B0609020204030204" pitchFamily="49" charset="0"/>
              </a:rPr>
              <a:t>url</a:t>
            </a:r>
            <a:r>
              <a:rPr lang="en-US" altLang="ja-JP" sz="2000" i="1" u="sng" dirty="0">
                <a:solidFill>
                  <a:schemeClr val="tx1"/>
                </a:solidFill>
                <a:latin typeface="Consolas" panose="020B0609020204030204" pitchFamily="49" charset="0"/>
              </a:rPr>
              <a:t>-here</a:t>
            </a:r>
            <a:endParaRPr lang="ja-JP" altLang="en-US" sz="2000" i="1" u="sng" dirty="0">
              <a:solidFill>
                <a:schemeClr val="tx1"/>
              </a:solidFill>
              <a:latin typeface="Consolas" panose="020B0609020204030204" pitchFamily="49" charset="0"/>
            </a:endParaRPr>
          </a:p>
          <a:p>
            <a:r>
              <a:rPr lang="en-US" altLang="ja-JP" sz="2000" dirty="0" smtClean="0">
                <a:latin typeface="Consolas" panose="020B0609020204030204" pitchFamily="49" charset="0"/>
                <a:ea typeface="+mj-ea"/>
              </a:rPr>
              <a:t>$ </a:t>
            </a:r>
            <a:r>
              <a:rPr lang="en-US" altLang="ja-JP" sz="2000" dirty="0" err="1" smtClean="0">
                <a:latin typeface="Consolas" panose="020B0609020204030204" pitchFamily="49" charset="0"/>
                <a:ea typeface="+mj-ea"/>
              </a:rPr>
              <a:t>vesta</a:t>
            </a:r>
            <a:r>
              <a:rPr lang="en-US" altLang="ja-JP" sz="2000" dirty="0" smtClean="0">
                <a:latin typeface="Consolas" panose="020B0609020204030204" pitchFamily="49" charset="0"/>
                <a:ea typeface="+mj-ea"/>
              </a:rPr>
              <a:t> </a:t>
            </a:r>
            <a:r>
              <a:rPr lang="en-US" altLang="ja-JP" sz="2000" dirty="0" smtClean="0">
                <a:latin typeface="Consolas" panose="020B0609020204030204" pitchFamily="49" charset="0"/>
              </a:rPr>
              <a:t>1000026.cif</a:t>
            </a:r>
            <a:endParaRPr lang="en-US" altLang="ja-JP" sz="2000" dirty="0">
              <a:latin typeface="Consolas" panose="020B0609020204030204" pitchFamily="49" charset="0"/>
            </a:endParaRPr>
          </a:p>
        </p:txBody>
      </p:sp>
      <p:sp>
        <p:nvSpPr>
          <p:cNvPr id="15" name="テキスト ボックス 14"/>
          <p:cNvSpPr txBox="1"/>
          <p:nvPr/>
        </p:nvSpPr>
        <p:spPr>
          <a:xfrm>
            <a:off x="6319350" y="5689731"/>
            <a:ext cx="3761275" cy="707886"/>
          </a:xfrm>
          <a:prstGeom prst="rect">
            <a:avLst/>
          </a:prstGeom>
          <a:noFill/>
        </p:spPr>
        <p:txBody>
          <a:bodyPr wrap="square" rtlCol="0">
            <a:spAutoFit/>
          </a:bodyPr>
          <a:lstStyle/>
          <a:p>
            <a:r>
              <a:rPr kumimoji="1" lang="en-US" altLang="ja-JP" sz="2000" kern="1200" dirty="0" smtClean="0">
                <a:solidFill>
                  <a:schemeClr val="tx1"/>
                </a:solidFill>
                <a:latin typeface="+mj-ea"/>
                <a:ea typeface="+mj-ea"/>
                <a:cs typeface="+mn-cs"/>
              </a:rPr>
              <a:t>“B2 Mg” into “chemical formula”</a:t>
            </a:r>
          </a:p>
          <a:p>
            <a:r>
              <a:rPr lang="en-US" altLang="ja-JP" sz="2000" dirty="0" smtClean="0">
                <a:solidFill>
                  <a:srgbClr val="FF0000"/>
                </a:solidFill>
                <a:latin typeface="+mj-ea"/>
                <a:ea typeface="+mj-ea"/>
              </a:rPr>
              <a:t>Alphabetic order</a:t>
            </a:r>
            <a:endParaRPr kumimoji="1" lang="ja-JP" altLang="en-US" sz="2000" kern="1200" dirty="0" smtClean="0">
              <a:solidFill>
                <a:srgbClr val="FF0000"/>
              </a:solidFill>
              <a:latin typeface="+mj-ea"/>
              <a:ea typeface="+mj-ea"/>
            </a:endParaRPr>
          </a:p>
        </p:txBody>
      </p:sp>
    </p:spTree>
    <p:extLst>
      <p:ext uri="{BB962C8B-B14F-4D97-AF65-F5344CB8AC3E}">
        <p14:creationId xmlns:p14="http://schemas.microsoft.com/office/powerpoint/2010/main" val="2690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2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uiExpand="1"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61" y="0"/>
            <a:ext cx="8997694" cy="658368"/>
          </a:xfrm>
        </p:spPr>
        <p:txBody>
          <a:bodyPr/>
          <a:lstStyle/>
          <a:p>
            <a:r>
              <a:rPr lang="en-US" altLang="ja-JP" sz="4000" dirty="0">
                <a:latin typeface="+mj-ea"/>
              </a:rPr>
              <a:t>Crystallographic Information Format (CIF)</a:t>
            </a:r>
            <a:endParaRPr kumimoji="1" lang="ja-JP" altLang="en-US" sz="4000" dirty="0"/>
          </a:p>
        </p:txBody>
      </p:sp>
      <p:sp>
        <p:nvSpPr>
          <p:cNvPr id="3" name="テキスト ボックス 2"/>
          <p:cNvSpPr txBox="1"/>
          <p:nvPr/>
        </p:nvSpPr>
        <p:spPr>
          <a:xfrm>
            <a:off x="256032" y="855878"/>
            <a:ext cx="9224467" cy="3416320"/>
          </a:xfrm>
          <a:prstGeom prst="rect">
            <a:avLst/>
          </a:prstGeom>
          <a:noFill/>
        </p:spPr>
        <p:txBody>
          <a:bodyPr wrap="square" rtlCol="0">
            <a:spAutoFit/>
          </a:bodyPr>
          <a:lstStyle/>
          <a:p>
            <a:r>
              <a:rPr kumimoji="1" lang="en-US" altLang="ja-JP" sz="2400" kern="1200" dirty="0" smtClean="0">
                <a:solidFill>
                  <a:schemeClr val="tx1"/>
                </a:solidFill>
                <a:latin typeface="+mj-ea"/>
                <a:ea typeface="+mj-ea"/>
              </a:rPr>
              <a:t>Various kind of information of a material</a:t>
            </a:r>
          </a:p>
          <a:p>
            <a:pPr marL="342900" indent="-342900">
              <a:buFont typeface="Arial" panose="020B0604020202020204" pitchFamily="34" charset="0"/>
              <a:buChar char="•"/>
            </a:pPr>
            <a:r>
              <a:rPr lang="en-US" altLang="ja-JP" sz="2400" dirty="0" smtClean="0">
                <a:latin typeface="+mj-ea"/>
                <a:ea typeface="+mj-ea"/>
              </a:rPr>
              <a:t>Chemical formula</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Lattice constants</a:t>
            </a:r>
          </a:p>
          <a:p>
            <a:pPr marL="342900" indent="-342900">
              <a:buFont typeface="Arial" panose="020B0604020202020204" pitchFamily="34" charset="0"/>
              <a:buChar char="•"/>
            </a:pPr>
            <a:r>
              <a:rPr lang="en-US" altLang="ja-JP" sz="2400" dirty="0" smtClean="0">
                <a:latin typeface="+mj-ea"/>
                <a:ea typeface="+mj-ea"/>
              </a:rPr>
              <a:t>Space group (Symmetry)</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Symmetry operator</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Structure</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Fractional occupancy (e.g. solid boron, please check it with COD)</a:t>
            </a:r>
          </a:p>
          <a:p>
            <a:pPr marL="342900" indent="-342900">
              <a:buFont typeface="Arial" panose="020B0604020202020204" pitchFamily="34" charset="0"/>
              <a:buChar char="•"/>
            </a:pPr>
            <a:r>
              <a:rPr lang="en-US" altLang="ja-JP" sz="2400" dirty="0" smtClean="0">
                <a:latin typeface="+mj-ea"/>
                <a:ea typeface="+mj-ea"/>
              </a:rPr>
              <a:t>Information of article in which that structure is reported.</a:t>
            </a:r>
          </a:p>
          <a:p>
            <a:pPr marL="342900" indent="-342900">
              <a:buFont typeface="Arial" panose="020B0604020202020204" pitchFamily="34" charset="0"/>
              <a:buChar char="•"/>
            </a:pPr>
            <a:r>
              <a:rPr kumimoji="1" lang="en-US" altLang="ja-JP" sz="2400" kern="1200" dirty="0" smtClean="0">
                <a:solidFill>
                  <a:schemeClr val="tx1"/>
                </a:solidFill>
                <a:latin typeface="+mj-ea"/>
                <a:ea typeface="+mj-ea"/>
              </a:rPr>
              <a:t>Etc.</a:t>
            </a:r>
            <a:endParaRPr kumimoji="1" lang="ja-JP" altLang="en-US" sz="2400" kern="1200" dirty="0" smtClean="0">
              <a:solidFill>
                <a:schemeClr val="tx1"/>
              </a:solidFill>
              <a:latin typeface="+mj-ea"/>
              <a:ea typeface="+mj-ea"/>
            </a:endParaRPr>
          </a:p>
        </p:txBody>
      </p:sp>
    </p:spTree>
    <p:extLst>
      <p:ext uri="{BB962C8B-B14F-4D97-AF65-F5344CB8AC3E}">
        <p14:creationId xmlns:p14="http://schemas.microsoft.com/office/powerpoint/2010/main" val="8316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6044" y="0"/>
            <a:ext cx="4169228" cy="653143"/>
          </a:xfrm>
        </p:spPr>
        <p:txBody>
          <a:bodyPr/>
          <a:lstStyle/>
          <a:p>
            <a:r>
              <a:rPr kumimoji="1" lang="en-US" altLang="ja-JP" dirty="0" smtClean="0"/>
              <a:t>Parse CIF file (1)</a:t>
            </a:r>
            <a:endParaRPr kumimoji="1" lang="ja-JP" altLang="en-US" dirty="0"/>
          </a:p>
        </p:txBody>
      </p:sp>
      <p:sp>
        <p:nvSpPr>
          <p:cNvPr id="3" name="テキスト ボックス 2"/>
          <p:cNvSpPr txBox="1"/>
          <p:nvPr/>
        </p:nvSpPr>
        <p:spPr>
          <a:xfrm>
            <a:off x="128556" y="801744"/>
            <a:ext cx="9530173" cy="156966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ja-JP" sz="2400" dirty="0">
                <a:solidFill>
                  <a:schemeClr val="tx1"/>
                </a:solidFill>
                <a:latin typeface="Consolas" panose="020B0609020204030204" pitchFamily="49" charset="0"/>
                <a:ea typeface="+mj-ea"/>
              </a:rPr>
              <a:t>$ cd ~/</a:t>
            </a:r>
            <a:r>
              <a:rPr lang="en-US" altLang="ja-JP" sz="2400" dirty="0" err="1">
                <a:solidFill>
                  <a:schemeClr val="tx1"/>
                </a:solidFill>
                <a:latin typeface="Consolas" panose="020B0609020204030204" pitchFamily="49" charset="0"/>
                <a:ea typeface="+mj-ea"/>
              </a:rPr>
              <a:t>pwdft</a:t>
            </a:r>
            <a:r>
              <a:rPr lang="en-US" altLang="ja-JP" sz="2400" dirty="0">
                <a:solidFill>
                  <a:schemeClr val="tx1"/>
                </a:solidFill>
                <a:latin typeface="Consolas" panose="020B0609020204030204" pitchFamily="49" charset="0"/>
                <a:ea typeface="+mj-ea"/>
              </a:rPr>
              <a:t>/</a:t>
            </a:r>
          </a:p>
          <a:p>
            <a:r>
              <a:rPr lang="en-US" altLang="ja-JP" sz="2400" dirty="0">
                <a:latin typeface="Consolas" panose="020B0609020204030204" pitchFamily="49" charset="0"/>
                <a:ea typeface="+mj-ea"/>
              </a:rPr>
              <a:t>$ </a:t>
            </a:r>
            <a:r>
              <a:rPr lang="en-US" altLang="ja-JP" sz="2400" dirty="0" err="1">
                <a:latin typeface="Consolas" panose="020B0609020204030204" pitchFamily="49" charset="0"/>
                <a:ea typeface="+mj-ea"/>
              </a:rPr>
              <a:t>git</a:t>
            </a:r>
            <a:r>
              <a:rPr lang="en-US" altLang="ja-JP" sz="2400" dirty="0">
                <a:latin typeface="Consolas" panose="020B0609020204030204" pitchFamily="49" charset="0"/>
                <a:ea typeface="+mj-ea"/>
              </a:rPr>
              <a:t> checkout master</a:t>
            </a:r>
          </a:p>
          <a:p>
            <a:r>
              <a:rPr lang="en-US" altLang="ja-JP" sz="2400" dirty="0">
                <a:solidFill>
                  <a:schemeClr val="tx1"/>
                </a:solidFill>
                <a:latin typeface="Consolas" panose="020B0609020204030204" pitchFamily="49" charset="0"/>
                <a:ea typeface="+mj-ea"/>
              </a:rPr>
              <a:t>$ </a:t>
            </a:r>
            <a:r>
              <a:rPr lang="en-US" altLang="ja-JP" sz="2400" dirty="0" err="1">
                <a:solidFill>
                  <a:schemeClr val="tx1"/>
                </a:solidFill>
                <a:latin typeface="Consolas" panose="020B0609020204030204" pitchFamily="49" charset="0"/>
                <a:ea typeface="+mj-ea"/>
              </a:rPr>
              <a:t>git</a:t>
            </a:r>
            <a:r>
              <a:rPr lang="en-US" altLang="ja-JP" sz="2400" dirty="0">
                <a:solidFill>
                  <a:schemeClr val="tx1"/>
                </a:solidFill>
                <a:latin typeface="Consolas" panose="020B0609020204030204" pitchFamily="49" charset="0"/>
                <a:ea typeface="+mj-ea"/>
              </a:rPr>
              <a:t> </a:t>
            </a:r>
            <a:r>
              <a:rPr lang="en-US" altLang="ja-JP" sz="2400" dirty="0" smtClean="0">
                <a:solidFill>
                  <a:schemeClr val="tx1"/>
                </a:solidFill>
                <a:latin typeface="Consolas" panose="020B0609020204030204" pitchFamily="49" charset="0"/>
                <a:ea typeface="+mj-ea"/>
              </a:rPr>
              <a:t>pull</a:t>
            </a:r>
            <a:endParaRPr lang="en-US" altLang="ja-JP" sz="2400" dirty="0">
              <a:solidFill>
                <a:schemeClr val="tx1"/>
              </a:solidFill>
              <a:latin typeface="Consolas" panose="020B0609020204030204" pitchFamily="49" charset="0"/>
              <a:ea typeface="+mj-ea"/>
            </a:endParaRPr>
          </a:p>
          <a:p>
            <a:r>
              <a:rPr lang="en-US" altLang="ja-JP" sz="2400" dirty="0">
                <a:solidFill>
                  <a:schemeClr val="tx1"/>
                </a:solidFill>
                <a:latin typeface="Consolas" panose="020B0609020204030204" pitchFamily="49" charset="0"/>
                <a:ea typeface="+mj-ea"/>
              </a:rPr>
              <a:t>$ pip3.7 install </a:t>
            </a:r>
            <a:r>
              <a:rPr lang="en-US" altLang="ja-JP" sz="2400" dirty="0" err="1">
                <a:solidFill>
                  <a:schemeClr val="tx1"/>
                </a:solidFill>
                <a:latin typeface="Consolas" panose="020B0609020204030204" pitchFamily="49" charset="0"/>
                <a:ea typeface="+mj-ea"/>
              </a:rPr>
              <a:t>spglib</a:t>
            </a:r>
            <a:r>
              <a:rPr lang="en-US" altLang="ja-JP" sz="2400" dirty="0">
                <a:solidFill>
                  <a:schemeClr val="tx1"/>
                </a:solidFill>
                <a:latin typeface="Consolas" panose="020B0609020204030204" pitchFamily="49" charset="0"/>
                <a:ea typeface="+mj-ea"/>
              </a:rPr>
              <a:t> </a:t>
            </a:r>
            <a:r>
              <a:rPr lang="en-US" altLang="ja-JP" sz="2400" dirty="0" err="1">
                <a:solidFill>
                  <a:schemeClr val="tx1"/>
                </a:solidFill>
                <a:latin typeface="Consolas" panose="020B0609020204030204" pitchFamily="49" charset="0"/>
                <a:ea typeface="+mj-ea"/>
              </a:rPr>
              <a:t>pymatgen</a:t>
            </a:r>
            <a:r>
              <a:rPr lang="en-US" altLang="ja-JP" sz="2400" dirty="0">
                <a:solidFill>
                  <a:schemeClr val="tx1"/>
                </a:solidFill>
                <a:latin typeface="Consolas" panose="020B0609020204030204" pitchFamily="49" charset="0"/>
                <a:ea typeface="+mj-ea"/>
              </a:rPr>
              <a:t> </a:t>
            </a:r>
            <a:r>
              <a:rPr lang="en-US" altLang="ja-JP" sz="2400" dirty="0" err="1">
                <a:solidFill>
                  <a:schemeClr val="tx1"/>
                </a:solidFill>
                <a:latin typeface="Consolas" panose="020B0609020204030204" pitchFamily="49" charset="0"/>
                <a:ea typeface="+mj-ea"/>
              </a:rPr>
              <a:t>seekpath</a:t>
            </a:r>
            <a:r>
              <a:rPr lang="en-US" altLang="ja-JP" sz="2400" dirty="0">
                <a:solidFill>
                  <a:schemeClr val="tx1"/>
                </a:solidFill>
                <a:latin typeface="Consolas" panose="020B0609020204030204" pitchFamily="49" charset="0"/>
                <a:ea typeface="+mj-ea"/>
              </a:rPr>
              <a:t> </a:t>
            </a:r>
            <a:r>
              <a:rPr lang="en-US" altLang="ja-JP" sz="2400" dirty="0" err="1" smtClean="0">
                <a:solidFill>
                  <a:schemeClr val="tx1"/>
                </a:solidFill>
                <a:latin typeface="Consolas" panose="020B0609020204030204" pitchFamily="49" charset="0"/>
                <a:ea typeface="+mj-ea"/>
              </a:rPr>
              <a:t>pybtex</a:t>
            </a:r>
            <a:r>
              <a:rPr lang="en-US" altLang="ja-JP" sz="2400" dirty="0" smtClean="0">
                <a:solidFill>
                  <a:schemeClr val="tx1"/>
                </a:solidFill>
                <a:latin typeface="Consolas" panose="020B0609020204030204" pitchFamily="49" charset="0"/>
                <a:ea typeface="+mj-ea"/>
              </a:rPr>
              <a:t> --user</a:t>
            </a:r>
          </a:p>
        </p:txBody>
      </p:sp>
      <mc:AlternateContent xmlns:mc="http://schemas.openxmlformats.org/markup-compatibility/2006" xmlns:a14="http://schemas.microsoft.com/office/drawing/2010/main">
        <mc:Choice Requires="a14">
          <p:sp>
            <p:nvSpPr>
              <p:cNvPr id="4" name="テキスト ボックス 3"/>
              <p:cNvSpPr txBox="1"/>
              <p:nvPr/>
            </p:nvSpPr>
            <p:spPr>
              <a:xfrm>
                <a:off x="128557" y="2460172"/>
                <a:ext cx="8890258" cy="4154984"/>
              </a:xfrm>
              <a:prstGeom prst="rect">
                <a:avLst/>
              </a:prstGeom>
              <a:noFill/>
            </p:spPr>
            <p:txBody>
              <a:bodyPr wrap="square" rtlCol="0">
                <a:spAutoFit/>
              </a:bodyPr>
              <a:lstStyle/>
              <a:p>
                <a:r>
                  <a:rPr kumimoji="1" lang="en-US" altLang="ja-JP" sz="2400" kern="1200" dirty="0" smtClean="0">
                    <a:solidFill>
                      <a:schemeClr val="tx1"/>
                    </a:solidFill>
                    <a:latin typeface="+mj-ea"/>
                    <a:ea typeface="+mj-ea"/>
                  </a:rPr>
                  <a:t>Python modules</a:t>
                </a:r>
              </a:p>
              <a:p>
                <a:pPr marL="342900" indent="-342900">
                  <a:buFont typeface="Arial" panose="020B0604020202020204" pitchFamily="34" charset="0"/>
                  <a:buChar char="•"/>
                </a:pPr>
                <a:r>
                  <a:rPr lang="en-US" altLang="ja-JP" sz="2400" dirty="0" err="1" smtClean="0">
                    <a:latin typeface="+mj-ea"/>
                    <a:ea typeface="+mj-ea"/>
                  </a:rPr>
                  <a:t>S</a:t>
                </a:r>
                <a:r>
                  <a:rPr kumimoji="1" lang="en-US" altLang="ja-JP" sz="2400" kern="1200" dirty="0" err="1" smtClean="0">
                    <a:solidFill>
                      <a:schemeClr val="tx1"/>
                    </a:solidFill>
                    <a:latin typeface="+mj-ea"/>
                    <a:ea typeface="+mj-ea"/>
                  </a:rPr>
                  <a:t>pglib</a:t>
                </a:r>
                <a:endParaRPr kumimoji="1" lang="en-US" altLang="ja-JP" sz="2400" kern="1200" dirty="0" smtClean="0">
                  <a:solidFill>
                    <a:schemeClr val="tx1"/>
                  </a:solidFill>
                  <a:latin typeface="+mj-ea"/>
                  <a:ea typeface="+mj-ea"/>
                </a:endParaRPr>
              </a:p>
              <a:p>
                <a:pPr marL="800100" lvl="1" indent="-342900">
                  <a:buFont typeface="Arial" panose="020B0604020202020204" pitchFamily="34" charset="0"/>
                  <a:buChar char="•"/>
                </a:pPr>
                <a:r>
                  <a:rPr lang="en-US" altLang="ja-JP" sz="2400" dirty="0">
                    <a:latin typeface="+mj-ea"/>
                    <a:ea typeface="+mj-ea"/>
                    <a:hlinkClick r:id="rId3"/>
                  </a:rPr>
                  <a:t>https://atztogo.github.io/spglib/</a:t>
                </a:r>
                <a:endParaRPr lang="en-US" altLang="ja-JP" sz="2400" dirty="0">
                  <a:latin typeface="+mj-ea"/>
                  <a:ea typeface="+mj-ea"/>
                </a:endParaRPr>
              </a:p>
              <a:p>
                <a:pPr marL="800100" lvl="1" indent="-342900">
                  <a:buFont typeface="Arial" panose="020B0604020202020204" pitchFamily="34" charset="0"/>
                  <a:buChar char="•"/>
                </a:pPr>
                <a:r>
                  <a:rPr kumimoji="1" lang="en-US" altLang="ja-JP" sz="2400" kern="1200" dirty="0" smtClean="0">
                    <a:solidFill>
                      <a:schemeClr val="tx1"/>
                    </a:solidFill>
                    <a:latin typeface="+mj-ea"/>
                    <a:ea typeface="+mj-ea"/>
                  </a:rPr>
                  <a:t>Handling </a:t>
                </a:r>
                <a:r>
                  <a:rPr kumimoji="1" lang="en-US" altLang="ja-JP" sz="2400" kern="1200" dirty="0" err="1" smtClean="0">
                    <a:solidFill>
                      <a:schemeClr val="tx1"/>
                    </a:solidFill>
                    <a:latin typeface="+mj-ea"/>
                    <a:ea typeface="+mj-ea"/>
                  </a:rPr>
                  <a:t>crstal</a:t>
                </a:r>
                <a:r>
                  <a:rPr kumimoji="1" lang="en-US" altLang="ja-JP" sz="2400" kern="1200" dirty="0" smtClean="0">
                    <a:solidFill>
                      <a:schemeClr val="tx1"/>
                    </a:solidFill>
                    <a:latin typeface="+mj-ea"/>
                    <a:ea typeface="+mj-ea"/>
                  </a:rPr>
                  <a:t> symmetries</a:t>
                </a:r>
              </a:p>
              <a:p>
                <a:pPr marL="342900" indent="-342900">
                  <a:buFont typeface="Arial" panose="020B0604020202020204" pitchFamily="34" charset="0"/>
                  <a:buChar char="•"/>
                </a:pPr>
                <a:r>
                  <a:rPr lang="en-US" altLang="ja-JP" sz="2400" dirty="0" err="1" smtClean="0">
                    <a:latin typeface="+mj-ea"/>
                    <a:ea typeface="+mj-ea"/>
                  </a:rPr>
                  <a:t>pymatgen</a:t>
                </a:r>
                <a:endParaRPr lang="en-US" altLang="ja-JP" sz="2400" dirty="0" smtClean="0">
                  <a:latin typeface="+mj-ea"/>
                  <a:ea typeface="+mj-ea"/>
                </a:endParaRPr>
              </a:p>
              <a:p>
                <a:pPr marL="800100" lvl="1" indent="-342900">
                  <a:buFont typeface="Arial" panose="020B0604020202020204" pitchFamily="34" charset="0"/>
                  <a:buChar char="•"/>
                </a:pPr>
                <a:r>
                  <a:rPr lang="en-US" altLang="ja-JP" sz="2400" dirty="0">
                    <a:latin typeface="+mj-ea"/>
                    <a:ea typeface="+mj-ea"/>
                    <a:hlinkClick r:id="rId4"/>
                  </a:rPr>
                  <a:t>http://pymatgen.org</a:t>
                </a:r>
                <a:r>
                  <a:rPr lang="en-US" altLang="ja-JP" sz="2400" dirty="0" smtClean="0">
                    <a:latin typeface="+mj-ea"/>
                    <a:ea typeface="+mj-ea"/>
                    <a:hlinkClick r:id="rId4"/>
                  </a:rPr>
                  <a:t>/</a:t>
                </a:r>
                <a:endParaRPr lang="en-US" altLang="ja-JP" sz="2400" dirty="0" smtClean="0">
                  <a:latin typeface="+mj-ea"/>
                  <a:ea typeface="+mj-ea"/>
                </a:endParaRPr>
              </a:p>
              <a:p>
                <a:pPr marL="800100" lvl="1" indent="-342900">
                  <a:buFont typeface="Arial" panose="020B0604020202020204" pitchFamily="34" charset="0"/>
                  <a:buChar char="•"/>
                </a:pPr>
                <a:r>
                  <a:rPr lang="en-US" altLang="ja-JP" sz="2400" dirty="0" smtClean="0">
                    <a:latin typeface="+mj-ea"/>
                    <a:ea typeface="+mj-ea"/>
                  </a:rPr>
                  <a:t>Library for </a:t>
                </a:r>
                <a:r>
                  <a:rPr lang="en-US" altLang="ja-JP" sz="2400" dirty="0" smtClean="0">
                    <a:solidFill>
                      <a:srgbClr val="FF0000"/>
                    </a:solidFill>
                    <a:latin typeface="+mj-ea"/>
                    <a:ea typeface="+mj-ea"/>
                  </a:rPr>
                  <a:t>Material Genomics</a:t>
                </a:r>
              </a:p>
              <a:p>
                <a:pPr marL="800100" lvl="1" indent="-342900">
                  <a:buFont typeface="Arial" panose="020B0604020202020204" pitchFamily="34" charset="0"/>
                  <a:buChar char="•"/>
                </a:pPr>
                <a:r>
                  <a:rPr lang="en-US" altLang="ja-JP" sz="2400" dirty="0" smtClean="0">
                    <a:latin typeface="+mj-ea"/>
                    <a:ea typeface="+mj-ea"/>
                  </a:rPr>
                  <a:t>Parse CIF file</a:t>
                </a:r>
              </a:p>
              <a:p>
                <a:pPr marL="342900" indent="-342900">
                  <a:buFont typeface="Arial" panose="020B0604020202020204" pitchFamily="34" charset="0"/>
                  <a:buChar char="•"/>
                </a:pPr>
                <a:r>
                  <a:rPr lang="en-US" altLang="ja-JP" sz="2400" dirty="0" err="1" smtClean="0">
                    <a:latin typeface="+mj-ea"/>
                    <a:ea typeface="+mj-ea"/>
                  </a:rPr>
                  <a:t>SeeK</a:t>
                </a:r>
                <a:r>
                  <a:rPr lang="en-US" altLang="ja-JP" sz="2400" dirty="0" smtClean="0">
                    <a:latin typeface="+mj-ea"/>
                    <a:ea typeface="+mj-ea"/>
                  </a:rPr>
                  <a:t>-path</a:t>
                </a:r>
              </a:p>
              <a:p>
                <a:pPr marL="800100" lvl="1" indent="-342900">
                  <a:buFont typeface="Arial" panose="020B0604020202020204" pitchFamily="34" charset="0"/>
                  <a:buChar char="•"/>
                </a:pPr>
                <a:r>
                  <a:rPr lang="en-US" altLang="ja-JP" sz="2400" dirty="0">
                    <a:latin typeface="+mj-ea"/>
                    <a:ea typeface="+mj-ea"/>
                    <a:hlinkClick r:id="rId5"/>
                  </a:rPr>
                  <a:t>https://seekpath.readthedocs.io/en/latest</a:t>
                </a:r>
                <a:r>
                  <a:rPr lang="en-US" altLang="ja-JP" sz="2400" dirty="0" smtClean="0">
                    <a:latin typeface="+mj-ea"/>
                    <a:ea typeface="+mj-ea"/>
                    <a:hlinkClick r:id="rId5"/>
                  </a:rPr>
                  <a:t>/</a:t>
                </a:r>
                <a:endParaRPr lang="en-US" altLang="ja-JP" sz="2400" dirty="0" smtClean="0">
                  <a:latin typeface="+mj-ea"/>
                  <a:ea typeface="+mj-ea"/>
                </a:endParaRPr>
              </a:p>
              <a:p>
                <a:pPr marL="800100" lvl="1" indent="-342900">
                  <a:buFont typeface="Arial" panose="020B0604020202020204" pitchFamily="34" charset="0"/>
                  <a:buChar char="•"/>
                </a:pPr>
                <a:r>
                  <a:rPr kumimoji="1" lang="en-US" altLang="ja-JP" sz="2400" kern="1200" dirty="0" smtClean="0">
                    <a:solidFill>
                      <a:schemeClr val="tx1"/>
                    </a:solidFill>
                    <a:latin typeface="+mj-ea"/>
                    <a:ea typeface="+mj-ea"/>
                  </a:rPr>
                  <a:t>Finding appropriate </a:t>
                </a:r>
                <a14:m>
                  <m:oMath xmlns:m="http://schemas.openxmlformats.org/officeDocument/2006/math">
                    <m:r>
                      <a:rPr kumimoji="1" lang="en-US" altLang="ja-JP" sz="2400" i="1" kern="1200" dirty="0" smtClean="0">
                        <a:solidFill>
                          <a:schemeClr val="tx1"/>
                        </a:solidFill>
                        <a:latin typeface="Cambria Math" panose="02040503050406030204" pitchFamily="18" charset="0"/>
                        <a:ea typeface="+mj-ea"/>
                      </a:rPr>
                      <m:t>𝑘</m:t>
                    </m:r>
                  </m:oMath>
                </a14:m>
                <a:r>
                  <a:rPr kumimoji="1" lang="en-US" altLang="ja-JP" sz="2400" kern="1200" dirty="0" smtClean="0">
                    <a:solidFill>
                      <a:schemeClr val="tx1"/>
                    </a:solidFill>
                    <a:latin typeface="+mj-ea"/>
                    <a:ea typeface="+mj-ea"/>
                  </a:rPr>
                  <a:t>-point path for band structure plot</a:t>
                </a:r>
                <a:endParaRPr kumimoji="1" lang="ja-JP" altLang="en-US" sz="2400" kern="1200" dirty="0" smtClean="0">
                  <a:solidFill>
                    <a:schemeClr val="tx1"/>
                  </a:solidFill>
                  <a:latin typeface="+mj-ea"/>
                  <a:ea typeface="+mj-ea"/>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28557" y="2460172"/>
                <a:ext cx="8890258" cy="4154984"/>
              </a:xfrm>
              <a:prstGeom prst="rect">
                <a:avLst/>
              </a:prstGeom>
              <a:blipFill>
                <a:blip r:embed="rId6"/>
                <a:stretch>
                  <a:fillRect l="-1029" t="-1175" b="-22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0239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0100" y="54429"/>
            <a:ext cx="4925785" cy="620486"/>
          </a:xfrm>
        </p:spPr>
        <p:txBody>
          <a:bodyPr/>
          <a:lstStyle/>
          <a:p>
            <a:r>
              <a:rPr lang="en-US" altLang="ja-JP" dirty="0" smtClean="0"/>
              <a:t>Generate input files</a:t>
            </a:r>
            <a:endParaRPr kumimoji="1" lang="ja-JP" altLang="en-US" dirty="0"/>
          </a:p>
        </p:txBody>
      </p:sp>
      <p:sp>
        <p:nvSpPr>
          <p:cNvPr id="3" name="テキスト ボックス 2"/>
          <p:cNvSpPr txBox="1"/>
          <p:nvPr/>
        </p:nvSpPr>
        <p:spPr>
          <a:xfrm>
            <a:off x="65314" y="674915"/>
            <a:ext cx="9933214" cy="21082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ja-JP" sz="2400" dirty="0">
                <a:solidFill>
                  <a:schemeClr val="tx1"/>
                </a:solidFill>
                <a:latin typeface="Consolas" panose="020B0609020204030204" pitchFamily="49" charset="0"/>
                <a:ea typeface="+mj-ea"/>
              </a:rPr>
              <a:t>$ </a:t>
            </a:r>
            <a:r>
              <a:rPr lang="en-US" altLang="ja-JP" sz="2400" dirty="0" smtClean="0">
                <a:solidFill>
                  <a:schemeClr val="tx1"/>
                </a:solidFill>
                <a:latin typeface="Consolas" panose="020B0609020204030204" pitchFamily="49" charset="0"/>
                <a:ea typeface="+mj-ea"/>
              </a:rPr>
              <a:t>cd ~/</a:t>
            </a:r>
          </a:p>
          <a:p>
            <a:r>
              <a:rPr lang="en-US" altLang="ja-JP" sz="1300" dirty="0">
                <a:solidFill>
                  <a:schemeClr val="tx1"/>
                </a:solidFill>
                <a:latin typeface="Consolas" panose="020B0609020204030204" pitchFamily="49" charset="0"/>
                <a:ea typeface="+mj-ea"/>
              </a:rPr>
              <a:t>$ </a:t>
            </a:r>
            <a:r>
              <a:rPr lang="en-US" altLang="ja-JP" sz="1300" dirty="0" err="1">
                <a:solidFill>
                  <a:schemeClr val="tx1"/>
                </a:solidFill>
                <a:latin typeface="Consolas" panose="020B0609020204030204" pitchFamily="49" charset="0"/>
                <a:ea typeface="+mj-ea"/>
              </a:rPr>
              <a:t>wget</a:t>
            </a:r>
            <a:r>
              <a:rPr lang="en-US" altLang="ja-JP" sz="1300" dirty="0">
                <a:solidFill>
                  <a:schemeClr val="tx1"/>
                </a:solidFill>
                <a:latin typeface="Consolas" panose="020B0609020204030204" pitchFamily="49" charset="0"/>
                <a:ea typeface="+mj-ea"/>
              </a:rPr>
              <a:t> https://www.materialscloud.org/discover/data/discover/sssp/downloads/SSSP_efficiency_pseudos.tar.gz</a:t>
            </a:r>
            <a:endParaRPr lang="en-US" altLang="ja-JP" sz="1300" dirty="0" smtClean="0">
              <a:solidFill>
                <a:schemeClr val="tx1"/>
              </a:solidFill>
              <a:latin typeface="Consolas" panose="020B0609020204030204" pitchFamily="49" charset="0"/>
              <a:ea typeface="+mj-ea"/>
            </a:endParaRPr>
          </a:p>
          <a:p>
            <a:r>
              <a:rPr lang="en-US" altLang="ja-JP" sz="2400" dirty="0">
                <a:solidFill>
                  <a:schemeClr val="tx1"/>
                </a:solidFill>
                <a:latin typeface="Consolas" panose="020B0609020204030204" pitchFamily="49" charset="0"/>
                <a:ea typeface="+mj-ea"/>
              </a:rPr>
              <a:t>$ tar </a:t>
            </a:r>
            <a:r>
              <a:rPr lang="en-US" altLang="ja-JP" sz="2400" dirty="0" err="1">
                <a:solidFill>
                  <a:schemeClr val="tx1"/>
                </a:solidFill>
                <a:latin typeface="Consolas" panose="020B0609020204030204" pitchFamily="49" charset="0"/>
                <a:ea typeface="+mj-ea"/>
              </a:rPr>
              <a:t>xzvf</a:t>
            </a:r>
            <a:r>
              <a:rPr lang="en-US" altLang="ja-JP" sz="2400" dirty="0">
                <a:solidFill>
                  <a:schemeClr val="tx1"/>
                </a:solidFill>
                <a:latin typeface="Consolas" panose="020B0609020204030204" pitchFamily="49" charset="0"/>
                <a:ea typeface="+mj-ea"/>
              </a:rPr>
              <a:t> </a:t>
            </a:r>
            <a:r>
              <a:rPr lang="en-US" altLang="ja-JP" sz="2400" dirty="0" smtClean="0">
                <a:solidFill>
                  <a:schemeClr val="tx1"/>
                </a:solidFill>
                <a:latin typeface="Consolas" panose="020B0609020204030204" pitchFamily="49" charset="0"/>
                <a:ea typeface="+mj-ea"/>
              </a:rPr>
              <a:t>SSSP_efficiency_pseudos.tar.gz</a:t>
            </a:r>
          </a:p>
          <a:p>
            <a:r>
              <a:rPr lang="en-US" altLang="ja-JP" sz="1200" dirty="0" smtClean="0">
                <a:solidFill>
                  <a:schemeClr val="tx1"/>
                </a:solidFill>
                <a:latin typeface="Consolas" panose="020B0609020204030204" pitchFamily="49" charset="0"/>
                <a:ea typeface="+mj-ea"/>
              </a:rPr>
              <a:t>$ </a:t>
            </a:r>
            <a:r>
              <a:rPr lang="en-US" altLang="ja-JP" sz="1400" dirty="0" err="1" smtClean="0">
                <a:solidFill>
                  <a:schemeClr val="tx1"/>
                </a:solidFill>
                <a:latin typeface="Consolas" panose="020B0609020204030204" pitchFamily="49" charset="0"/>
                <a:ea typeface="+mj-ea"/>
              </a:rPr>
              <a:t>wget</a:t>
            </a:r>
            <a:r>
              <a:rPr lang="en-US" altLang="ja-JP" sz="1400" dirty="0">
                <a:solidFill>
                  <a:schemeClr val="tx1"/>
                </a:solidFill>
                <a:latin typeface="Consolas" panose="020B0609020204030204" pitchFamily="49" charset="0"/>
                <a:ea typeface="+mj-ea"/>
              </a:rPr>
              <a:t> https://www.materialscloud.org/discover/data/discover/sssp/downloads/sssp_efficiency.json </a:t>
            </a:r>
            <a:r>
              <a:rPr lang="en-US" altLang="ja-JP" sz="1400" dirty="0" smtClean="0">
                <a:solidFill>
                  <a:schemeClr val="tx1"/>
                </a:solidFill>
                <a:latin typeface="Consolas" panose="020B0609020204030204" pitchFamily="49" charset="0"/>
                <a:ea typeface="+mj-ea"/>
              </a:rPr>
              <a:t>\</a:t>
            </a:r>
          </a:p>
          <a:p>
            <a:r>
              <a:rPr lang="en-US" altLang="ja-JP" sz="1400" dirty="0" smtClean="0">
                <a:solidFill>
                  <a:schemeClr val="tx1"/>
                </a:solidFill>
                <a:latin typeface="Consolas" panose="020B0609020204030204" pitchFamily="49" charset="0"/>
                <a:ea typeface="+mj-ea"/>
              </a:rPr>
              <a:t>-P </a:t>
            </a:r>
            <a:r>
              <a:rPr lang="en-US" altLang="ja-JP" sz="1400" dirty="0" err="1" smtClean="0">
                <a:solidFill>
                  <a:schemeClr val="tx1"/>
                </a:solidFill>
                <a:latin typeface="Consolas" panose="020B0609020204030204" pitchFamily="49" charset="0"/>
                <a:ea typeface="+mj-ea"/>
              </a:rPr>
              <a:t>SSSP_efficiency_pseudos</a:t>
            </a:r>
            <a:r>
              <a:rPr lang="en-US" altLang="ja-JP" sz="1400" dirty="0">
                <a:solidFill>
                  <a:schemeClr val="tx1"/>
                </a:solidFill>
                <a:latin typeface="Consolas" panose="020B0609020204030204" pitchFamily="49" charset="0"/>
                <a:ea typeface="+mj-ea"/>
              </a:rPr>
              <a:t>/</a:t>
            </a:r>
            <a:endParaRPr lang="en-US" altLang="ja-JP" sz="1400" dirty="0" smtClean="0">
              <a:solidFill>
                <a:schemeClr val="tx1"/>
              </a:solidFill>
              <a:latin typeface="Consolas" panose="020B0609020204030204" pitchFamily="49" charset="0"/>
              <a:ea typeface="+mj-ea"/>
            </a:endParaRPr>
          </a:p>
          <a:p>
            <a:r>
              <a:rPr lang="en-US" altLang="ja-JP" sz="2400" dirty="0" smtClean="0">
                <a:solidFill>
                  <a:schemeClr val="tx1"/>
                </a:solidFill>
                <a:latin typeface="Consolas" panose="020B0609020204030204" pitchFamily="49" charset="0"/>
                <a:ea typeface="+mj-ea"/>
              </a:rPr>
              <a:t>$ cd ~/MgB2/</a:t>
            </a:r>
            <a:endParaRPr lang="en-US" altLang="ja-JP" sz="2400" dirty="0">
              <a:solidFill>
                <a:schemeClr val="tx1"/>
              </a:solidFill>
              <a:latin typeface="Consolas" panose="020B0609020204030204" pitchFamily="49" charset="0"/>
              <a:ea typeface="+mj-ea"/>
            </a:endParaRPr>
          </a:p>
          <a:p>
            <a:r>
              <a:rPr lang="en-US" altLang="ja-JP" dirty="0" smtClean="0">
                <a:latin typeface="Consolas" panose="020B0609020204030204" pitchFamily="49" charset="0"/>
                <a:ea typeface="+mj-ea"/>
              </a:rPr>
              <a:t>$ python3.7 </a:t>
            </a:r>
            <a:r>
              <a:rPr lang="en-US" altLang="ja-JP" dirty="0">
                <a:solidFill>
                  <a:schemeClr val="tx1"/>
                </a:solidFill>
                <a:latin typeface="Consolas" panose="020B0609020204030204" pitchFamily="49" charset="0"/>
              </a:rPr>
              <a:t>~/</a:t>
            </a:r>
            <a:r>
              <a:rPr lang="en-US" altLang="ja-JP" dirty="0" smtClean="0">
                <a:solidFill>
                  <a:schemeClr val="tx1"/>
                </a:solidFill>
                <a:latin typeface="Consolas" panose="020B0609020204030204" pitchFamily="49" charset="0"/>
              </a:rPr>
              <a:t>pwdft/tool/cif2qe.py </a:t>
            </a:r>
            <a:r>
              <a:rPr lang="en-US" altLang="ja-JP" dirty="0" smtClean="0">
                <a:latin typeface="Consolas" panose="020B0609020204030204" pitchFamily="49" charset="0"/>
              </a:rPr>
              <a:t>1000026.cif ~</a:t>
            </a:r>
            <a:r>
              <a:rPr lang="en-US" altLang="ja-JP" dirty="0" smtClean="0">
                <a:solidFill>
                  <a:schemeClr val="tx1"/>
                </a:solidFill>
                <a:latin typeface="Consolas" panose="020B0609020204030204" pitchFamily="49" charset="0"/>
                <a:ea typeface="+mj-ea"/>
              </a:rPr>
              <a:t>/</a:t>
            </a:r>
            <a:r>
              <a:rPr lang="en-US" altLang="ja-JP" dirty="0" err="1" smtClean="0">
                <a:solidFill>
                  <a:schemeClr val="tx1"/>
                </a:solidFill>
                <a:latin typeface="Consolas" panose="020B0609020204030204" pitchFamily="49" charset="0"/>
              </a:rPr>
              <a:t>SSSP_efficiency_pseudos</a:t>
            </a:r>
            <a:r>
              <a:rPr lang="en-US" altLang="ja-JP" dirty="0">
                <a:solidFill>
                  <a:schemeClr val="tx1"/>
                </a:solidFill>
                <a:latin typeface="Consolas" panose="020B0609020204030204" pitchFamily="49" charset="0"/>
              </a:rPr>
              <a:t>/</a:t>
            </a:r>
            <a:endParaRPr lang="en-US" altLang="ja-JP" dirty="0">
              <a:latin typeface="Consolas" panose="020B0609020204030204" pitchFamily="49" charset="0"/>
            </a:endParaRPr>
          </a:p>
        </p:txBody>
      </p:sp>
      <p:sp>
        <p:nvSpPr>
          <p:cNvPr id="4" name="テキスト ボックス 3"/>
          <p:cNvSpPr txBox="1"/>
          <p:nvPr/>
        </p:nvSpPr>
        <p:spPr>
          <a:xfrm>
            <a:off x="113325" y="2783184"/>
            <a:ext cx="9789859" cy="4154984"/>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kern="1200" dirty="0" smtClean="0">
                <a:solidFill>
                  <a:schemeClr val="tx1"/>
                </a:solidFill>
                <a:latin typeface="+mj-ea"/>
                <a:ea typeface="+mj-ea"/>
              </a:rPr>
              <a:t>Usage</a:t>
            </a:r>
          </a:p>
          <a:p>
            <a:r>
              <a:rPr lang="en-US" altLang="ja-JP" sz="2400" dirty="0" smtClean="0">
                <a:latin typeface="Consolas" panose="020B0609020204030204" pitchFamily="49" charset="0"/>
                <a:ea typeface="+mj-ea"/>
              </a:rPr>
              <a:t>$ </a:t>
            </a:r>
            <a:r>
              <a:rPr lang="en-US" altLang="ja-JP" sz="2400" dirty="0">
                <a:latin typeface="Consolas" panose="020B0609020204030204" pitchFamily="49" charset="0"/>
              </a:rPr>
              <a:t>python3.7 ~/pwdft/tool/cif2qe.py </a:t>
            </a:r>
            <a:r>
              <a:rPr lang="en-US" altLang="ja-JP" sz="2400" i="1" u="sng" dirty="0" smtClean="0">
                <a:latin typeface="Consolas" panose="020B0609020204030204" pitchFamily="49" charset="0"/>
              </a:rPr>
              <a:t>CIF-file</a:t>
            </a:r>
            <a:r>
              <a:rPr lang="en-US" altLang="ja-JP" sz="2400" dirty="0" smtClean="0">
                <a:latin typeface="Consolas" panose="020B0609020204030204" pitchFamily="49" charset="0"/>
              </a:rPr>
              <a:t> </a:t>
            </a:r>
            <a:r>
              <a:rPr lang="en-US" altLang="ja-JP" sz="2400" i="1" u="sng" dirty="0" smtClean="0">
                <a:latin typeface="Consolas" panose="020B0609020204030204" pitchFamily="49" charset="0"/>
              </a:rPr>
              <a:t>Pseudo-</a:t>
            </a:r>
            <a:r>
              <a:rPr lang="en-US" altLang="ja-JP" sz="2400" i="1" u="sng" dirty="0" err="1" smtClean="0">
                <a:latin typeface="Consolas" panose="020B0609020204030204" pitchFamily="49" charset="0"/>
              </a:rPr>
              <a:t>dir</a:t>
            </a:r>
            <a:endParaRPr lang="en-US" altLang="ja-JP" sz="2400" i="1" u="sng" dirty="0" smtClean="0">
              <a:latin typeface="Consolas" panose="020B0609020204030204" pitchFamily="49" charset="0"/>
            </a:endParaRPr>
          </a:p>
          <a:p>
            <a:pPr marL="342900" indent="-342900">
              <a:buFont typeface="Arial" panose="020B0604020202020204" pitchFamily="34" charset="0"/>
              <a:buChar char="•"/>
            </a:pPr>
            <a:r>
              <a:rPr kumimoji="1" lang="en-US" altLang="ja-JP" sz="2400" kern="1200" dirty="0" smtClean="0">
                <a:solidFill>
                  <a:schemeClr val="tx1"/>
                </a:solidFill>
                <a:latin typeface="+mj-lt"/>
                <a:ea typeface="+mj-ea"/>
              </a:rPr>
              <a:t>Products</a:t>
            </a:r>
          </a:p>
          <a:p>
            <a:pPr marL="800100" lvl="1" indent="-342900">
              <a:buFont typeface="Arial" panose="020B0604020202020204" pitchFamily="34" charset="0"/>
              <a:buChar char="•"/>
            </a:pPr>
            <a:r>
              <a:rPr lang="en-US" altLang="ja-JP" sz="2400" dirty="0" smtClean="0">
                <a:latin typeface="+mj-lt"/>
                <a:ea typeface="+mj-ea"/>
              </a:rPr>
              <a:t>scf.in : Input file for SCF calculation (</a:t>
            </a:r>
            <a:r>
              <a:rPr lang="en-US" altLang="ja-JP" sz="2400" dirty="0" err="1" smtClean="0">
                <a:latin typeface="+mj-lt"/>
                <a:ea typeface="+mj-ea"/>
              </a:rPr>
              <a:t>pw.x</a:t>
            </a:r>
            <a:r>
              <a:rPr lang="en-US" altLang="ja-JP" sz="2400" dirty="0" smtClean="0">
                <a:latin typeface="+mj-lt"/>
                <a:ea typeface="+mj-ea"/>
              </a:rPr>
              <a:t>)</a:t>
            </a:r>
          </a:p>
          <a:p>
            <a:pPr marL="800100" lvl="1" indent="-342900">
              <a:buFont typeface="Arial" panose="020B0604020202020204" pitchFamily="34" charset="0"/>
              <a:buChar char="•"/>
            </a:pPr>
            <a:r>
              <a:rPr lang="en-US" altLang="ja-JP" sz="2400" dirty="0" smtClean="0">
                <a:latin typeface="+mj-lt"/>
                <a:ea typeface="+mj-ea"/>
              </a:rPr>
              <a:t>nonscf</a:t>
            </a:r>
            <a:r>
              <a:rPr kumimoji="1" lang="en-US" altLang="ja-JP" sz="2400" kern="1200" dirty="0" smtClean="0">
                <a:solidFill>
                  <a:schemeClr val="tx1"/>
                </a:solidFill>
                <a:latin typeface="+mj-lt"/>
                <a:ea typeface="+mj-ea"/>
              </a:rPr>
              <a:t>.in : </a:t>
            </a:r>
            <a:r>
              <a:rPr lang="en-US" altLang="ja-JP" sz="2400" dirty="0"/>
              <a:t>Input file for </a:t>
            </a:r>
            <a:r>
              <a:rPr lang="en-US" altLang="ja-JP" sz="2400" dirty="0" smtClean="0"/>
              <a:t>band-structure </a:t>
            </a:r>
            <a:r>
              <a:rPr lang="en-US" altLang="ja-JP" sz="2400" dirty="0"/>
              <a:t>calculation (</a:t>
            </a:r>
            <a:r>
              <a:rPr lang="en-US" altLang="ja-JP" sz="2400" dirty="0" err="1"/>
              <a:t>pw.x</a:t>
            </a:r>
            <a:r>
              <a:rPr lang="en-US" altLang="ja-JP" sz="2400" dirty="0" smtClean="0"/>
              <a:t>)</a:t>
            </a:r>
            <a:endParaRPr kumimoji="1" lang="en-US" altLang="ja-JP" sz="2400" kern="1200" dirty="0" smtClean="0">
              <a:solidFill>
                <a:schemeClr val="tx1"/>
              </a:solidFill>
              <a:latin typeface="+mj-lt"/>
              <a:ea typeface="+mj-ea"/>
            </a:endParaRPr>
          </a:p>
          <a:p>
            <a:pPr marL="800100" lvl="1" indent="-342900">
              <a:buFont typeface="Arial" panose="020B0604020202020204" pitchFamily="34" charset="0"/>
              <a:buChar char="•"/>
            </a:pPr>
            <a:r>
              <a:rPr lang="en-US" altLang="ja-JP" sz="2400" dirty="0" smtClean="0">
                <a:latin typeface="+mj-lt"/>
                <a:ea typeface="+mj-ea"/>
              </a:rPr>
              <a:t>bands.in : Input file for post-process for band-structure (</a:t>
            </a:r>
            <a:r>
              <a:rPr lang="en-US" altLang="ja-JP" sz="2400" dirty="0" err="1" smtClean="0">
                <a:latin typeface="+mj-lt"/>
                <a:ea typeface="+mj-ea"/>
              </a:rPr>
              <a:t>bands.x</a:t>
            </a:r>
            <a:r>
              <a:rPr lang="en-US" altLang="ja-JP" sz="2400" dirty="0" smtClean="0">
                <a:latin typeface="+mj-lt"/>
                <a:ea typeface="+mj-ea"/>
              </a:rPr>
              <a:t>)  </a:t>
            </a:r>
          </a:p>
          <a:p>
            <a:pPr marL="800100" lvl="1" indent="-342900">
              <a:buFont typeface="Arial" panose="020B0604020202020204" pitchFamily="34" charset="0"/>
              <a:buChar char="•"/>
            </a:pPr>
            <a:r>
              <a:rPr kumimoji="1" lang="en-US" altLang="ja-JP" sz="2400" kern="1200" dirty="0" smtClean="0">
                <a:solidFill>
                  <a:schemeClr val="tx1"/>
                </a:solidFill>
                <a:latin typeface="+mj-lt"/>
                <a:ea typeface="+mj-ea"/>
              </a:rPr>
              <a:t>band.gp : </a:t>
            </a:r>
            <a:r>
              <a:rPr kumimoji="1" lang="en-US" altLang="ja-JP" sz="2400" kern="1200" dirty="0" err="1" smtClean="0">
                <a:solidFill>
                  <a:schemeClr val="tx1"/>
                </a:solidFill>
                <a:latin typeface="+mj-lt"/>
                <a:ea typeface="+mj-ea"/>
              </a:rPr>
              <a:t>Gnuplot</a:t>
            </a:r>
            <a:r>
              <a:rPr kumimoji="1" lang="en-US" altLang="ja-JP" sz="2400" kern="1200" dirty="0" smtClean="0">
                <a:solidFill>
                  <a:schemeClr val="tx1"/>
                </a:solidFill>
                <a:latin typeface="+mj-lt"/>
                <a:ea typeface="+mj-ea"/>
              </a:rPr>
              <a:t> script to plot the band structure</a:t>
            </a:r>
          </a:p>
          <a:p>
            <a:pPr marL="800100" lvl="1" indent="-342900">
              <a:buFont typeface="Arial" panose="020B0604020202020204" pitchFamily="34" charset="0"/>
              <a:buChar char="•"/>
            </a:pPr>
            <a:r>
              <a:rPr lang="en-US" altLang="ja-JP" sz="2400" dirty="0" smtClean="0">
                <a:latin typeface="+mj-lt"/>
                <a:ea typeface="+mj-ea"/>
              </a:rPr>
              <a:t>pp.in : Input file for displaying Kohn-Sham orbitals (</a:t>
            </a:r>
            <a:r>
              <a:rPr lang="en-US" altLang="ja-JP" sz="2400" dirty="0" err="1" smtClean="0">
                <a:latin typeface="+mj-lt"/>
                <a:ea typeface="+mj-ea"/>
              </a:rPr>
              <a:t>pp.x</a:t>
            </a:r>
            <a:r>
              <a:rPr lang="en-US" altLang="ja-JP" sz="2400" dirty="0" smtClean="0">
                <a:latin typeface="+mj-lt"/>
                <a:ea typeface="+mj-ea"/>
              </a:rPr>
              <a:t>)</a:t>
            </a:r>
            <a:endParaRPr kumimoji="1" lang="en-US" altLang="ja-JP" sz="2400" kern="1200" dirty="0" smtClean="0">
              <a:solidFill>
                <a:schemeClr val="tx1"/>
              </a:solidFill>
              <a:latin typeface="+mj-lt"/>
              <a:ea typeface="+mj-ea"/>
            </a:endParaRPr>
          </a:p>
          <a:p>
            <a:pPr marL="800100" lvl="1" indent="-342900">
              <a:buFont typeface="Arial" panose="020B0604020202020204" pitchFamily="34" charset="0"/>
              <a:buChar char="•"/>
            </a:pPr>
            <a:r>
              <a:rPr lang="en-US" altLang="ja-JP" sz="2400" dirty="0" smtClean="0">
                <a:latin typeface="+mj-lt"/>
                <a:ea typeface="+mj-ea"/>
              </a:rPr>
              <a:t>dense.in : Input file for the dense-k-grid calculation for PDOS (</a:t>
            </a:r>
            <a:r>
              <a:rPr lang="en-US" altLang="ja-JP" sz="2400" dirty="0" err="1" smtClean="0">
                <a:latin typeface="+mj-lt"/>
                <a:ea typeface="+mj-ea"/>
              </a:rPr>
              <a:t>pw.x</a:t>
            </a:r>
            <a:r>
              <a:rPr lang="en-US" altLang="ja-JP" sz="2400" dirty="0" smtClean="0">
                <a:latin typeface="+mj-lt"/>
                <a:ea typeface="+mj-ea"/>
              </a:rPr>
              <a:t>)</a:t>
            </a:r>
          </a:p>
          <a:p>
            <a:pPr marL="800100" lvl="1" indent="-342900">
              <a:buFont typeface="Arial" panose="020B0604020202020204" pitchFamily="34" charset="0"/>
              <a:buChar char="•"/>
            </a:pPr>
            <a:r>
              <a:rPr lang="en-US" altLang="ja-JP" sz="2400" dirty="0" smtClean="0">
                <a:latin typeface="+mj-lt"/>
                <a:ea typeface="+mj-ea"/>
              </a:rPr>
              <a:t>proj.in : Input file for PDOS calculation (</a:t>
            </a:r>
            <a:r>
              <a:rPr lang="en-US" altLang="ja-JP" sz="2400" dirty="0" err="1" smtClean="0">
                <a:latin typeface="+mj-lt"/>
                <a:ea typeface="+mj-ea"/>
              </a:rPr>
              <a:t>projwfc.x</a:t>
            </a:r>
            <a:r>
              <a:rPr lang="en-US" altLang="ja-JP" sz="2400" dirty="0" smtClean="0">
                <a:latin typeface="+mj-lt"/>
                <a:ea typeface="+mj-ea"/>
              </a:rPr>
              <a:t>)</a:t>
            </a:r>
          </a:p>
          <a:p>
            <a:r>
              <a:rPr lang="en-US" altLang="ja-JP" sz="2400" dirty="0" smtClean="0">
                <a:latin typeface="+mj-lt"/>
                <a:ea typeface="+mj-ea"/>
              </a:rPr>
              <a:t>Magnetism is not considered (Not spin-DFT) in these input.</a:t>
            </a:r>
          </a:p>
        </p:txBody>
      </p:sp>
    </p:spTree>
    <p:extLst>
      <p:ext uri="{BB962C8B-B14F-4D97-AF65-F5344CB8AC3E}">
        <p14:creationId xmlns:p14="http://schemas.microsoft.com/office/powerpoint/2010/main" val="37343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sz="2400" kern="1200" dirty="0" smtClean="0">
            <a:solidFill>
              <a:schemeClr val="tx1"/>
            </a:solidFill>
            <a:latin typeface="+mj-ea"/>
            <a:ea typeface="+mj-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34448</TotalTime>
  <Words>1679</Words>
  <Application>Microsoft Office PowerPoint</Application>
  <PresentationFormat>ユーザー設定</PresentationFormat>
  <Paragraphs>216</Paragraphs>
  <Slides>14</Slides>
  <Notes>14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ＭＳ Ｐゴシック</vt:lpstr>
      <vt:lpstr>TakaoPGothic</vt:lpstr>
      <vt:lpstr>Arial</vt:lpstr>
      <vt:lpstr>Calibri</vt:lpstr>
      <vt:lpstr>Cambria Math</vt:lpstr>
      <vt:lpstr>Consolas</vt:lpstr>
      <vt:lpstr>Times New Roman</vt:lpstr>
      <vt:lpstr>Office Theme</vt:lpstr>
      <vt:lpstr>PowerPoint プレゼンテーション</vt:lpstr>
      <vt:lpstr>Schedule (This semester W1, W2)</vt:lpstr>
      <vt:lpstr>Schedule in this section (DFT)</vt:lpstr>
      <vt:lpstr>Today’s Schedule</vt:lpstr>
      <vt:lpstr>How to obtain crystalline structure</vt:lpstr>
      <vt:lpstr>Get CIF file from COD</vt:lpstr>
      <vt:lpstr>Crystallographic Information Format (CIF)</vt:lpstr>
      <vt:lpstr>Parse CIF file (1)</vt:lpstr>
      <vt:lpstr>Generate input files</vt:lpstr>
      <vt:lpstr>Typical procedure</vt:lpstr>
      <vt:lpstr>Input file format and usage</vt:lpstr>
      <vt:lpstr>Report problem 4</vt:lpstr>
      <vt:lpstr>Numerical condition and citation</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kawamura</dc:creator>
  <cp:lastModifiedBy>河村 光晶</cp:lastModifiedBy>
  <cp:revision>977</cp:revision>
  <dcterms:modified xsi:type="dcterms:W3CDTF">2018-12-29T13:36:30Z</dcterms:modified>
</cp:coreProperties>
</file>