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73" r:id="rId11"/>
    <p:sldId id="358" r:id="rId12"/>
    <p:sldId id="360" r:id="rId13"/>
    <p:sldId id="374" r:id="rId14"/>
    <p:sldId id="359" r:id="rId15"/>
    <p:sldId id="361" r:id="rId16"/>
    <p:sldId id="362" r:id="rId17"/>
    <p:sldId id="364" r:id="rId18"/>
    <p:sldId id="365" r:id="rId19"/>
    <p:sldId id="371" r:id="rId20"/>
    <p:sldId id="367" r:id="rId21"/>
    <p:sldId id="369" r:id="rId22"/>
    <p:sldId id="370" r:id="rId23"/>
    <p:sldId id="366" r:id="rId24"/>
    <p:sldId id="368" r:id="rId25"/>
    <p:sldId id="363" r:id="rId26"/>
    <p:sldId id="372" r:id="rId27"/>
    <p:sldId id="356" r:id="rId28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河村光晶" initials="河村光晶" lastIdx="2" clrIdx="0">
    <p:extLst>
      <p:ext uri="{19B8F6BF-5375-455C-9EA6-DF929625EA0E}">
        <p15:presenceInfo xmlns:p15="http://schemas.microsoft.com/office/powerpoint/2012/main" userId="3c978fa6c4c521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4BA"/>
    <a:srgbClr val="F1E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669" autoAdjust="0"/>
  </p:normalViewPr>
  <p:slideViewPr>
    <p:cSldViewPr snapToGrid="0">
      <p:cViewPr varScale="1">
        <p:scale>
          <a:sx n="87" d="100"/>
          <a:sy n="87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-2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79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47768-2D31-46CE-88ED-E2F6B8D6802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A021D-0C5E-4A8F-8B00-0F3F58060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837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2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70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14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355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898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72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38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4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16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9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66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672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5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83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293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904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72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09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68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46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6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60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01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05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66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7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96043" y="0"/>
            <a:ext cx="7287259" cy="8778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20000"/>
              <a:lumOff val="80000"/>
            </a:schemeClr>
          </a:fgClr>
          <a:bgClr>
            <a:schemeClr val="accent3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560" y="427444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err="1">
                <a:latin typeface="TakaoPGothic"/>
              </a:rPr>
              <a:t>タイトルテキストの書式を編集するにはクリックします</a:t>
            </a:r>
            <a:r>
              <a:rPr lang="en-US" sz="4400" dirty="0">
                <a:latin typeface="TakaoPGothic"/>
              </a:rPr>
              <a:t>。</a:t>
            </a:r>
            <a:endParaRPr dirty="0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560" y="1767960"/>
            <a:ext cx="9069480" cy="4453200"/>
          </a:xfrm>
          <a:prstGeom prst="rect">
            <a:avLst/>
          </a:prstGeom>
        </p:spPr>
        <p:txBody>
          <a:bodyPr lIns="0" tIns="68400" rIns="0" bIns="0"/>
          <a:lstStyle/>
          <a:p>
            <a:r>
              <a:rPr lang="en-US" sz="3200" dirty="0" err="1">
                <a:latin typeface="ＭＳ Ｐゴシック"/>
              </a:rPr>
              <a:t>アウトラインテキストの書式を編集するにはクリックします</a:t>
            </a:r>
            <a:r>
              <a:rPr lang="en-US" sz="3200" dirty="0">
                <a:latin typeface="ＭＳ Ｐゴシック"/>
              </a:rPr>
              <a:t>。</a:t>
            </a:r>
            <a:endParaRPr dirty="0"/>
          </a:p>
          <a:p>
            <a:pPr lvl="1">
              <a:buFont typeface="Times New Roman"/>
              <a:buChar char="–"/>
            </a:pPr>
            <a:r>
              <a:rPr lang="en-US" sz="2800" dirty="0">
                <a:latin typeface="ＭＳ Ｐゴシック"/>
              </a:rPr>
              <a:t>2レベル目のアウトライン</a:t>
            </a:r>
            <a:endParaRPr dirty="0"/>
          </a:p>
          <a:p>
            <a:pPr lvl="2">
              <a:buFont typeface="Times New Roman"/>
              <a:buChar char="•"/>
            </a:pPr>
            <a:r>
              <a:rPr lang="en-US" sz="2400" dirty="0">
                <a:latin typeface="ＭＳ Ｐゴシック"/>
              </a:rPr>
              <a:t>3レベル目のアウトライン</a:t>
            </a:r>
            <a:endParaRPr dirty="0"/>
          </a:p>
          <a:p>
            <a:pPr lvl="3">
              <a:buFont typeface="Times New Roman"/>
              <a:buChar char="–"/>
            </a:pPr>
            <a:r>
              <a:rPr lang="en-US" sz="2000" dirty="0">
                <a:latin typeface="ＭＳ Ｐゴシック"/>
              </a:rPr>
              <a:t>4レベル目のアウトライン</a:t>
            </a:r>
            <a:endParaRPr dirty="0"/>
          </a:p>
          <a:p>
            <a:pPr lvl="4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5レベル目のアウトライン</a:t>
            </a:r>
            <a:endParaRPr dirty="0"/>
          </a:p>
          <a:p>
            <a:pPr lvl="5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6レベル目のアウトライン</a:t>
            </a:r>
            <a:endParaRPr dirty="0"/>
          </a:p>
          <a:p>
            <a:pPr lvl="6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7レベル目のアウトライン</a:t>
            </a:r>
            <a:endParaRPr dirty="0"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560" y="6886080"/>
            <a:ext cx="23461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6886080"/>
            <a:ext cx="31939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6886080"/>
            <a:ext cx="2346480" cy="519480"/>
          </a:xfrm>
          <a:prstGeom prst="rect">
            <a:avLst/>
          </a:prstGeom>
        </p:spPr>
        <p:txBody>
          <a:bodyPr lIns="0" tIns="0" rIns="0" bIns="0"/>
          <a:lstStyle/>
          <a:p>
            <a:fld id="{D78B4C9E-547F-485C-B548-FF8AA7A1C035}" type="slidenum">
              <a:rPr lang="en-US" sz="2400">
                <a:latin typeface="ＭＳ Ｐゴシック"/>
              </a:rPr>
              <a:t>‹#›</a:t>
            </a:fld>
            <a:endParaRPr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0" y="-707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09E5FB-4A8F-4A34-BF5E-C96F275B1634}" type="slidenum">
              <a:rPr kumimoji="1" lang="ja-JP" altLang="en-US" sz="200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‹#›</a:t>
            </a:fld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/27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1.png"/><Relationship Id="rId4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1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0.png"/><Relationship Id="rId11" Type="http://schemas.openxmlformats.org/officeDocument/2006/relationships/image" Target="../media/image41.png"/><Relationship Id="rId5" Type="http://schemas.openxmlformats.org/officeDocument/2006/relationships/image" Target="../media/image350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48.png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60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um-espresso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quantum-espresso.org/pseudopotentials" TargetMode="External"/><Relationship Id="rId5" Type="http://schemas.openxmlformats.org/officeDocument/2006/relationships/hyperlink" Target="https://www.materialscloud.org/discover/sssp/table/efficiency" TargetMode="External"/><Relationship Id="rId4" Type="http://schemas.openxmlformats.org/officeDocument/2006/relationships/hyperlink" Target="https://www.quantum-espresso.org/resources/users-manu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67.jpg"/><Relationship Id="rId7" Type="http://schemas.openxmlformats.org/officeDocument/2006/relationships/image" Target="../media/image7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hyperlink" Target="https://es.polytechnique.fr/Electronic_Structure/err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0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2558143" y="5606622"/>
            <a:ext cx="5410200" cy="58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Lecturer: Mitsuaki Kawamura (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河村光晶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84" name="TextShape 5"/>
          <p:cNvSpPr txBox="1"/>
          <p:nvPr/>
        </p:nvSpPr>
        <p:spPr>
          <a:xfrm>
            <a:off x="48986" y="618975"/>
            <a:ext cx="9878785" cy="16071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ja-JP" altLang="en-US" sz="4800" dirty="0">
                <a:solidFill>
                  <a:srgbClr val="000000"/>
                </a:solidFill>
                <a:latin typeface="+mn-ea"/>
              </a:rPr>
              <a:t>物質科学のための計算</a:t>
            </a:r>
            <a:r>
              <a:rPr lang="ja-JP" altLang="en-US" sz="4800" dirty="0" smtClean="0">
                <a:solidFill>
                  <a:srgbClr val="000000"/>
                </a:solidFill>
                <a:latin typeface="+mn-ea"/>
              </a:rPr>
              <a:t>数理 </a:t>
            </a:r>
            <a:r>
              <a:rPr lang="en-US" altLang="ja-JP" sz="4800" dirty="0" smtClean="0">
                <a:solidFill>
                  <a:srgbClr val="000000"/>
                </a:solidFill>
                <a:latin typeface="+mn-ea"/>
              </a:rPr>
              <a:t>II</a:t>
            </a:r>
          </a:p>
          <a:p>
            <a:pPr algn="ctr"/>
            <a:r>
              <a:rPr lang="en-US" altLang="ja-JP" sz="4400" dirty="0">
                <a:latin typeface="+mn-ea"/>
              </a:rPr>
              <a:t>Numerical Analysis for Material Science II</a:t>
            </a:r>
            <a:endParaRPr lang="en-US" sz="44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2775858" y="3134800"/>
            <a:ext cx="4827814" cy="887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8th: Density Functional Theory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(1)</a:t>
            </a:r>
          </a:p>
          <a:p>
            <a:pPr algn="ctr">
              <a:lnSpc>
                <a:spcPct val="100000"/>
              </a:lnSpc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Nov. 30 (Fri)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Structure optimization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" y="1328057"/>
            <a:ext cx="9933433" cy="412818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1219" y="800099"/>
            <a:ext cx="1004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GGA-PBE functional </a:t>
            </a:r>
            <a:r>
              <a:rPr lang="en-US" altLang="ja-JP" sz="2400" dirty="0" smtClean="0">
                <a:latin typeface="+mj-ea"/>
                <a:ea typeface="+mj-ea"/>
              </a:rPr>
              <a:t>: </a:t>
            </a:r>
            <a:r>
              <a:rPr lang="en-US" altLang="ja-JP" dirty="0" smtClean="0">
                <a:latin typeface="+mj-ea"/>
                <a:ea typeface="+mj-ea"/>
              </a:rPr>
              <a:t>J. </a:t>
            </a:r>
            <a:r>
              <a:rPr lang="en-US" altLang="ja-JP" dirty="0" err="1">
                <a:latin typeface="+mj-ea"/>
                <a:ea typeface="+mj-ea"/>
              </a:rPr>
              <a:t>Perdew</a:t>
            </a:r>
            <a:r>
              <a:rPr lang="en-US" altLang="ja-JP" dirty="0">
                <a:latin typeface="+mj-ea"/>
                <a:ea typeface="+mj-ea"/>
              </a:rPr>
              <a:t>, </a:t>
            </a:r>
            <a:r>
              <a:rPr lang="en-US" altLang="ja-JP" dirty="0" smtClean="0">
                <a:latin typeface="+mj-ea"/>
                <a:ea typeface="+mj-ea"/>
              </a:rPr>
              <a:t>K. </a:t>
            </a:r>
            <a:r>
              <a:rPr lang="en-US" altLang="ja-JP" dirty="0">
                <a:latin typeface="+mj-ea"/>
                <a:ea typeface="+mj-ea"/>
              </a:rPr>
              <a:t>Burke, and </a:t>
            </a:r>
            <a:r>
              <a:rPr lang="en-US" altLang="ja-JP" dirty="0" smtClean="0">
                <a:latin typeface="+mj-ea"/>
                <a:ea typeface="+mj-ea"/>
              </a:rPr>
              <a:t>M. </a:t>
            </a:r>
            <a:r>
              <a:rPr lang="en-US" altLang="ja-JP" dirty="0" err="1" smtClean="0">
                <a:latin typeface="+mj-ea"/>
                <a:ea typeface="+mj-ea"/>
              </a:rPr>
              <a:t>Ernzerhof</a:t>
            </a:r>
            <a:r>
              <a:rPr lang="en-US" altLang="ja-JP" dirty="0" smtClean="0">
                <a:latin typeface="+mj-ea"/>
                <a:ea typeface="+mj-ea"/>
              </a:rPr>
              <a:t> Phys</a:t>
            </a:r>
            <a:r>
              <a:rPr lang="en-US" altLang="ja-JP" dirty="0">
                <a:latin typeface="+mj-ea"/>
                <a:ea typeface="+mj-ea"/>
              </a:rPr>
              <a:t>. Rev. Lett. 77, 3865 </a:t>
            </a:r>
            <a:r>
              <a:rPr lang="en-US" altLang="ja-JP" dirty="0" smtClean="0">
                <a:latin typeface="+mj-ea"/>
                <a:ea typeface="+mj-ea"/>
              </a:rPr>
              <a:t>(1996)</a:t>
            </a:r>
            <a:endParaRPr kumimoji="1" lang="ja-JP" altLang="en-US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261" y="5763986"/>
            <a:ext cx="581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Other usage : Formation (Cohesive) energy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804" y="6275304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 + B </a:t>
            </a:r>
            <a:r>
              <a: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→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C + Energy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055645" y="6321471"/>
                <a:ext cx="2089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−(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45" y="6321471"/>
                <a:ext cx="2089290" cy="369332"/>
              </a:xfrm>
              <a:prstGeom prst="rect">
                <a:avLst/>
              </a:prstGeom>
              <a:blipFill>
                <a:blip r:embed="rId4"/>
                <a:stretch>
                  <a:fillRect l="-2332" r="-4373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26104" y="6945085"/>
                <a:ext cx="8186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Magnetic moment (Spin density functional theory) : 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↑</m:t>
                            </m:r>
                          </m:sub>
                        </m:s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↓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4" y="6945085"/>
                <a:ext cx="8186985" cy="461665"/>
              </a:xfrm>
              <a:prstGeom prst="rect">
                <a:avLst/>
              </a:prstGeom>
              <a:blipFill>
                <a:blip r:embed="rId5"/>
                <a:stretch>
                  <a:fillRect l="-1117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3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5281" y="64714"/>
            <a:ext cx="9160328" cy="778861"/>
          </a:xfrm>
        </p:spPr>
        <p:txBody>
          <a:bodyPr/>
          <a:lstStyle/>
          <a:p>
            <a:r>
              <a:rPr kumimoji="1" lang="en-US" altLang="ja-JP" dirty="0" smtClean="0"/>
              <a:t>Kohn-Sham eq. for periodic system 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6067" y="1312426"/>
                <a:ext cx="4203971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𝜑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𝜀𝜑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7" y="1312426"/>
                <a:ext cx="4203971" cy="954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182745" y="883181"/>
                <a:ext cx="5897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are periodic, </a:t>
                </a:r>
              </a:p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45" y="883181"/>
                <a:ext cx="5897880" cy="830997"/>
              </a:xfrm>
              <a:prstGeom prst="rect">
                <a:avLst/>
              </a:prstGeom>
              <a:blipFill>
                <a:blip r:embed="rId4"/>
                <a:stretch>
                  <a:fillRect l="-1550" t="-8088" b="-13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2549244" y="3575371"/>
            <a:ext cx="6805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Equation to solve in the 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whole region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of bulk crystal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00530" y="2605323"/>
                <a:ext cx="3402598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30" y="2605323"/>
                <a:ext cx="3402598" cy="1053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7208337" y="1865231"/>
            <a:ext cx="277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Unit lattice vectors (Not unique)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068329" y="2699043"/>
                <a:ext cx="33469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electrons per unit cell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𝑢𝑐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latin typeface="+mj-ea"/>
                    <a:ea typeface="+mj-ea"/>
                  </a:rPr>
                  <a:t> cells </a:t>
                </a:r>
                <a:r>
                  <a:rPr lang="ja-JP" altLang="en-US" sz="2400" dirty="0" smtClean="0">
                    <a:latin typeface="+mj-ea"/>
                    <a:ea typeface="+mj-ea"/>
                  </a:rPr>
                  <a:t>→ ∞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29" y="2699043"/>
                <a:ext cx="3346979" cy="830997"/>
              </a:xfrm>
              <a:prstGeom prst="rect">
                <a:avLst/>
              </a:prstGeom>
              <a:blipFill>
                <a:blip r:embed="rId6"/>
                <a:stretch>
                  <a:fillRect l="-364" t="-8088" r="-1639" b="-13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/>
          <p:cNvGrpSpPr/>
          <p:nvPr/>
        </p:nvGrpSpPr>
        <p:grpSpPr>
          <a:xfrm>
            <a:off x="294437" y="4205401"/>
            <a:ext cx="3997655" cy="1990798"/>
            <a:chOff x="294437" y="4205401"/>
            <a:chExt cx="3997655" cy="1990798"/>
          </a:xfrm>
        </p:grpSpPr>
        <p:cxnSp>
          <p:nvCxnSpPr>
            <p:cNvPr id="27" name="直線コネクタ 26"/>
            <p:cNvCxnSpPr/>
            <p:nvPr/>
          </p:nvCxnSpPr>
          <p:spPr>
            <a:xfrm>
              <a:off x="2221246" y="4235420"/>
              <a:ext cx="3121" cy="82967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936898" y="4228770"/>
              <a:ext cx="3121" cy="82967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294437" y="5069659"/>
              <a:ext cx="399765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/>
            <p:cNvSpPr/>
            <p:nvPr/>
          </p:nvSpPr>
          <p:spPr>
            <a:xfrm>
              <a:off x="729976" y="4861175"/>
              <a:ext cx="416967" cy="416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2030862" y="4861174"/>
              <a:ext cx="416967" cy="416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/>
            <p:cNvSpPr/>
            <p:nvPr/>
          </p:nvSpPr>
          <p:spPr>
            <a:xfrm>
              <a:off x="3331749" y="4861175"/>
              <a:ext cx="416967" cy="416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294437" y="4643607"/>
              <a:ext cx="488238" cy="1552592"/>
            </a:xfrm>
            <a:custGeom>
              <a:avLst/>
              <a:gdLst>
                <a:gd name="connsiteX0" fmla="*/ 0 w 775411"/>
                <a:gd name="connsiteY0" fmla="*/ 0 h 2099462"/>
                <a:gd name="connsiteX1" fmla="*/ 526694 w 775411"/>
                <a:gd name="connsiteY1" fmla="*/ 1002182 h 2099462"/>
                <a:gd name="connsiteX2" fmla="*/ 775411 w 775411"/>
                <a:gd name="connsiteY2" fmla="*/ 2099462 h 2099462"/>
                <a:gd name="connsiteX0" fmla="*/ 0 w 775411"/>
                <a:gd name="connsiteY0" fmla="*/ 0 h 2099462"/>
                <a:gd name="connsiteX1" fmla="*/ 526694 w 775411"/>
                <a:gd name="connsiteY1" fmla="*/ 1002182 h 2099462"/>
                <a:gd name="connsiteX2" fmla="*/ 775411 w 775411"/>
                <a:gd name="connsiteY2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592531"/>
                <a:gd name="connsiteY0" fmla="*/ 0 h 1689811"/>
                <a:gd name="connsiteX1" fmla="*/ 592531 w 592531"/>
                <a:gd name="connsiteY1" fmla="*/ 1689811 h 1689811"/>
                <a:gd name="connsiteX0" fmla="*/ 0 w 592531"/>
                <a:gd name="connsiteY0" fmla="*/ 0 h 1689811"/>
                <a:gd name="connsiteX1" fmla="*/ 592531 w 592531"/>
                <a:gd name="connsiteY1" fmla="*/ 1689811 h 168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531" h="1689811">
                  <a:moveTo>
                    <a:pt x="0" y="0"/>
                  </a:moveTo>
                  <a:cubicBezTo>
                    <a:pt x="441350" y="48768"/>
                    <a:pt x="487680" y="938784"/>
                    <a:pt x="592531" y="168981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/>
          </p:nvSpPr>
          <p:spPr>
            <a:xfrm flipH="1">
              <a:off x="1068299" y="4659631"/>
              <a:ext cx="984236" cy="1536567"/>
            </a:xfrm>
            <a:custGeom>
              <a:avLst/>
              <a:gdLst>
                <a:gd name="connsiteX0" fmla="*/ 0 w 775411"/>
                <a:gd name="connsiteY0" fmla="*/ 0 h 2099462"/>
                <a:gd name="connsiteX1" fmla="*/ 526694 w 775411"/>
                <a:gd name="connsiteY1" fmla="*/ 1002182 h 2099462"/>
                <a:gd name="connsiteX2" fmla="*/ 775411 w 775411"/>
                <a:gd name="connsiteY2" fmla="*/ 2099462 h 2099462"/>
                <a:gd name="connsiteX0" fmla="*/ 0 w 775411"/>
                <a:gd name="connsiteY0" fmla="*/ 0 h 2099462"/>
                <a:gd name="connsiteX1" fmla="*/ 526694 w 775411"/>
                <a:gd name="connsiteY1" fmla="*/ 1002182 h 2099462"/>
                <a:gd name="connsiteX2" fmla="*/ 775411 w 775411"/>
                <a:gd name="connsiteY2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592531"/>
                <a:gd name="connsiteY0" fmla="*/ 0 h 1689811"/>
                <a:gd name="connsiteX1" fmla="*/ 592531 w 592531"/>
                <a:gd name="connsiteY1" fmla="*/ 1689811 h 1689811"/>
                <a:gd name="connsiteX0" fmla="*/ 0 w 592531"/>
                <a:gd name="connsiteY0" fmla="*/ 0 h 1689811"/>
                <a:gd name="connsiteX1" fmla="*/ 592531 w 592531"/>
                <a:gd name="connsiteY1" fmla="*/ 1689811 h 1689811"/>
                <a:gd name="connsiteX0" fmla="*/ 0 w 592531"/>
                <a:gd name="connsiteY0" fmla="*/ 0 h 1689811"/>
                <a:gd name="connsiteX1" fmla="*/ 296739 w 592531"/>
                <a:gd name="connsiteY1" fmla="*/ 204827 h 1689811"/>
                <a:gd name="connsiteX2" fmla="*/ 592531 w 592531"/>
                <a:gd name="connsiteY2" fmla="*/ 1689811 h 1689811"/>
                <a:gd name="connsiteX0" fmla="*/ 0 w 928930"/>
                <a:gd name="connsiteY0" fmla="*/ 1539548 h 1539548"/>
                <a:gd name="connsiteX1" fmla="*/ 633138 w 928930"/>
                <a:gd name="connsiteY1" fmla="*/ 17988 h 1539548"/>
                <a:gd name="connsiteX2" fmla="*/ 928930 w 928930"/>
                <a:gd name="connsiteY2" fmla="*/ 1502972 h 1539548"/>
                <a:gd name="connsiteX0" fmla="*/ 0 w 928930"/>
                <a:gd name="connsiteY0" fmla="*/ 1539548 h 1539548"/>
                <a:gd name="connsiteX1" fmla="*/ 633138 w 928930"/>
                <a:gd name="connsiteY1" fmla="*/ 17988 h 1539548"/>
                <a:gd name="connsiteX2" fmla="*/ 928930 w 928930"/>
                <a:gd name="connsiteY2" fmla="*/ 1502972 h 1539548"/>
                <a:gd name="connsiteX0" fmla="*/ 0 w 928930"/>
                <a:gd name="connsiteY0" fmla="*/ 1589907 h 1589907"/>
                <a:gd name="connsiteX1" fmla="*/ 401864 w 928930"/>
                <a:gd name="connsiteY1" fmla="*/ 17141 h 1589907"/>
                <a:gd name="connsiteX2" fmla="*/ 928930 w 928930"/>
                <a:gd name="connsiteY2" fmla="*/ 1553331 h 1589907"/>
                <a:gd name="connsiteX0" fmla="*/ 0 w 928930"/>
                <a:gd name="connsiteY0" fmla="*/ 1589907 h 1589907"/>
                <a:gd name="connsiteX1" fmla="*/ 401864 w 928930"/>
                <a:gd name="connsiteY1" fmla="*/ 17141 h 1589907"/>
                <a:gd name="connsiteX2" fmla="*/ 928930 w 928930"/>
                <a:gd name="connsiteY2" fmla="*/ 1553331 h 1589907"/>
                <a:gd name="connsiteX0" fmla="*/ 0 w 928930"/>
                <a:gd name="connsiteY0" fmla="*/ 1572785 h 1572785"/>
                <a:gd name="connsiteX1" fmla="*/ 401864 w 928930"/>
                <a:gd name="connsiteY1" fmla="*/ 19 h 1572785"/>
                <a:gd name="connsiteX2" fmla="*/ 928930 w 928930"/>
                <a:gd name="connsiteY2" fmla="*/ 1536209 h 1572785"/>
                <a:gd name="connsiteX0" fmla="*/ 0 w 928930"/>
                <a:gd name="connsiteY0" fmla="*/ 1499645 h 1536221"/>
                <a:gd name="connsiteX1" fmla="*/ 401864 w 928930"/>
                <a:gd name="connsiteY1" fmla="*/ 31 h 1536221"/>
                <a:gd name="connsiteX2" fmla="*/ 928930 w 928930"/>
                <a:gd name="connsiteY2" fmla="*/ 1536221 h 1536221"/>
                <a:gd name="connsiteX0" fmla="*/ 0 w 928930"/>
                <a:gd name="connsiteY0" fmla="*/ 1499645 h 1536221"/>
                <a:gd name="connsiteX1" fmla="*/ 401864 w 928930"/>
                <a:gd name="connsiteY1" fmla="*/ 31 h 1536221"/>
                <a:gd name="connsiteX2" fmla="*/ 928930 w 928930"/>
                <a:gd name="connsiteY2" fmla="*/ 1536221 h 1536221"/>
                <a:gd name="connsiteX0" fmla="*/ 0 w 928930"/>
                <a:gd name="connsiteY0" fmla="*/ 1499616 h 1536192"/>
                <a:gd name="connsiteX1" fmla="*/ 401864 w 928930"/>
                <a:gd name="connsiteY1" fmla="*/ 2 h 1536192"/>
                <a:gd name="connsiteX2" fmla="*/ 928930 w 928930"/>
                <a:gd name="connsiteY2" fmla="*/ 1536192 h 1536192"/>
                <a:gd name="connsiteX0" fmla="*/ 0 w 928930"/>
                <a:gd name="connsiteY0" fmla="*/ 1499616 h 1536192"/>
                <a:gd name="connsiteX1" fmla="*/ 457930 w 928930"/>
                <a:gd name="connsiteY1" fmla="*/ 2 h 1536192"/>
                <a:gd name="connsiteX2" fmla="*/ 928930 w 928930"/>
                <a:gd name="connsiteY2" fmla="*/ 1536192 h 1536192"/>
                <a:gd name="connsiteX0" fmla="*/ 0 w 942946"/>
                <a:gd name="connsiteY0" fmla="*/ 1499645 h 1536221"/>
                <a:gd name="connsiteX1" fmla="*/ 471946 w 942946"/>
                <a:gd name="connsiteY1" fmla="*/ 31 h 1536221"/>
                <a:gd name="connsiteX2" fmla="*/ 942946 w 942946"/>
                <a:gd name="connsiteY2" fmla="*/ 1536221 h 1536221"/>
                <a:gd name="connsiteX0" fmla="*/ 0 w 942946"/>
                <a:gd name="connsiteY0" fmla="*/ 1499647 h 1536223"/>
                <a:gd name="connsiteX1" fmla="*/ 471946 w 942946"/>
                <a:gd name="connsiteY1" fmla="*/ 33 h 1536223"/>
                <a:gd name="connsiteX2" fmla="*/ 942946 w 942946"/>
                <a:gd name="connsiteY2" fmla="*/ 1536223 h 1536223"/>
                <a:gd name="connsiteX0" fmla="*/ 0 w 942946"/>
                <a:gd name="connsiteY0" fmla="*/ 1499647 h 1536223"/>
                <a:gd name="connsiteX1" fmla="*/ 471946 w 942946"/>
                <a:gd name="connsiteY1" fmla="*/ 33 h 1536223"/>
                <a:gd name="connsiteX2" fmla="*/ 942946 w 942946"/>
                <a:gd name="connsiteY2" fmla="*/ 1536223 h 1536223"/>
                <a:gd name="connsiteX0" fmla="*/ 0 w 942946"/>
                <a:gd name="connsiteY0" fmla="*/ 1499991 h 1536567"/>
                <a:gd name="connsiteX1" fmla="*/ 471946 w 942946"/>
                <a:gd name="connsiteY1" fmla="*/ 377 h 1536567"/>
                <a:gd name="connsiteX2" fmla="*/ 942946 w 942946"/>
                <a:gd name="connsiteY2" fmla="*/ 1536567 h 15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2946" h="1536567">
                  <a:moveTo>
                    <a:pt x="0" y="1499991"/>
                  </a:moveTo>
                  <a:cubicBezTo>
                    <a:pt x="126945" y="817240"/>
                    <a:pt x="188638" y="-20349"/>
                    <a:pt x="471946" y="377"/>
                  </a:cubicBezTo>
                  <a:cubicBezTo>
                    <a:pt x="755254" y="21103"/>
                    <a:pt x="838095" y="785540"/>
                    <a:pt x="942946" y="153656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/>
            <p:cNvSpPr/>
            <p:nvPr/>
          </p:nvSpPr>
          <p:spPr>
            <a:xfrm flipH="1">
              <a:off x="2423936" y="4643607"/>
              <a:ext cx="984236" cy="1536567"/>
            </a:xfrm>
            <a:custGeom>
              <a:avLst/>
              <a:gdLst>
                <a:gd name="connsiteX0" fmla="*/ 0 w 775411"/>
                <a:gd name="connsiteY0" fmla="*/ 0 h 2099462"/>
                <a:gd name="connsiteX1" fmla="*/ 526694 w 775411"/>
                <a:gd name="connsiteY1" fmla="*/ 1002182 h 2099462"/>
                <a:gd name="connsiteX2" fmla="*/ 775411 w 775411"/>
                <a:gd name="connsiteY2" fmla="*/ 2099462 h 2099462"/>
                <a:gd name="connsiteX0" fmla="*/ 0 w 775411"/>
                <a:gd name="connsiteY0" fmla="*/ 0 h 2099462"/>
                <a:gd name="connsiteX1" fmla="*/ 526694 w 775411"/>
                <a:gd name="connsiteY1" fmla="*/ 1002182 h 2099462"/>
                <a:gd name="connsiteX2" fmla="*/ 775411 w 775411"/>
                <a:gd name="connsiteY2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592531"/>
                <a:gd name="connsiteY0" fmla="*/ 0 h 1689811"/>
                <a:gd name="connsiteX1" fmla="*/ 592531 w 592531"/>
                <a:gd name="connsiteY1" fmla="*/ 1689811 h 1689811"/>
                <a:gd name="connsiteX0" fmla="*/ 0 w 592531"/>
                <a:gd name="connsiteY0" fmla="*/ 0 h 1689811"/>
                <a:gd name="connsiteX1" fmla="*/ 592531 w 592531"/>
                <a:gd name="connsiteY1" fmla="*/ 1689811 h 1689811"/>
                <a:gd name="connsiteX0" fmla="*/ 0 w 592531"/>
                <a:gd name="connsiteY0" fmla="*/ 0 h 1689811"/>
                <a:gd name="connsiteX1" fmla="*/ 296739 w 592531"/>
                <a:gd name="connsiteY1" fmla="*/ 204827 h 1689811"/>
                <a:gd name="connsiteX2" fmla="*/ 592531 w 592531"/>
                <a:gd name="connsiteY2" fmla="*/ 1689811 h 1689811"/>
                <a:gd name="connsiteX0" fmla="*/ 0 w 928930"/>
                <a:gd name="connsiteY0" fmla="*/ 1539548 h 1539548"/>
                <a:gd name="connsiteX1" fmla="*/ 633138 w 928930"/>
                <a:gd name="connsiteY1" fmla="*/ 17988 h 1539548"/>
                <a:gd name="connsiteX2" fmla="*/ 928930 w 928930"/>
                <a:gd name="connsiteY2" fmla="*/ 1502972 h 1539548"/>
                <a:gd name="connsiteX0" fmla="*/ 0 w 928930"/>
                <a:gd name="connsiteY0" fmla="*/ 1539548 h 1539548"/>
                <a:gd name="connsiteX1" fmla="*/ 633138 w 928930"/>
                <a:gd name="connsiteY1" fmla="*/ 17988 h 1539548"/>
                <a:gd name="connsiteX2" fmla="*/ 928930 w 928930"/>
                <a:gd name="connsiteY2" fmla="*/ 1502972 h 1539548"/>
                <a:gd name="connsiteX0" fmla="*/ 0 w 928930"/>
                <a:gd name="connsiteY0" fmla="*/ 1589907 h 1589907"/>
                <a:gd name="connsiteX1" fmla="*/ 401864 w 928930"/>
                <a:gd name="connsiteY1" fmla="*/ 17141 h 1589907"/>
                <a:gd name="connsiteX2" fmla="*/ 928930 w 928930"/>
                <a:gd name="connsiteY2" fmla="*/ 1553331 h 1589907"/>
                <a:gd name="connsiteX0" fmla="*/ 0 w 928930"/>
                <a:gd name="connsiteY0" fmla="*/ 1589907 h 1589907"/>
                <a:gd name="connsiteX1" fmla="*/ 401864 w 928930"/>
                <a:gd name="connsiteY1" fmla="*/ 17141 h 1589907"/>
                <a:gd name="connsiteX2" fmla="*/ 928930 w 928930"/>
                <a:gd name="connsiteY2" fmla="*/ 1553331 h 1589907"/>
                <a:gd name="connsiteX0" fmla="*/ 0 w 928930"/>
                <a:gd name="connsiteY0" fmla="*/ 1572785 h 1572785"/>
                <a:gd name="connsiteX1" fmla="*/ 401864 w 928930"/>
                <a:gd name="connsiteY1" fmla="*/ 19 h 1572785"/>
                <a:gd name="connsiteX2" fmla="*/ 928930 w 928930"/>
                <a:gd name="connsiteY2" fmla="*/ 1536209 h 1572785"/>
                <a:gd name="connsiteX0" fmla="*/ 0 w 928930"/>
                <a:gd name="connsiteY0" fmla="*/ 1499645 h 1536221"/>
                <a:gd name="connsiteX1" fmla="*/ 401864 w 928930"/>
                <a:gd name="connsiteY1" fmla="*/ 31 h 1536221"/>
                <a:gd name="connsiteX2" fmla="*/ 928930 w 928930"/>
                <a:gd name="connsiteY2" fmla="*/ 1536221 h 1536221"/>
                <a:gd name="connsiteX0" fmla="*/ 0 w 928930"/>
                <a:gd name="connsiteY0" fmla="*/ 1499645 h 1536221"/>
                <a:gd name="connsiteX1" fmla="*/ 401864 w 928930"/>
                <a:gd name="connsiteY1" fmla="*/ 31 h 1536221"/>
                <a:gd name="connsiteX2" fmla="*/ 928930 w 928930"/>
                <a:gd name="connsiteY2" fmla="*/ 1536221 h 1536221"/>
                <a:gd name="connsiteX0" fmla="*/ 0 w 928930"/>
                <a:gd name="connsiteY0" fmla="*/ 1499616 h 1536192"/>
                <a:gd name="connsiteX1" fmla="*/ 401864 w 928930"/>
                <a:gd name="connsiteY1" fmla="*/ 2 h 1536192"/>
                <a:gd name="connsiteX2" fmla="*/ 928930 w 928930"/>
                <a:gd name="connsiteY2" fmla="*/ 1536192 h 1536192"/>
                <a:gd name="connsiteX0" fmla="*/ 0 w 928930"/>
                <a:gd name="connsiteY0" fmla="*/ 1499616 h 1536192"/>
                <a:gd name="connsiteX1" fmla="*/ 457930 w 928930"/>
                <a:gd name="connsiteY1" fmla="*/ 2 h 1536192"/>
                <a:gd name="connsiteX2" fmla="*/ 928930 w 928930"/>
                <a:gd name="connsiteY2" fmla="*/ 1536192 h 1536192"/>
                <a:gd name="connsiteX0" fmla="*/ 0 w 942946"/>
                <a:gd name="connsiteY0" fmla="*/ 1499645 h 1536221"/>
                <a:gd name="connsiteX1" fmla="*/ 471946 w 942946"/>
                <a:gd name="connsiteY1" fmla="*/ 31 h 1536221"/>
                <a:gd name="connsiteX2" fmla="*/ 942946 w 942946"/>
                <a:gd name="connsiteY2" fmla="*/ 1536221 h 1536221"/>
                <a:gd name="connsiteX0" fmla="*/ 0 w 942946"/>
                <a:gd name="connsiteY0" fmla="*/ 1499647 h 1536223"/>
                <a:gd name="connsiteX1" fmla="*/ 471946 w 942946"/>
                <a:gd name="connsiteY1" fmla="*/ 33 h 1536223"/>
                <a:gd name="connsiteX2" fmla="*/ 942946 w 942946"/>
                <a:gd name="connsiteY2" fmla="*/ 1536223 h 1536223"/>
                <a:gd name="connsiteX0" fmla="*/ 0 w 942946"/>
                <a:gd name="connsiteY0" fmla="*/ 1499647 h 1536223"/>
                <a:gd name="connsiteX1" fmla="*/ 471946 w 942946"/>
                <a:gd name="connsiteY1" fmla="*/ 33 h 1536223"/>
                <a:gd name="connsiteX2" fmla="*/ 942946 w 942946"/>
                <a:gd name="connsiteY2" fmla="*/ 1536223 h 1536223"/>
                <a:gd name="connsiteX0" fmla="*/ 0 w 942946"/>
                <a:gd name="connsiteY0" fmla="*/ 1499991 h 1536567"/>
                <a:gd name="connsiteX1" fmla="*/ 471946 w 942946"/>
                <a:gd name="connsiteY1" fmla="*/ 377 h 1536567"/>
                <a:gd name="connsiteX2" fmla="*/ 942946 w 942946"/>
                <a:gd name="connsiteY2" fmla="*/ 1536567 h 15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2946" h="1536567">
                  <a:moveTo>
                    <a:pt x="0" y="1499991"/>
                  </a:moveTo>
                  <a:cubicBezTo>
                    <a:pt x="126945" y="817240"/>
                    <a:pt x="188638" y="-20349"/>
                    <a:pt x="471946" y="377"/>
                  </a:cubicBezTo>
                  <a:cubicBezTo>
                    <a:pt x="755254" y="21103"/>
                    <a:pt x="838095" y="785540"/>
                    <a:pt x="942946" y="153656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/>
            <p:cNvSpPr/>
            <p:nvPr/>
          </p:nvSpPr>
          <p:spPr>
            <a:xfrm flipH="1">
              <a:off x="3748716" y="4643607"/>
              <a:ext cx="543376" cy="1520543"/>
            </a:xfrm>
            <a:custGeom>
              <a:avLst/>
              <a:gdLst>
                <a:gd name="connsiteX0" fmla="*/ 0 w 775411"/>
                <a:gd name="connsiteY0" fmla="*/ 0 h 2099462"/>
                <a:gd name="connsiteX1" fmla="*/ 526694 w 775411"/>
                <a:gd name="connsiteY1" fmla="*/ 1002182 h 2099462"/>
                <a:gd name="connsiteX2" fmla="*/ 775411 w 775411"/>
                <a:gd name="connsiteY2" fmla="*/ 2099462 h 2099462"/>
                <a:gd name="connsiteX0" fmla="*/ 0 w 775411"/>
                <a:gd name="connsiteY0" fmla="*/ 0 h 2099462"/>
                <a:gd name="connsiteX1" fmla="*/ 526694 w 775411"/>
                <a:gd name="connsiteY1" fmla="*/ 1002182 h 2099462"/>
                <a:gd name="connsiteX2" fmla="*/ 775411 w 775411"/>
                <a:gd name="connsiteY2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775411"/>
                <a:gd name="connsiteY0" fmla="*/ 0 h 2099462"/>
                <a:gd name="connsiteX1" fmla="*/ 775411 w 775411"/>
                <a:gd name="connsiteY1" fmla="*/ 2099462 h 2099462"/>
                <a:gd name="connsiteX0" fmla="*/ 0 w 592531"/>
                <a:gd name="connsiteY0" fmla="*/ 0 h 1689811"/>
                <a:gd name="connsiteX1" fmla="*/ 592531 w 592531"/>
                <a:gd name="connsiteY1" fmla="*/ 1689811 h 1689811"/>
                <a:gd name="connsiteX0" fmla="*/ 0 w 592531"/>
                <a:gd name="connsiteY0" fmla="*/ 0 h 1689811"/>
                <a:gd name="connsiteX1" fmla="*/ 592531 w 592531"/>
                <a:gd name="connsiteY1" fmla="*/ 1689811 h 168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531" h="1689811">
                  <a:moveTo>
                    <a:pt x="0" y="0"/>
                  </a:moveTo>
                  <a:cubicBezTo>
                    <a:pt x="441350" y="48768"/>
                    <a:pt x="487680" y="938784"/>
                    <a:pt x="592531" y="168981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990082" y="4205401"/>
              <a:ext cx="1181100" cy="21227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1277889" y="3829415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89" y="3829415"/>
                <a:ext cx="605487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4580504" y="3739877"/>
            <a:ext cx="5065196" cy="3100283"/>
            <a:chOff x="4580504" y="3739877"/>
            <a:chExt cx="5065196" cy="3100283"/>
          </a:xfrm>
        </p:grpSpPr>
        <p:grpSp>
          <p:nvGrpSpPr>
            <p:cNvPr id="57" name="グループ化 56"/>
            <p:cNvGrpSpPr/>
            <p:nvPr/>
          </p:nvGrpSpPr>
          <p:grpSpPr>
            <a:xfrm rot="2193767">
              <a:off x="5329479" y="3739877"/>
              <a:ext cx="3439885" cy="3100283"/>
              <a:chOff x="4953000" y="4105691"/>
              <a:chExt cx="3439885" cy="3100283"/>
            </a:xfrm>
          </p:grpSpPr>
          <p:sp>
            <p:nvSpPr>
              <p:cNvPr id="32" name="フリーフォーム 31"/>
              <p:cNvSpPr/>
              <p:nvPr/>
            </p:nvSpPr>
            <p:spPr>
              <a:xfrm>
                <a:off x="6074229" y="5152548"/>
                <a:ext cx="1153885" cy="1031996"/>
              </a:xfrm>
              <a:custGeom>
                <a:avLst/>
                <a:gdLst>
                  <a:gd name="connsiteX0" fmla="*/ 359228 w 1545771"/>
                  <a:gd name="connsiteY0" fmla="*/ 315686 h 1382486"/>
                  <a:gd name="connsiteX1" fmla="*/ 0 w 1545771"/>
                  <a:gd name="connsiteY1" fmla="*/ 1382486 h 1382486"/>
                  <a:gd name="connsiteX2" fmla="*/ 1170214 w 1545771"/>
                  <a:gd name="connsiteY2" fmla="*/ 1061357 h 1382486"/>
                  <a:gd name="connsiteX3" fmla="*/ 1545771 w 1545771"/>
                  <a:gd name="connsiteY3" fmla="*/ 0 h 1382486"/>
                  <a:gd name="connsiteX4" fmla="*/ 359228 w 1545771"/>
                  <a:gd name="connsiteY4" fmla="*/ 315686 h 13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5771" h="1382486">
                    <a:moveTo>
                      <a:pt x="359228" y="315686"/>
                    </a:moveTo>
                    <a:lnTo>
                      <a:pt x="0" y="1382486"/>
                    </a:lnTo>
                    <a:lnTo>
                      <a:pt x="1170214" y="1061357"/>
                    </a:lnTo>
                    <a:lnTo>
                      <a:pt x="1545771" y="0"/>
                    </a:lnTo>
                    <a:lnTo>
                      <a:pt x="359228" y="315686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/>
              <p:cNvSpPr/>
              <p:nvPr/>
            </p:nvSpPr>
            <p:spPr>
              <a:xfrm>
                <a:off x="6303463" y="5727697"/>
                <a:ext cx="271438" cy="2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/>
              <p:cNvSpPr/>
              <p:nvPr/>
            </p:nvSpPr>
            <p:spPr>
              <a:xfrm>
                <a:off x="6676017" y="5348081"/>
                <a:ext cx="271438" cy="2278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フリーフォーム 32"/>
              <p:cNvSpPr/>
              <p:nvPr/>
            </p:nvSpPr>
            <p:spPr>
              <a:xfrm>
                <a:off x="6972300" y="4900348"/>
                <a:ext cx="1153885" cy="1031996"/>
              </a:xfrm>
              <a:custGeom>
                <a:avLst/>
                <a:gdLst>
                  <a:gd name="connsiteX0" fmla="*/ 359228 w 1545771"/>
                  <a:gd name="connsiteY0" fmla="*/ 315686 h 1382486"/>
                  <a:gd name="connsiteX1" fmla="*/ 0 w 1545771"/>
                  <a:gd name="connsiteY1" fmla="*/ 1382486 h 1382486"/>
                  <a:gd name="connsiteX2" fmla="*/ 1170214 w 1545771"/>
                  <a:gd name="connsiteY2" fmla="*/ 1061357 h 1382486"/>
                  <a:gd name="connsiteX3" fmla="*/ 1545771 w 1545771"/>
                  <a:gd name="connsiteY3" fmla="*/ 0 h 1382486"/>
                  <a:gd name="connsiteX4" fmla="*/ 359228 w 1545771"/>
                  <a:gd name="connsiteY4" fmla="*/ 315686 h 13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5771" h="1382486">
                    <a:moveTo>
                      <a:pt x="359228" y="315686"/>
                    </a:moveTo>
                    <a:lnTo>
                      <a:pt x="0" y="1382486"/>
                    </a:lnTo>
                    <a:lnTo>
                      <a:pt x="1170214" y="1061357"/>
                    </a:lnTo>
                    <a:lnTo>
                      <a:pt x="1545771" y="0"/>
                    </a:lnTo>
                    <a:lnTo>
                      <a:pt x="359228" y="315686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/>
              <p:cNvSpPr/>
              <p:nvPr/>
            </p:nvSpPr>
            <p:spPr>
              <a:xfrm>
                <a:off x="7182836" y="5478824"/>
                <a:ext cx="271438" cy="2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/>
              <p:cNvSpPr/>
              <p:nvPr/>
            </p:nvSpPr>
            <p:spPr>
              <a:xfrm>
                <a:off x="7555390" y="5099208"/>
                <a:ext cx="271438" cy="2278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フリーフォーム 35"/>
              <p:cNvSpPr/>
              <p:nvPr/>
            </p:nvSpPr>
            <p:spPr>
              <a:xfrm>
                <a:off x="6357257" y="4345176"/>
                <a:ext cx="1153885" cy="1031996"/>
              </a:xfrm>
              <a:custGeom>
                <a:avLst/>
                <a:gdLst>
                  <a:gd name="connsiteX0" fmla="*/ 359228 w 1545771"/>
                  <a:gd name="connsiteY0" fmla="*/ 315686 h 1382486"/>
                  <a:gd name="connsiteX1" fmla="*/ 0 w 1545771"/>
                  <a:gd name="connsiteY1" fmla="*/ 1382486 h 1382486"/>
                  <a:gd name="connsiteX2" fmla="*/ 1170214 w 1545771"/>
                  <a:gd name="connsiteY2" fmla="*/ 1061357 h 1382486"/>
                  <a:gd name="connsiteX3" fmla="*/ 1545771 w 1545771"/>
                  <a:gd name="connsiteY3" fmla="*/ 0 h 1382486"/>
                  <a:gd name="connsiteX4" fmla="*/ 359228 w 1545771"/>
                  <a:gd name="connsiteY4" fmla="*/ 315686 h 13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5771" h="1382486">
                    <a:moveTo>
                      <a:pt x="359228" y="315686"/>
                    </a:moveTo>
                    <a:lnTo>
                      <a:pt x="0" y="1382486"/>
                    </a:lnTo>
                    <a:lnTo>
                      <a:pt x="1170214" y="1061357"/>
                    </a:lnTo>
                    <a:lnTo>
                      <a:pt x="1545771" y="0"/>
                    </a:lnTo>
                    <a:lnTo>
                      <a:pt x="359228" y="315686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/>
              <p:cNvSpPr/>
              <p:nvPr/>
            </p:nvSpPr>
            <p:spPr>
              <a:xfrm>
                <a:off x="6567793" y="4923652"/>
                <a:ext cx="271438" cy="2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/>
              <p:cNvSpPr/>
              <p:nvPr/>
            </p:nvSpPr>
            <p:spPr>
              <a:xfrm>
                <a:off x="6940347" y="4544036"/>
                <a:ext cx="271438" cy="2278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フリーフォーム 38"/>
              <p:cNvSpPr/>
              <p:nvPr/>
            </p:nvSpPr>
            <p:spPr>
              <a:xfrm>
                <a:off x="7239000" y="4105691"/>
                <a:ext cx="1153885" cy="1031996"/>
              </a:xfrm>
              <a:custGeom>
                <a:avLst/>
                <a:gdLst>
                  <a:gd name="connsiteX0" fmla="*/ 359228 w 1545771"/>
                  <a:gd name="connsiteY0" fmla="*/ 315686 h 1382486"/>
                  <a:gd name="connsiteX1" fmla="*/ 0 w 1545771"/>
                  <a:gd name="connsiteY1" fmla="*/ 1382486 h 1382486"/>
                  <a:gd name="connsiteX2" fmla="*/ 1170214 w 1545771"/>
                  <a:gd name="connsiteY2" fmla="*/ 1061357 h 1382486"/>
                  <a:gd name="connsiteX3" fmla="*/ 1545771 w 1545771"/>
                  <a:gd name="connsiteY3" fmla="*/ 0 h 1382486"/>
                  <a:gd name="connsiteX4" fmla="*/ 359228 w 1545771"/>
                  <a:gd name="connsiteY4" fmla="*/ 315686 h 13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5771" h="1382486">
                    <a:moveTo>
                      <a:pt x="359228" y="315686"/>
                    </a:moveTo>
                    <a:lnTo>
                      <a:pt x="0" y="1382486"/>
                    </a:lnTo>
                    <a:lnTo>
                      <a:pt x="1170214" y="1061357"/>
                    </a:lnTo>
                    <a:lnTo>
                      <a:pt x="1545771" y="0"/>
                    </a:lnTo>
                    <a:lnTo>
                      <a:pt x="359228" y="315686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/>
              <p:cNvSpPr/>
              <p:nvPr/>
            </p:nvSpPr>
            <p:spPr>
              <a:xfrm>
                <a:off x="7449536" y="4684167"/>
                <a:ext cx="271438" cy="2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/>
              <p:cNvSpPr/>
              <p:nvPr/>
            </p:nvSpPr>
            <p:spPr>
              <a:xfrm>
                <a:off x="7822090" y="4304551"/>
                <a:ext cx="271438" cy="2278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5208814" y="5373877"/>
                <a:ext cx="1153885" cy="1031996"/>
              </a:xfrm>
              <a:custGeom>
                <a:avLst/>
                <a:gdLst>
                  <a:gd name="connsiteX0" fmla="*/ 359228 w 1545771"/>
                  <a:gd name="connsiteY0" fmla="*/ 315686 h 1382486"/>
                  <a:gd name="connsiteX1" fmla="*/ 0 w 1545771"/>
                  <a:gd name="connsiteY1" fmla="*/ 1382486 h 1382486"/>
                  <a:gd name="connsiteX2" fmla="*/ 1170214 w 1545771"/>
                  <a:gd name="connsiteY2" fmla="*/ 1061357 h 1382486"/>
                  <a:gd name="connsiteX3" fmla="*/ 1545771 w 1545771"/>
                  <a:gd name="connsiteY3" fmla="*/ 0 h 1382486"/>
                  <a:gd name="connsiteX4" fmla="*/ 359228 w 1545771"/>
                  <a:gd name="connsiteY4" fmla="*/ 315686 h 13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5771" h="1382486">
                    <a:moveTo>
                      <a:pt x="359228" y="315686"/>
                    </a:moveTo>
                    <a:lnTo>
                      <a:pt x="0" y="1382486"/>
                    </a:lnTo>
                    <a:lnTo>
                      <a:pt x="1170214" y="1061357"/>
                    </a:lnTo>
                    <a:lnTo>
                      <a:pt x="1545771" y="0"/>
                    </a:lnTo>
                    <a:lnTo>
                      <a:pt x="359228" y="315686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/>
              <p:cNvSpPr/>
              <p:nvPr/>
            </p:nvSpPr>
            <p:spPr>
              <a:xfrm>
                <a:off x="5419350" y="5952353"/>
                <a:ext cx="271438" cy="2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/>
              <p:cNvSpPr/>
              <p:nvPr/>
            </p:nvSpPr>
            <p:spPr>
              <a:xfrm>
                <a:off x="5791904" y="5572737"/>
                <a:ext cx="271438" cy="2278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フリーフォーム 44"/>
              <p:cNvSpPr/>
              <p:nvPr/>
            </p:nvSpPr>
            <p:spPr>
              <a:xfrm>
                <a:off x="5486400" y="4584663"/>
                <a:ext cx="1153885" cy="1031996"/>
              </a:xfrm>
              <a:custGeom>
                <a:avLst/>
                <a:gdLst>
                  <a:gd name="connsiteX0" fmla="*/ 359228 w 1545771"/>
                  <a:gd name="connsiteY0" fmla="*/ 315686 h 1382486"/>
                  <a:gd name="connsiteX1" fmla="*/ 0 w 1545771"/>
                  <a:gd name="connsiteY1" fmla="*/ 1382486 h 1382486"/>
                  <a:gd name="connsiteX2" fmla="*/ 1170214 w 1545771"/>
                  <a:gd name="connsiteY2" fmla="*/ 1061357 h 1382486"/>
                  <a:gd name="connsiteX3" fmla="*/ 1545771 w 1545771"/>
                  <a:gd name="connsiteY3" fmla="*/ 0 h 1382486"/>
                  <a:gd name="connsiteX4" fmla="*/ 359228 w 1545771"/>
                  <a:gd name="connsiteY4" fmla="*/ 315686 h 13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5771" h="1382486">
                    <a:moveTo>
                      <a:pt x="359228" y="315686"/>
                    </a:moveTo>
                    <a:lnTo>
                      <a:pt x="0" y="1382486"/>
                    </a:lnTo>
                    <a:lnTo>
                      <a:pt x="1170214" y="1061357"/>
                    </a:lnTo>
                    <a:lnTo>
                      <a:pt x="1545771" y="0"/>
                    </a:lnTo>
                    <a:lnTo>
                      <a:pt x="359228" y="315686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/>
              <p:cNvSpPr/>
              <p:nvPr/>
            </p:nvSpPr>
            <p:spPr>
              <a:xfrm>
                <a:off x="5696936" y="5163139"/>
                <a:ext cx="271438" cy="2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/>
              <p:cNvSpPr/>
              <p:nvPr/>
            </p:nvSpPr>
            <p:spPr>
              <a:xfrm>
                <a:off x="6069490" y="4783523"/>
                <a:ext cx="271438" cy="2278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フリーフォーム 47"/>
              <p:cNvSpPr/>
              <p:nvPr/>
            </p:nvSpPr>
            <p:spPr>
              <a:xfrm>
                <a:off x="5823857" y="5934491"/>
                <a:ext cx="1153885" cy="1031996"/>
              </a:xfrm>
              <a:custGeom>
                <a:avLst/>
                <a:gdLst>
                  <a:gd name="connsiteX0" fmla="*/ 359228 w 1545771"/>
                  <a:gd name="connsiteY0" fmla="*/ 315686 h 1382486"/>
                  <a:gd name="connsiteX1" fmla="*/ 0 w 1545771"/>
                  <a:gd name="connsiteY1" fmla="*/ 1382486 h 1382486"/>
                  <a:gd name="connsiteX2" fmla="*/ 1170214 w 1545771"/>
                  <a:gd name="connsiteY2" fmla="*/ 1061357 h 1382486"/>
                  <a:gd name="connsiteX3" fmla="*/ 1545771 w 1545771"/>
                  <a:gd name="connsiteY3" fmla="*/ 0 h 1382486"/>
                  <a:gd name="connsiteX4" fmla="*/ 359228 w 1545771"/>
                  <a:gd name="connsiteY4" fmla="*/ 315686 h 13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5771" h="1382486">
                    <a:moveTo>
                      <a:pt x="359228" y="315686"/>
                    </a:moveTo>
                    <a:lnTo>
                      <a:pt x="0" y="1382486"/>
                    </a:lnTo>
                    <a:lnTo>
                      <a:pt x="1170214" y="1061357"/>
                    </a:lnTo>
                    <a:lnTo>
                      <a:pt x="1545771" y="0"/>
                    </a:lnTo>
                    <a:lnTo>
                      <a:pt x="359228" y="315686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/>
              <p:cNvSpPr/>
              <p:nvPr/>
            </p:nvSpPr>
            <p:spPr>
              <a:xfrm>
                <a:off x="6034393" y="6512967"/>
                <a:ext cx="271438" cy="2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/>
              <p:cNvSpPr/>
              <p:nvPr/>
            </p:nvSpPr>
            <p:spPr>
              <a:xfrm>
                <a:off x="6406947" y="6133351"/>
                <a:ext cx="271438" cy="2278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リーフォーム 50"/>
              <p:cNvSpPr/>
              <p:nvPr/>
            </p:nvSpPr>
            <p:spPr>
              <a:xfrm>
                <a:off x="6705600" y="5695006"/>
                <a:ext cx="1153885" cy="1031996"/>
              </a:xfrm>
              <a:custGeom>
                <a:avLst/>
                <a:gdLst>
                  <a:gd name="connsiteX0" fmla="*/ 359228 w 1545771"/>
                  <a:gd name="connsiteY0" fmla="*/ 315686 h 1382486"/>
                  <a:gd name="connsiteX1" fmla="*/ 0 w 1545771"/>
                  <a:gd name="connsiteY1" fmla="*/ 1382486 h 1382486"/>
                  <a:gd name="connsiteX2" fmla="*/ 1170214 w 1545771"/>
                  <a:gd name="connsiteY2" fmla="*/ 1061357 h 1382486"/>
                  <a:gd name="connsiteX3" fmla="*/ 1545771 w 1545771"/>
                  <a:gd name="connsiteY3" fmla="*/ 0 h 1382486"/>
                  <a:gd name="connsiteX4" fmla="*/ 359228 w 1545771"/>
                  <a:gd name="connsiteY4" fmla="*/ 315686 h 13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5771" h="1382486">
                    <a:moveTo>
                      <a:pt x="359228" y="315686"/>
                    </a:moveTo>
                    <a:lnTo>
                      <a:pt x="0" y="1382486"/>
                    </a:lnTo>
                    <a:lnTo>
                      <a:pt x="1170214" y="1061357"/>
                    </a:lnTo>
                    <a:lnTo>
                      <a:pt x="1545771" y="0"/>
                    </a:lnTo>
                    <a:lnTo>
                      <a:pt x="359228" y="315686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/>
              <p:cNvSpPr/>
              <p:nvPr/>
            </p:nvSpPr>
            <p:spPr>
              <a:xfrm>
                <a:off x="6916136" y="6273482"/>
                <a:ext cx="271438" cy="2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/>
              <p:cNvSpPr/>
              <p:nvPr/>
            </p:nvSpPr>
            <p:spPr>
              <a:xfrm>
                <a:off x="7288690" y="5893866"/>
                <a:ext cx="271438" cy="2278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>
                <a:off x="4953000" y="6173978"/>
                <a:ext cx="1153885" cy="1031996"/>
              </a:xfrm>
              <a:custGeom>
                <a:avLst/>
                <a:gdLst>
                  <a:gd name="connsiteX0" fmla="*/ 359228 w 1545771"/>
                  <a:gd name="connsiteY0" fmla="*/ 315686 h 1382486"/>
                  <a:gd name="connsiteX1" fmla="*/ 0 w 1545771"/>
                  <a:gd name="connsiteY1" fmla="*/ 1382486 h 1382486"/>
                  <a:gd name="connsiteX2" fmla="*/ 1170214 w 1545771"/>
                  <a:gd name="connsiteY2" fmla="*/ 1061357 h 1382486"/>
                  <a:gd name="connsiteX3" fmla="*/ 1545771 w 1545771"/>
                  <a:gd name="connsiteY3" fmla="*/ 0 h 1382486"/>
                  <a:gd name="connsiteX4" fmla="*/ 359228 w 1545771"/>
                  <a:gd name="connsiteY4" fmla="*/ 315686 h 13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5771" h="1382486">
                    <a:moveTo>
                      <a:pt x="359228" y="315686"/>
                    </a:moveTo>
                    <a:lnTo>
                      <a:pt x="0" y="1382486"/>
                    </a:lnTo>
                    <a:lnTo>
                      <a:pt x="1170214" y="1061357"/>
                    </a:lnTo>
                    <a:lnTo>
                      <a:pt x="1545771" y="0"/>
                    </a:lnTo>
                    <a:lnTo>
                      <a:pt x="359228" y="315686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/>
              <p:cNvSpPr/>
              <p:nvPr/>
            </p:nvSpPr>
            <p:spPr>
              <a:xfrm>
                <a:off x="5163536" y="6752454"/>
                <a:ext cx="271438" cy="2714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5536090" y="6372838"/>
                <a:ext cx="271438" cy="2278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右矢印 57"/>
            <p:cNvSpPr/>
            <p:nvPr/>
          </p:nvSpPr>
          <p:spPr>
            <a:xfrm rot="19490355">
              <a:off x="4603406" y="4999605"/>
              <a:ext cx="787779" cy="23922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/>
                <p:cNvSpPr/>
                <p:nvPr/>
              </p:nvSpPr>
              <p:spPr>
                <a:xfrm>
                  <a:off x="4580504" y="4581516"/>
                  <a:ext cx="6054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59" name="正方形/長方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504" y="4581516"/>
                  <a:ext cx="60548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右矢印 59"/>
            <p:cNvSpPr/>
            <p:nvPr/>
          </p:nvSpPr>
          <p:spPr>
            <a:xfrm rot="1270875">
              <a:off x="4640548" y="5666525"/>
              <a:ext cx="906228" cy="23922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/>
                <p:cNvSpPr/>
                <p:nvPr/>
              </p:nvSpPr>
              <p:spPr>
                <a:xfrm>
                  <a:off x="4635623" y="5649046"/>
                  <a:ext cx="6126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61" name="正方形/長方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623" y="5649046"/>
                  <a:ext cx="61260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テキスト ボックス 61"/>
            <p:cNvSpPr txBox="1"/>
            <p:nvPr/>
          </p:nvSpPr>
          <p:spPr>
            <a:xfrm>
              <a:off x="8401449" y="5924502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rPr>
                <a:t>Unit cell</a:t>
              </a:r>
              <a:endPara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フリーフォーム 62"/>
            <p:cNvSpPr/>
            <p:nvPr/>
          </p:nvSpPr>
          <p:spPr>
            <a:xfrm>
              <a:off x="7682325" y="5380484"/>
              <a:ext cx="778327" cy="800101"/>
            </a:xfrm>
            <a:custGeom>
              <a:avLst/>
              <a:gdLst>
                <a:gd name="connsiteX0" fmla="*/ 0 w 538843"/>
                <a:gd name="connsiteY0" fmla="*/ 511629 h 511629"/>
                <a:gd name="connsiteX1" fmla="*/ 277586 w 538843"/>
                <a:gd name="connsiteY1" fmla="*/ 364672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745672"/>
                <a:gd name="connsiteY0" fmla="*/ 513116 h 513116"/>
                <a:gd name="connsiteX1" fmla="*/ 321129 w 745672"/>
                <a:gd name="connsiteY1" fmla="*/ 284517 h 513116"/>
                <a:gd name="connsiteX2" fmla="*/ 538843 w 745672"/>
                <a:gd name="connsiteY2" fmla="*/ 1487 h 513116"/>
                <a:gd name="connsiteX3" fmla="*/ 745672 w 745672"/>
                <a:gd name="connsiteY3" fmla="*/ 181102 h 513116"/>
                <a:gd name="connsiteX0" fmla="*/ 0 w 745672"/>
                <a:gd name="connsiteY0" fmla="*/ 512065 h 512065"/>
                <a:gd name="connsiteX1" fmla="*/ 321129 w 745672"/>
                <a:gd name="connsiteY1" fmla="*/ 283466 h 512065"/>
                <a:gd name="connsiteX2" fmla="*/ 538843 w 745672"/>
                <a:gd name="connsiteY2" fmla="*/ 436 h 512065"/>
                <a:gd name="connsiteX3" fmla="*/ 745672 w 745672"/>
                <a:gd name="connsiteY3" fmla="*/ 180051 h 512065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538843 w 729343"/>
                <a:gd name="connsiteY2" fmla="*/ 16328 h 527957"/>
                <a:gd name="connsiteX3" fmla="*/ 729343 w 729343"/>
                <a:gd name="connsiteY3" fmla="*/ 0 h 527957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729343 w 729343"/>
                <a:gd name="connsiteY2" fmla="*/ 0 h 527957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283029 w 555172"/>
                <a:gd name="connsiteY1" fmla="*/ 288472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708556 w 710746"/>
                <a:gd name="connsiteY0" fmla="*/ 707572 h 707572"/>
                <a:gd name="connsiteX1" fmla="*/ 986 w 710746"/>
                <a:gd name="connsiteY1" fmla="*/ 0 h 707572"/>
                <a:gd name="connsiteX0" fmla="*/ 707570 w 710671"/>
                <a:gd name="connsiteY0" fmla="*/ 707572 h 707572"/>
                <a:gd name="connsiteX1" fmla="*/ 0 w 710671"/>
                <a:gd name="connsiteY1" fmla="*/ 0 h 707572"/>
                <a:gd name="connsiteX0" fmla="*/ 778327 w 781093"/>
                <a:gd name="connsiteY0" fmla="*/ 800101 h 800101"/>
                <a:gd name="connsiteX1" fmla="*/ 0 w 781093"/>
                <a:gd name="connsiteY1" fmla="*/ 0 h 800101"/>
                <a:gd name="connsiteX0" fmla="*/ 778327 w 778327"/>
                <a:gd name="connsiteY0" fmla="*/ 800101 h 800101"/>
                <a:gd name="connsiteX1" fmla="*/ 0 w 778327"/>
                <a:gd name="connsiteY1" fmla="*/ 0 h 80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8327" h="800101">
                  <a:moveTo>
                    <a:pt x="778327" y="800101"/>
                  </a:moveTo>
                  <a:cubicBezTo>
                    <a:pt x="380998" y="713016"/>
                    <a:pt x="212271" y="21227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494464" y="1680167"/>
            <a:ext cx="1813348" cy="340682"/>
            <a:chOff x="6494464" y="1680167"/>
            <a:chExt cx="1813348" cy="340682"/>
          </a:xfrm>
        </p:grpSpPr>
        <p:sp>
          <p:nvSpPr>
            <p:cNvPr id="64" name="フリーフォーム 63"/>
            <p:cNvSpPr/>
            <p:nvPr/>
          </p:nvSpPr>
          <p:spPr>
            <a:xfrm>
              <a:off x="6494464" y="1714178"/>
              <a:ext cx="693790" cy="306671"/>
            </a:xfrm>
            <a:custGeom>
              <a:avLst/>
              <a:gdLst>
                <a:gd name="connsiteX0" fmla="*/ 0 w 538843"/>
                <a:gd name="connsiteY0" fmla="*/ 511629 h 511629"/>
                <a:gd name="connsiteX1" fmla="*/ 277586 w 538843"/>
                <a:gd name="connsiteY1" fmla="*/ 364672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745672"/>
                <a:gd name="connsiteY0" fmla="*/ 513116 h 513116"/>
                <a:gd name="connsiteX1" fmla="*/ 321129 w 745672"/>
                <a:gd name="connsiteY1" fmla="*/ 284517 h 513116"/>
                <a:gd name="connsiteX2" fmla="*/ 538843 w 745672"/>
                <a:gd name="connsiteY2" fmla="*/ 1487 h 513116"/>
                <a:gd name="connsiteX3" fmla="*/ 745672 w 745672"/>
                <a:gd name="connsiteY3" fmla="*/ 181102 h 513116"/>
                <a:gd name="connsiteX0" fmla="*/ 0 w 745672"/>
                <a:gd name="connsiteY0" fmla="*/ 512065 h 512065"/>
                <a:gd name="connsiteX1" fmla="*/ 321129 w 745672"/>
                <a:gd name="connsiteY1" fmla="*/ 283466 h 512065"/>
                <a:gd name="connsiteX2" fmla="*/ 538843 w 745672"/>
                <a:gd name="connsiteY2" fmla="*/ 436 h 512065"/>
                <a:gd name="connsiteX3" fmla="*/ 745672 w 745672"/>
                <a:gd name="connsiteY3" fmla="*/ 180051 h 512065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538843 w 729343"/>
                <a:gd name="connsiteY2" fmla="*/ 16328 h 527957"/>
                <a:gd name="connsiteX3" fmla="*/ 729343 w 729343"/>
                <a:gd name="connsiteY3" fmla="*/ 0 h 527957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729343 w 729343"/>
                <a:gd name="connsiteY2" fmla="*/ 0 h 527957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283029 w 555172"/>
                <a:gd name="connsiteY1" fmla="*/ 288472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708556 w 710746"/>
                <a:gd name="connsiteY0" fmla="*/ 707572 h 707572"/>
                <a:gd name="connsiteX1" fmla="*/ 986 w 710746"/>
                <a:gd name="connsiteY1" fmla="*/ 0 h 707572"/>
                <a:gd name="connsiteX0" fmla="*/ 707570 w 710671"/>
                <a:gd name="connsiteY0" fmla="*/ 707572 h 707572"/>
                <a:gd name="connsiteX1" fmla="*/ 0 w 710671"/>
                <a:gd name="connsiteY1" fmla="*/ 0 h 707572"/>
                <a:gd name="connsiteX0" fmla="*/ 778327 w 781093"/>
                <a:gd name="connsiteY0" fmla="*/ 800101 h 800101"/>
                <a:gd name="connsiteX1" fmla="*/ 0 w 781093"/>
                <a:gd name="connsiteY1" fmla="*/ 0 h 800101"/>
                <a:gd name="connsiteX0" fmla="*/ 778327 w 778327"/>
                <a:gd name="connsiteY0" fmla="*/ 800101 h 800101"/>
                <a:gd name="connsiteX1" fmla="*/ 0 w 778327"/>
                <a:gd name="connsiteY1" fmla="*/ 0 h 80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8327" h="800101">
                  <a:moveTo>
                    <a:pt x="778327" y="800101"/>
                  </a:moveTo>
                  <a:cubicBezTo>
                    <a:pt x="380998" y="713016"/>
                    <a:pt x="212271" y="21227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7302385" y="1680169"/>
              <a:ext cx="225846" cy="254937"/>
            </a:xfrm>
            <a:custGeom>
              <a:avLst/>
              <a:gdLst>
                <a:gd name="connsiteX0" fmla="*/ 0 w 538843"/>
                <a:gd name="connsiteY0" fmla="*/ 511629 h 511629"/>
                <a:gd name="connsiteX1" fmla="*/ 277586 w 538843"/>
                <a:gd name="connsiteY1" fmla="*/ 364672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745672"/>
                <a:gd name="connsiteY0" fmla="*/ 513116 h 513116"/>
                <a:gd name="connsiteX1" fmla="*/ 321129 w 745672"/>
                <a:gd name="connsiteY1" fmla="*/ 284517 h 513116"/>
                <a:gd name="connsiteX2" fmla="*/ 538843 w 745672"/>
                <a:gd name="connsiteY2" fmla="*/ 1487 h 513116"/>
                <a:gd name="connsiteX3" fmla="*/ 745672 w 745672"/>
                <a:gd name="connsiteY3" fmla="*/ 181102 h 513116"/>
                <a:gd name="connsiteX0" fmla="*/ 0 w 745672"/>
                <a:gd name="connsiteY0" fmla="*/ 512065 h 512065"/>
                <a:gd name="connsiteX1" fmla="*/ 321129 w 745672"/>
                <a:gd name="connsiteY1" fmla="*/ 283466 h 512065"/>
                <a:gd name="connsiteX2" fmla="*/ 538843 w 745672"/>
                <a:gd name="connsiteY2" fmla="*/ 436 h 512065"/>
                <a:gd name="connsiteX3" fmla="*/ 745672 w 745672"/>
                <a:gd name="connsiteY3" fmla="*/ 180051 h 512065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538843 w 729343"/>
                <a:gd name="connsiteY2" fmla="*/ 16328 h 527957"/>
                <a:gd name="connsiteX3" fmla="*/ 729343 w 729343"/>
                <a:gd name="connsiteY3" fmla="*/ 0 h 527957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729343 w 729343"/>
                <a:gd name="connsiteY2" fmla="*/ 0 h 527957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283029 w 555172"/>
                <a:gd name="connsiteY1" fmla="*/ 288472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708556 w 710746"/>
                <a:gd name="connsiteY0" fmla="*/ 707572 h 707572"/>
                <a:gd name="connsiteX1" fmla="*/ 986 w 710746"/>
                <a:gd name="connsiteY1" fmla="*/ 0 h 707572"/>
                <a:gd name="connsiteX0" fmla="*/ 707570 w 710671"/>
                <a:gd name="connsiteY0" fmla="*/ 707572 h 707572"/>
                <a:gd name="connsiteX1" fmla="*/ 0 w 710671"/>
                <a:gd name="connsiteY1" fmla="*/ 0 h 707572"/>
                <a:gd name="connsiteX0" fmla="*/ 778327 w 781093"/>
                <a:gd name="connsiteY0" fmla="*/ 800101 h 800101"/>
                <a:gd name="connsiteX1" fmla="*/ 0 w 781093"/>
                <a:gd name="connsiteY1" fmla="*/ 0 h 800101"/>
                <a:gd name="connsiteX0" fmla="*/ 778327 w 778327"/>
                <a:gd name="connsiteY0" fmla="*/ 800101 h 800101"/>
                <a:gd name="connsiteX1" fmla="*/ 0 w 778327"/>
                <a:gd name="connsiteY1" fmla="*/ 0 h 80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8327" h="800101">
                  <a:moveTo>
                    <a:pt x="778327" y="800101"/>
                  </a:moveTo>
                  <a:cubicBezTo>
                    <a:pt x="380998" y="713016"/>
                    <a:pt x="212271" y="21227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リーフォーム 65"/>
            <p:cNvSpPr/>
            <p:nvPr/>
          </p:nvSpPr>
          <p:spPr>
            <a:xfrm flipH="1">
              <a:off x="7819874" y="1680167"/>
              <a:ext cx="487938" cy="293991"/>
            </a:xfrm>
            <a:custGeom>
              <a:avLst/>
              <a:gdLst>
                <a:gd name="connsiteX0" fmla="*/ 0 w 538843"/>
                <a:gd name="connsiteY0" fmla="*/ 511629 h 511629"/>
                <a:gd name="connsiteX1" fmla="*/ 277586 w 538843"/>
                <a:gd name="connsiteY1" fmla="*/ 364672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745672"/>
                <a:gd name="connsiteY0" fmla="*/ 513116 h 513116"/>
                <a:gd name="connsiteX1" fmla="*/ 321129 w 745672"/>
                <a:gd name="connsiteY1" fmla="*/ 284517 h 513116"/>
                <a:gd name="connsiteX2" fmla="*/ 538843 w 745672"/>
                <a:gd name="connsiteY2" fmla="*/ 1487 h 513116"/>
                <a:gd name="connsiteX3" fmla="*/ 745672 w 745672"/>
                <a:gd name="connsiteY3" fmla="*/ 181102 h 513116"/>
                <a:gd name="connsiteX0" fmla="*/ 0 w 745672"/>
                <a:gd name="connsiteY0" fmla="*/ 512065 h 512065"/>
                <a:gd name="connsiteX1" fmla="*/ 321129 w 745672"/>
                <a:gd name="connsiteY1" fmla="*/ 283466 h 512065"/>
                <a:gd name="connsiteX2" fmla="*/ 538843 w 745672"/>
                <a:gd name="connsiteY2" fmla="*/ 436 h 512065"/>
                <a:gd name="connsiteX3" fmla="*/ 745672 w 745672"/>
                <a:gd name="connsiteY3" fmla="*/ 180051 h 512065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538843 w 729343"/>
                <a:gd name="connsiteY2" fmla="*/ 16328 h 527957"/>
                <a:gd name="connsiteX3" fmla="*/ 729343 w 729343"/>
                <a:gd name="connsiteY3" fmla="*/ 0 h 527957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729343 w 729343"/>
                <a:gd name="connsiteY2" fmla="*/ 0 h 527957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283029 w 555172"/>
                <a:gd name="connsiteY1" fmla="*/ 288472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708556 w 710746"/>
                <a:gd name="connsiteY0" fmla="*/ 707572 h 707572"/>
                <a:gd name="connsiteX1" fmla="*/ 986 w 710746"/>
                <a:gd name="connsiteY1" fmla="*/ 0 h 707572"/>
                <a:gd name="connsiteX0" fmla="*/ 707570 w 710671"/>
                <a:gd name="connsiteY0" fmla="*/ 707572 h 707572"/>
                <a:gd name="connsiteX1" fmla="*/ 0 w 710671"/>
                <a:gd name="connsiteY1" fmla="*/ 0 h 707572"/>
                <a:gd name="connsiteX0" fmla="*/ 778327 w 781093"/>
                <a:gd name="connsiteY0" fmla="*/ 800101 h 800101"/>
                <a:gd name="connsiteX1" fmla="*/ 0 w 781093"/>
                <a:gd name="connsiteY1" fmla="*/ 0 h 800101"/>
                <a:gd name="connsiteX0" fmla="*/ 778327 w 778327"/>
                <a:gd name="connsiteY0" fmla="*/ 800101 h 800101"/>
                <a:gd name="connsiteX1" fmla="*/ 0 w 778327"/>
                <a:gd name="connsiteY1" fmla="*/ 0 h 80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8327" h="800101">
                  <a:moveTo>
                    <a:pt x="778327" y="800101"/>
                  </a:moveTo>
                  <a:cubicBezTo>
                    <a:pt x="380998" y="713016"/>
                    <a:pt x="212271" y="21227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46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-1"/>
            <a:ext cx="9084582" cy="749623"/>
          </a:xfrm>
        </p:spPr>
        <p:txBody>
          <a:bodyPr/>
          <a:lstStyle/>
          <a:p>
            <a:r>
              <a:rPr lang="en-US" altLang="ja-JP" dirty="0"/>
              <a:t>Kohn-Sham eq. for periodic system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57843" y="2702840"/>
                <a:ext cx="5492273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𝜀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3" y="2702840"/>
                <a:ext cx="5492273" cy="954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57843" y="3665070"/>
            <a:ext cx="49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Equation to solve only in the 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unit cell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389535" y="3342394"/>
                <a:ext cx="4566699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𝜃</m:t>
                      </m:r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F</m:t>
                          </m:r>
                        </m:sub>
                      </m:sSub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535" y="3342394"/>
                <a:ext cx="4566699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4975" y="4453890"/>
                <a:ext cx="3206967" cy="982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𝜋</m:t>
                      </m:r>
                      <m:acc>
                        <m:accPr>
                          <m:chr m:val="̂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5" y="4453890"/>
                <a:ext cx="3206967" cy="982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0" y="5661761"/>
            <a:ext cx="42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Unit reciprocal lattice vectors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80365" y="1395439"/>
                <a:ext cx="29657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𝜑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𝒓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can be written as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5" y="1395439"/>
                <a:ext cx="2965748" cy="369332"/>
              </a:xfrm>
              <a:prstGeom prst="rect">
                <a:avLst/>
              </a:prstGeom>
              <a:blipFill>
                <a:blip r:embed="rId6"/>
                <a:stretch>
                  <a:fillRect l="-3704" t="-31667" r="-5144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332014" y="801252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kern="1200" dirty="0" smtClean="0">
                <a:solidFill>
                  <a:schemeClr val="tx1"/>
                </a:solidFill>
                <a:latin typeface="+mj-ea"/>
                <a:ea typeface="+mj-ea"/>
              </a:rPr>
              <a:t>Bloch’s theorem</a:t>
            </a:r>
            <a:endParaRPr kumimoji="1" lang="ja-JP" altLang="en-US" sz="2400" u="sng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634419" y="870411"/>
                <a:ext cx="3366947" cy="84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𝜑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19" y="870411"/>
                <a:ext cx="3366947" cy="848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332014" y="836874"/>
            <a:ext cx="9427028" cy="1572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22390" y="6275703"/>
                <a:ext cx="428226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 </a:t>
                </a:r>
                <a:r>
                  <a:rPr lang="en-US" altLang="ja-JP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ja-JP" altLang="en-US" sz="2400" dirty="0" smtClean="0"/>
                  <a:t> </a:t>
                </a:r>
                <a:r>
                  <a:rPr lang="en-US" altLang="ja-JP" sz="2400" dirty="0" smtClean="0"/>
                  <a:t>is </a:t>
                </a:r>
              </a:p>
              <a:p>
                <a:r>
                  <a:rPr lang="en-US" altLang="ja-JP" sz="2400" dirty="0" smtClean="0"/>
                  <a:t>periodic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in the </a:t>
                </a:r>
                <a14:m>
                  <m:oMath xmlns:m="http://schemas.openxmlformats.org/officeDocument/2006/math"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ja-JP" sz="2400" dirty="0" smtClean="0"/>
                  <a:t> space.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" y="6275703"/>
                <a:ext cx="4282263" cy="830997"/>
              </a:xfrm>
              <a:prstGeom prst="rect">
                <a:avLst/>
              </a:prstGeom>
              <a:blipFill>
                <a:blip r:embed="rId8"/>
                <a:stretch>
                  <a:fillRect l="-2279" t="-8029" r="-1140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 7"/>
          <p:cNvSpPr/>
          <p:nvPr/>
        </p:nvSpPr>
        <p:spPr>
          <a:xfrm>
            <a:off x="1066800" y="5181600"/>
            <a:ext cx="555172" cy="57150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5172" h="571500">
                <a:moveTo>
                  <a:pt x="0" y="571500"/>
                </a:moveTo>
                <a:cubicBezTo>
                  <a:pt x="48985" y="299357"/>
                  <a:pt x="522515" y="424542"/>
                  <a:pt x="555172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4299856" y="4154115"/>
            <a:ext cx="4953344" cy="3313485"/>
            <a:chOff x="4299856" y="4154115"/>
            <a:chExt cx="4953344" cy="3313485"/>
          </a:xfrm>
        </p:grpSpPr>
        <p:cxnSp>
          <p:nvCxnSpPr>
            <p:cNvPr id="10" name="直線矢印コネクタ 9"/>
            <p:cNvCxnSpPr/>
            <p:nvPr/>
          </p:nvCxnSpPr>
          <p:spPr>
            <a:xfrm flipV="1">
              <a:off x="5045528" y="4616384"/>
              <a:ext cx="0" cy="27695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4343400" y="6962114"/>
              <a:ext cx="44715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V="1">
              <a:off x="8169727" y="4730684"/>
              <a:ext cx="0" cy="273691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/>
                <p:cNvSpPr/>
                <p:nvPr/>
              </p:nvSpPr>
              <p:spPr>
                <a:xfrm>
                  <a:off x="7701258" y="6903092"/>
                  <a:ext cx="602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2" name="正方形/長方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258" y="6903092"/>
                  <a:ext cx="60228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/>
                <p:cNvSpPr/>
                <p:nvPr/>
              </p:nvSpPr>
              <p:spPr>
                <a:xfrm>
                  <a:off x="8786406" y="6731281"/>
                  <a:ext cx="4667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ja-JP" altLang="en-US" sz="2400" b="1" dirty="0"/>
                </a:p>
              </p:txBody>
            </p:sp>
          </mc:Choice>
          <mc:Fallback xmlns="">
            <p:sp>
              <p:nvSpPr>
                <p:cNvPr id="33" name="正方形/長方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406" y="6731281"/>
                  <a:ext cx="46679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/>
                <p:cNvSpPr/>
                <p:nvPr/>
              </p:nvSpPr>
              <p:spPr>
                <a:xfrm>
                  <a:off x="4688122" y="4154115"/>
                  <a:ext cx="7148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4" name="正方形/長方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122" y="4154115"/>
                  <a:ext cx="71481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フリーフォーム 34"/>
            <p:cNvSpPr/>
            <p:nvPr/>
          </p:nvSpPr>
          <p:spPr>
            <a:xfrm>
              <a:off x="4299856" y="5584366"/>
              <a:ext cx="4604657" cy="1382863"/>
            </a:xfrm>
            <a:custGeom>
              <a:avLst/>
              <a:gdLst>
                <a:gd name="connsiteX0" fmla="*/ 0 w 3962400"/>
                <a:gd name="connsiteY0" fmla="*/ 919843 h 944796"/>
                <a:gd name="connsiteX1" fmla="*/ 1436915 w 3962400"/>
                <a:gd name="connsiteY1" fmla="*/ 0 h 944796"/>
                <a:gd name="connsiteX2" fmla="*/ 3048000 w 3962400"/>
                <a:gd name="connsiteY2" fmla="*/ 919843 h 944796"/>
                <a:gd name="connsiteX3" fmla="*/ 3962400 w 3962400"/>
                <a:gd name="connsiteY3" fmla="*/ 593271 h 944796"/>
                <a:gd name="connsiteX0" fmla="*/ 0 w 4163786"/>
                <a:gd name="connsiteY0" fmla="*/ 919843 h 919857"/>
                <a:gd name="connsiteX1" fmla="*/ 1436915 w 4163786"/>
                <a:gd name="connsiteY1" fmla="*/ 0 h 919857"/>
                <a:gd name="connsiteX2" fmla="*/ 3048000 w 4163786"/>
                <a:gd name="connsiteY2" fmla="*/ 919843 h 919857"/>
                <a:gd name="connsiteX3" fmla="*/ 4163786 w 4163786"/>
                <a:gd name="connsiteY3" fmla="*/ 21771 h 919857"/>
                <a:gd name="connsiteX0" fmla="*/ 0 w 4163786"/>
                <a:gd name="connsiteY0" fmla="*/ 919999 h 979883"/>
                <a:gd name="connsiteX1" fmla="*/ 1436915 w 4163786"/>
                <a:gd name="connsiteY1" fmla="*/ 156 h 979883"/>
                <a:gd name="connsiteX2" fmla="*/ 3145972 w 4163786"/>
                <a:gd name="connsiteY2" fmla="*/ 979870 h 979883"/>
                <a:gd name="connsiteX3" fmla="*/ 4163786 w 4163786"/>
                <a:gd name="connsiteY3" fmla="*/ 21927 h 979883"/>
                <a:gd name="connsiteX0" fmla="*/ 0 w 5453743"/>
                <a:gd name="connsiteY0" fmla="*/ 392718 h 1045873"/>
                <a:gd name="connsiteX1" fmla="*/ 2726872 w 5453743"/>
                <a:gd name="connsiteY1" fmla="*/ 66146 h 1045873"/>
                <a:gd name="connsiteX2" fmla="*/ 4435929 w 5453743"/>
                <a:gd name="connsiteY2" fmla="*/ 1045860 h 1045873"/>
                <a:gd name="connsiteX3" fmla="*/ 5453743 w 5453743"/>
                <a:gd name="connsiteY3" fmla="*/ 87917 h 1045873"/>
                <a:gd name="connsiteX0" fmla="*/ 0 w 5453743"/>
                <a:gd name="connsiteY0" fmla="*/ 304801 h 1051678"/>
                <a:gd name="connsiteX1" fmla="*/ 1289957 w 5453743"/>
                <a:gd name="connsiteY1" fmla="*/ 941615 h 1051678"/>
                <a:gd name="connsiteX2" fmla="*/ 4435929 w 5453743"/>
                <a:gd name="connsiteY2" fmla="*/ 957943 h 1051678"/>
                <a:gd name="connsiteX3" fmla="*/ 5453743 w 5453743"/>
                <a:gd name="connsiteY3" fmla="*/ 0 h 1051678"/>
                <a:gd name="connsiteX0" fmla="*/ 0 w 5453743"/>
                <a:gd name="connsiteY0" fmla="*/ 304801 h 1025938"/>
                <a:gd name="connsiteX1" fmla="*/ 1289957 w 5453743"/>
                <a:gd name="connsiteY1" fmla="*/ 941615 h 1025938"/>
                <a:gd name="connsiteX2" fmla="*/ 4435929 w 5453743"/>
                <a:gd name="connsiteY2" fmla="*/ 957943 h 1025938"/>
                <a:gd name="connsiteX3" fmla="*/ 5453743 w 5453743"/>
                <a:gd name="connsiteY3" fmla="*/ 0 h 1025938"/>
                <a:gd name="connsiteX0" fmla="*/ 0 w 5453743"/>
                <a:gd name="connsiteY0" fmla="*/ 304801 h 972882"/>
                <a:gd name="connsiteX1" fmla="*/ 1289957 w 5453743"/>
                <a:gd name="connsiteY1" fmla="*/ 941615 h 972882"/>
                <a:gd name="connsiteX2" fmla="*/ 4435929 w 5453743"/>
                <a:gd name="connsiteY2" fmla="*/ 957943 h 972882"/>
                <a:gd name="connsiteX3" fmla="*/ 5453743 w 5453743"/>
                <a:gd name="connsiteY3" fmla="*/ 0 h 972882"/>
                <a:gd name="connsiteX0" fmla="*/ 0 w 5453743"/>
                <a:gd name="connsiteY0" fmla="*/ 304801 h 1025948"/>
                <a:gd name="connsiteX1" fmla="*/ 1289957 w 5453743"/>
                <a:gd name="connsiteY1" fmla="*/ 941615 h 1025948"/>
                <a:gd name="connsiteX2" fmla="*/ 2596244 w 5453743"/>
                <a:gd name="connsiteY2" fmla="*/ 947057 h 1025948"/>
                <a:gd name="connsiteX3" fmla="*/ 4435929 w 5453743"/>
                <a:gd name="connsiteY3" fmla="*/ 957943 h 1025948"/>
                <a:gd name="connsiteX4" fmla="*/ 5453743 w 5453743"/>
                <a:gd name="connsiteY4" fmla="*/ 0 h 1025948"/>
                <a:gd name="connsiteX0" fmla="*/ 0 w 5453743"/>
                <a:gd name="connsiteY0" fmla="*/ 304801 h 958040"/>
                <a:gd name="connsiteX1" fmla="*/ 1289957 w 5453743"/>
                <a:gd name="connsiteY1" fmla="*/ 941615 h 958040"/>
                <a:gd name="connsiteX2" fmla="*/ 2775858 w 5453743"/>
                <a:gd name="connsiteY2" fmla="*/ 65314 h 958040"/>
                <a:gd name="connsiteX3" fmla="*/ 4435929 w 5453743"/>
                <a:gd name="connsiteY3" fmla="*/ 957943 h 958040"/>
                <a:gd name="connsiteX4" fmla="*/ 5453743 w 5453743"/>
                <a:gd name="connsiteY4" fmla="*/ 0 h 958040"/>
                <a:gd name="connsiteX0" fmla="*/ 0 w 5453743"/>
                <a:gd name="connsiteY0" fmla="*/ 549734 h 1204409"/>
                <a:gd name="connsiteX1" fmla="*/ 1289957 w 5453743"/>
                <a:gd name="connsiteY1" fmla="*/ 1186548 h 1204409"/>
                <a:gd name="connsiteX2" fmla="*/ 2819401 w 5453743"/>
                <a:gd name="connsiteY2" fmla="*/ 5 h 1204409"/>
                <a:gd name="connsiteX3" fmla="*/ 4435929 w 5453743"/>
                <a:gd name="connsiteY3" fmla="*/ 1202876 h 1204409"/>
                <a:gd name="connsiteX4" fmla="*/ 5453743 w 5453743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198976"/>
                <a:gd name="connsiteX1" fmla="*/ 751114 w 4914900"/>
                <a:gd name="connsiteY1" fmla="*/ 1186548 h 1198976"/>
                <a:gd name="connsiteX2" fmla="*/ 2280558 w 4914900"/>
                <a:gd name="connsiteY2" fmla="*/ 5 h 1198976"/>
                <a:gd name="connsiteX3" fmla="*/ 3891643 w 4914900"/>
                <a:gd name="connsiteY3" fmla="*/ 1197433 h 1198976"/>
                <a:gd name="connsiteX4" fmla="*/ 4914900 w 4914900"/>
                <a:gd name="connsiteY4" fmla="*/ 244933 h 1198976"/>
                <a:gd name="connsiteX0" fmla="*/ 0 w 4914900"/>
                <a:gd name="connsiteY0" fmla="*/ 462648 h 1197437"/>
                <a:gd name="connsiteX1" fmla="*/ 751114 w 4914900"/>
                <a:gd name="connsiteY1" fmla="*/ 1186548 h 1197437"/>
                <a:gd name="connsiteX2" fmla="*/ 2280558 w 4914900"/>
                <a:gd name="connsiteY2" fmla="*/ 5 h 1197437"/>
                <a:gd name="connsiteX3" fmla="*/ 3891643 w 4914900"/>
                <a:gd name="connsiteY3" fmla="*/ 1197433 h 1197437"/>
                <a:gd name="connsiteX4" fmla="*/ 4914900 w 4914900"/>
                <a:gd name="connsiteY4" fmla="*/ 244933 h 1197437"/>
                <a:gd name="connsiteX0" fmla="*/ 0 w 4604657"/>
                <a:gd name="connsiteY0" fmla="*/ 462648 h 1210121"/>
                <a:gd name="connsiteX1" fmla="*/ 751114 w 4604657"/>
                <a:gd name="connsiteY1" fmla="*/ 1186548 h 1210121"/>
                <a:gd name="connsiteX2" fmla="*/ 2280558 w 4604657"/>
                <a:gd name="connsiteY2" fmla="*/ 5 h 1210121"/>
                <a:gd name="connsiteX3" fmla="*/ 3891643 w 4604657"/>
                <a:gd name="connsiteY3" fmla="*/ 1197433 h 1210121"/>
                <a:gd name="connsiteX4" fmla="*/ 4604657 w 4604657"/>
                <a:gd name="connsiteY4" fmla="*/ 587833 h 1210121"/>
                <a:gd name="connsiteX0" fmla="*/ 0 w 4604657"/>
                <a:gd name="connsiteY0" fmla="*/ 462648 h 1197902"/>
                <a:gd name="connsiteX1" fmla="*/ 751114 w 4604657"/>
                <a:gd name="connsiteY1" fmla="*/ 1186548 h 1197902"/>
                <a:gd name="connsiteX2" fmla="*/ 2280558 w 4604657"/>
                <a:gd name="connsiteY2" fmla="*/ 5 h 1197902"/>
                <a:gd name="connsiteX3" fmla="*/ 3891643 w 4604657"/>
                <a:gd name="connsiteY3" fmla="*/ 1197433 h 1197902"/>
                <a:gd name="connsiteX4" fmla="*/ 4604657 w 4604657"/>
                <a:gd name="connsiteY4" fmla="*/ 587833 h 1197902"/>
                <a:gd name="connsiteX0" fmla="*/ 0 w 4604657"/>
                <a:gd name="connsiteY0" fmla="*/ 647704 h 1402543"/>
                <a:gd name="connsiteX1" fmla="*/ 751114 w 4604657"/>
                <a:gd name="connsiteY1" fmla="*/ 1371604 h 1402543"/>
                <a:gd name="connsiteX2" fmla="*/ 2264230 w 4604657"/>
                <a:gd name="connsiteY2" fmla="*/ 4 h 1402543"/>
                <a:gd name="connsiteX3" fmla="*/ 3891643 w 4604657"/>
                <a:gd name="connsiteY3" fmla="*/ 1382489 h 1402543"/>
                <a:gd name="connsiteX4" fmla="*/ 4604657 w 4604657"/>
                <a:gd name="connsiteY4" fmla="*/ 772889 h 1402543"/>
                <a:gd name="connsiteX0" fmla="*/ 0 w 4604657"/>
                <a:gd name="connsiteY0" fmla="*/ 647704 h 1387055"/>
                <a:gd name="connsiteX1" fmla="*/ 751114 w 4604657"/>
                <a:gd name="connsiteY1" fmla="*/ 1371604 h 1387055"/>
                <a:gd name="connsiteX2" fmla="*/ 2264230 w 4604657"/>
                <a:gd name="connsiteY2" fmla="*/ 4 h 1387055"/>
                <a:gd name="connsiteX3" fmla="*/ 3891643 w 4604657"/>
                <a:gd name="connsiteY3" fmla="*/ 1382489 h 1387055"/>
                <a:gd name="connsiteX4" fmla="*/ 4604657 w 4604657"/>
                <a:gd name="connsiteY4" fmla="*/ 772889 h 1387055"/>
                <a:gd name="connsiteX0" fmla="*/ 0 w 4604657"/>
                <a:gd name="connsiteY0" fmla="*/ 647704 h 1382863"/>
                <a:gd name="connsiteX1" fmla="*/ 751114 w 4604657"/>
                <a:gd name="connsiteY1" fmla="*/ 1371604 h 1382863"/>
                <a:gd name="connsiteX2" fmla="*/ 2264230 w 4604657"/>
                <a:gd name="connsiteY2" fmla="*/ 4 h 1382863"/>
                <a:gd name="connsiteX3" fmla="*/ 3891643 w 4604657"/>
                <a:gd name="connsiteY3" fmla="*/ 1382489 h 1382863"/>
                <a:gd name="connsiteX4" fmla="*/ 4604657 w 4604657"/>
                <a:gd name="connsiteY4" fmla="*/ 772889 h 138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657" h="1382863">
                  <a:moveTo>
                    <a:pt x="0" y="647704"/>
                  </a:moveTo>
                  <a:cubicBezTo>
                    <a:pt x="301171" y="998768"/>
                    <a:pt x="390070" y="1359811"/>
                    <a:pt x="751114" y="1371604"/>
                  </a:cubicBezTo>
                  <a:cubicBezTo>
                    <a:pt x="1112158" y="1383397"/>
                    <a:pt x="1739901" y="-2717"/>
                    <a:pt x="2264230" y="4"/>
                  </a:cubicBezTo>
                  <a:cubicBezTo>
                    <a:pt x="2788559" y="2725"/>
                    <a:pt x="3604986" y="1367975"/>
                    <a:pt x="3891643" y="1382489"/>
                  </a:cubicBezTo>
                  <a:cubicBezTo>
                    <a:pt x="4178300" y="1397003"/>
                    <a:pt x="4357914" y="985614"/>
                    <a:pt x="4604657" y="77288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305363" y="5056652"/>
              <a:ext cx="4533899" cy="517084"/>
            </a:xfrm>
            <a:custGeom>
              <a:avLst/>
              <a:gdLst>
                <a:gd name="connsiteX0" fmla="*/ 0 w 3962400"/>
                <a:gd name="connsiteY0" fmla="*/ 919843 h 944796"/>
                <a:gd name="connsiteX1" fmla="*/ 1436915 w 3962400"/>
                <a:gd name="connsiteY1" fmla="*/ 0 h 944796"/>
                <a:gd name="connsiteX2" fmla="*/ 3048000 w 3962400"/>
                <a:gd name="connsiteY2" fmla="*/ 919843 h 944796"/>
                <a:gd name="connsiteX3" fmla="*/ 3962400 w 3962400"/>
                <a:gd name="connsiteY3" fmla="*/ 593271 h 944796"/>
                <a:gd name="connsiteX0" fmla="*/ 0 w 4163786"/>
                <a:gd name="connsiteY0" fmla="*/ 919843 h 919857"/>
                <a:gd name="connsiteX1" fmla="*/ 1436915 w 4163786"/>
                <a:gd name="connsiteY1" fmla="*/ 0 h 919857"/>
                <a:gd name="connsiteX2" fmla="*/ 3048000 w 4163786"/>
                <a:gd name="connsiteY2" fmla="*/ 919843 h 919857"/>
                <a:gd name="connsiteX3" fmla="*/ 4163786 w 4163786"/>
                <a:gd name="connsiteY3" fmla="*/ 21771 h 919857"/>
                <a:gd name="connsiteX0" fmla="*/ 0 w 4163786"/>
                <a:gd name="connsiteY0" fmla="*/ 919999 h 979883"/>
                <a:gd name="connsiteX1" fmla="*/ 1436915 w 4163786"/>
                <a:gd name="connsiteY1" fmla="*/ 156 h 979883"/>
                <a:gd name="connsiteX2" fmla="*/ 3145972 w 4163786"/>
                <a:gd name="connsiteY2" fmla="*/ 979870 h 979883"/>
                <a:gd name="connsiteX3" fmla="*/ 4163786 w 4163786"/>
                <a:gd name="connsiteY3" fmla="*/ 21927 h 979883"/>
                <a:gd name="connsiteX0" fmla="*/ 0 w 5453743"/>
                <a:gd name="connsiteY0" fmla="*/ 392718 h 1045873"/>
                <a:gd name="connsiteX1" fmla="*/ 2726872 w 5453743"/>
                <a:gd name="connsiteY1" fmla="*/ 66146 h 1045873"/>
                <a:gd name="connsiteX2" fmla="*/ 4435929 w 5453743"/>
                <a:gd name="connsiteY2" fmla="*/ 1045860 h 1045873"/>
                <a:gd name="connsiteX3" fmla="*/ 5453743 w 5453743"/>
                <a:gd name="connsiteY3" fmla="*/ 87917 h 1045873"/>
                <a:gd name="connsiteX0" fmla="*/ 0 w 5453743"/>
                <a:gd name="connsiteY0" fmla="*/ 304801 h 1051678"/>
                <a:gd name="connsiteX1" fmla="*/ 1289957 w 5453743"/>
                <a:gd name="connsiteY1" fmla="*/ 941615 h 1051678"/>
                <a:gd name="connsiteX2" fmla="*/ 4435929 w 5453743"/>
                <a:gd name="connsiteY2" fmla="*/ 957943 h 1051678"/>
                <a:gd name="connsiteX3" fmla="*/ 5453743 w 5453743"/>
                <a:gd name="connsiteY3" fmla="*/ 0 h 1051678"/>
                <a:gd name="connsiteX0" fmla="*/ 0 w 5453743"/>
                <a:gd name="connsiteY0" fmla="*/ 304801 h 1025938"/>
                <a:gd name="connsiteX1" fmla="*/ 1289957 w 5453743"/>
                <a:gd name="connsiteY1" fmla="*/ 941615 h 1025938"/>
                <a:gd name="connsiteX2" fmla="*/ 4435929 w 5453743"/>
                <a:gd name="connsiteY2" fmla="*/ 957943 h 1025938"/>
                <a:gd name="connsiteX3" fmla="*/ 5453743 w 5453743"/>
                <a:gd name="connsiteY3" fmla="*/ 0 h 1025938"/>
                <a:gd name="connsiteX0" fmla="*/ 0 w 5453743"/>
                <a:gd name="connsiteY0" fmla="*/ 304801 h 972882"/>
                <a:gd name="connsiteX1" fmla="*/ 1289957 w 5453743"/>
                <a:gd name="connsiteY1" fmla="*/ 941615 h 972882"/>
                <a:gd name="connsiteX2" fmla="*/ 4435929 w 5453743"/>
                <a:gd name="connsiteY2" fmla="*/ 957943 h 972882"/>
                <a:gd name="connsiteX3" fmla="*/ 5453743 w 5453743"/>
                <a:gd name="connsiteY3" fmla="*/ 0 h 972882"/>
                <a:gd name="connsiteX0" fmla="*/ 0 w 5453743"/>
                <a:gd name="connsiteY0" fmla="*/ 304801 h 1025948"/>
                <a:gd name="connsiteX1" fmla="*/ 1289957 w 5453743"/>
                <a:gd name="connsiteY1" fmla="*/ 941615 h 1025948"/>
                <a:gd name="connsiteX2" fmla="*/ 2596244 w 5453743"/>
                <a:gd name="connsiteY2" fmla="*/ 947057 h 1025948"/>
                <a:gd name="connsiteX3" fmla="*/ 4435929 w 5453743"/>
                <a:gd name="connsiteY3" fmla="*/ 957943 h 1025948"/>
                <a:gd name="connsiteX4" fmla="*/ 5453743 w 5453743"/>
                <a:gd name="connsiteY4" fmla="*/ 0 h 1025948"/>
                <a:gd name="connsiteX0" fmla="*/ 0 w 5453743"/>
                <a:gd name="connsiteY0" fmla="*/ 304801 h 958040"/>
                <a:gd name="connsiteX1" fmla="*/ 1289957 w 5453743"/>
                <a:gd name="connsiteY1" fmla="*/ 941615 h 958040"/>
                <a:gd name="connsiteX2" fmla="*/ 2775858 w 5453743"/>
                <a:gd name="connsiteY2" fmla="*/ 65314 h 958040"/>
                <a:gd name="connsiteX3" fmla="*/ 4435929 w 5453743"/>
                <a:gd name="connsiteY3" fmla="*/ 957943 h 958040"/>
                <a:gd name="connsiteX4" fmla="*/ 5453743 w 5453743"/>
                <a:gd name="connsiteY4" fmla="*/ 0 h 958040"/>
                <a:gd name="connsiteX0" fmla="*/ 0 w 5453743"/>
                <a:gd name="connsiteY0" fmla="*/ 549734 h 1204409"/>
                <a:gd name="connsiteX1" fmla="*/ 1289957 w 5453743"/>
                <a:gd name="connsiteY1" fmla="*/ 1186548 h 1204409"/>
                <a:gd name="connsiteX2" fmla="*/ 2819401 w 5453743"/>
                <a:gd name="connsiteY2" fmla="*/ 5 h 1204409"/>
                <a:gd name="connsiteX3" fmla="*/ 4435929 w 5453743"/>
                <a:gd name="connsiteY3" fmla="*/ 1202876 h 1204409"/>
                <a:gd name="connsiteX4" fmla="*/ 5453743 w 5453743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198976"/>
                <a:gd name="connsiteX1" fmla="*/ 751114 w 4914900"/>
                <a:gd name="connsiteY1" fmla="*/ 1186548 h 1198976"/>
                <a:gd name="connsiteX2" fmla="*/ 2280558 w 4914900"/>
                <a:gd name="connsiteY2" fmla="*/ 5 h 1198976"/>
                <a:gd name="connsiteX3" fmla="*/ 3891643 w 4914900"/>
                <a:gd name="connsiteY3" fmla="*/ 1197433 h 1198976"/>
                <a:gd name="connsiteX4" fmla="*/ 4914900 w 4914900"/>
                <a:gd name="connsiteY4" fmla="*/ 244933 h 1198976"/>
                <a:gd name="connsiteX0" fmla="*/ 0 w 4914900"/>
                <a:gd name="connsiteY0" fmla="*/ 462648 h 1197437"/>
                <a:gd name="connsiteX1" fmla="*/ 751114 w 4914900"/>
                <a:gd name="connsiteY1" fmla="*/ 1186548 h 1197437"/>
                <a:gd name="connsiteX2" fmla="*/ 2280558 w 4914900"/>
                <a:gd name="connsiteY2" fmla="*/ 5 h 1197437"/>
                <a:gd name="connsiteX3" fmla="*/ 3891643 w 4914900"/>
                <a:gd name="connsiteY3" fmla="*/ 1197433 h 1197437"/>
                <a:gd name="connsiteX4" fmla="*/ 4914900 w 4914900"/>
                <a:gd name="connsiteY4" fmla="*/ 244933 h 1197437"/>
                <a:gd name="connsiteX0" fmla="*/ 0 w 4604657"/>
                <a:gd name="connsiteY0" fmla="*/ 462648 h 1210121"/>
                <a:gd name="connsiteX1" fmla="*/ 751114 w 4604657"/>
                <a:gd name="connsiteY1" fmla="*/ 1186548 h 1210121"/>
                <a:gd name="connsiteX2" fmla="*/ 2280558 w 4604657"/>
                <a:gd name="connsiteY2" fmla="*/ 5 h 1210121"/>
                <a:gd name="connsiteX3" fmla="*/ 3891643 w 4604657"/>
                <a:gd name="connsiteY3" fmla="*/ 1197433 h 1210121"/>
                <a:gd name="connsiteX4" fmla="*/ 4604657 w 4604657"/>
                <a:gd name="connsiteY4" fmla="*/ 587833 h 1210121"/>
                <a:gd name="connsiteX0" fmla="*/ 0 w 4604657"/>
                <a:gd name="connsiteY0" fmla="*/ 462648 h 1197902"/>
                <a:gd name="connsiteX1" fmla="*/ 751114 w 4604657"/>
                <a:gd name="connsiteY1" fmla="*/ 1186548 h 1197902"/>
                <a:gd name="connsiteX2" fmla="*/ 2280558 w 4604657"/>
                <a:gd name="connsiteY2" fmla="*/ 5 h 1197902"/>
                <a:gd name="connsiteX3" fmla="*/ 3891643 w 4604657"/>
                <a:gd name="connsiteY3" fmla="*/ 1197433 h 1197902"/>
                <a:gd name="connsiteX4" fmla="*/ 4604657 w 4604657"/>
                <a:gd name="connsiteY4" fmla="*/ 587833 h 1197902"/>
                <a:gd name="connsiteX0" fmla="*/ 0 w 4604657"/>
                <a:gd name="connsiteY0" fmla="*/ 647704 h 1402543"/>
                <a:gd name="connsiteX1" fmla="*/ 751114 w 4604657"/>
                <a:gd name="connsiteY1" fmla="*/ 1371604 h 1402543"/>
                <a:gd name="connsiteX2" fmla="*/ 2264230 w 4604657"/>
                <a:gd name="connsiteY2" fmla="*/ 4 h 1402543"/>
                <a:gd name="connsiteX3" fmla="*/ 3891643 w 4604657"/>
                <a:gd name="connsiteY3" fmla="*/ 1382489 h 1402543"/>
                <a:gd name="connsiteX4" fmla="*/ 4604657 w 4604657"/>
                <a:gd name="connsiteY4" fmla="*/ 772889 h 1402543"/>
                <a:gd name="connsiteX0" fmla="*/ 0 w 4604657"/>
                <a:gd name="connsiteY0" fmla="*/ 0 h 1148465"/>
                <a:gd name="connsiteX1" fmla="*/ 751114 w 4604657"/>
                <a:gd name="connsiteY1" fmla="*/ 723900 h 1148465"/>
                <a:gd name="connsiteX2" fmla="*/ 2133601 w 4604657"/>
                <a:gd name="connsiteY2" fmla="*/ 1148443 h 1148465"/>
                <a:gd name="connsiteX3" fmla="*/ 3891643 w 4604657"/>
                <a:gd name="connsiteY3" fmla="*/ 734785 h 1148465"/>
                <a:gd name="connsiteX4" fmla="*/ 4604657 w 4604657"/>
                <a:gd name="connsiteY4" fmla="*/ 125185 h 1148465"/>
                <a:gd name="connsiteX0" fmla="*/ 0 w 4604657"/>
                <a:gd name="connsiteY0" fmla="*/ 0 h 1148462"/>
                <a:gd name="connsiteX1" fmla="*/ 751114 w 4604657"/>
                <a:gd name="connsiteY1" fmla="*/ 723900 h 1148462"/>
                <a:gd name="connsiteX2" fmla="*/ 2133601 w 4604657"/>
                <a:gd name="connsiteY2" fmla="*/ 1148443 h 1148462"/>
                <a:gd name="connsiteX3" fmla="*/ 3744686 w 4604657"/>
                <a:gd name="connsiteY3" fmla="*/ 702128 h 1148462"/>
                <a:gd name="connsiteX4" fmla="*/ 4604657 w 4604657"/>
                <a:gd name="connsiteY4" fmla="*/ 125185 h 1148462"/>
                <a:gd name="connsiteX0" fmla="*/ 0 w 4604657"/>
                <a:gd name="connsiteY0" fmla="*/ 0 h 1148455"/>
                <a:gd name="connsiteX1" fmla="*/ 751114 w 4604657"/>
                <a:gd name="connsiteY1" fmla="*/ 723900 h 1148455"/>
                <a:gd name="connsiteX2" fmla="*/ 2133601 w 4604657"/>
                <a:gd name="connsiteY2" fmla="*/ 1148443 h 1148455"/>
                <a:gd name="connsiteX3" fmla="*/ 3744686 w 4604657"/>
                <a:gd name="connsiteY3" fmla="*/ 702128 h 1148455"/>
                <a:gd name="connsiteX4" fmla="*/ 4604657 w 4604657"/>
                <a:gd name="connsiteY4" fmla="*/ 125185 h 1148455"/>
                <a:gd name="connsiteX0" fmla="*/ 0 w 4604657"/>
                <a:gd name="connsiteY0" fmla="*/ 0 h 1148455"/>
                <a:gd name="connsiteX1" fmla="*/ 653143 w 4604657"/>
                <a:gd name="connsiteY1" fmla="*/ 691243 h 1148455"/>
                <a:gd name="connsiteX2" fmla="*/ 2133601 w 4604657"/>
                <a:gd name="connsiteY2" fmla="*/ 1148443 h 1148455"/>
                <a:gd name="connsiteX3" fmla="*/ 3744686 w 4604657"/>
                <a:gd name="connsiteY3" fmla="*/ 702128 h 1148455"/>
                <a:gd name="connsiteX4" fmla="*/ 4604657 w 4604657"/>
                <a:gd name="connsiteY4" fmla="*/ 125185 h 1148455"/>
                <a:gd name="connsiteX0" fmla="*/ 0 w 4604657"/>
                <a:gd name="connsiteY0" fmla="*/ 0 h 1148455"/>
                <a:gd name="connsiteX1" fmla="*/ 653143 w 4604657"/>
                <a:gd name="connsiteY1" fmla="*/ 691243 h 1148455"/>
                <a:gd name="connsiteX2" fmla="*/ 2133601 w 4604657"/>
                <a:gd name="connsiteY2" fmla="*/ 1148443 h 1148455"/>
                <a:gd name="connsiteX3" fmla="*/ 3744686 w 4604657"/>
                <a:gd name="connsiteY3" fmla="*/ 702128 h 1148455"/>
                <a:gd name="connsiteX4" fmla="*/ 4604657 w 4604657"/>
                <a:gd name="connsiteY4" fmla="*/ 125185 h 1148455"/>
                <a:gd name="connsiteX0" fmla="*/ 0 w 4604657"/>
                <a:gd name="connsiteY0" fmla="*/ 800101 h 1023270"/>
                <a:gd name="connsiteX1" fmla="*/ 653143 w 4604657"/>
                <a:gd name="connsiteY1" fmla="*/ 566058 h 1023270"/>
                <a:gd name="connsiteX2" fmla="*/ 2133601 w 4604657"/>
                <a:gd name="connsiteY2" fmla="*/ 1023258 h 1023270"/>
                <a:gd name="connsiteX3" fmla="*/ 3744686 w 4604657"/>
                <a:gd name="connsiteY3" fmla="*/ 576943 h 1023270"/>
                <a:gd name="connsiteX4" fmla="*/ 4604657 w 4604657"/>
                <a:gd name="connsiteY4" fmla="*/ 0 h 1023270"/>
                <a:gd name="connsiteX0" fmla="*/ 0 w 4604657"/>
                <a:gd name="connsiteY0" fmla="*/ 800101 h 1023270"/>
                <a:gd name="connsiteX1" fmla="*/ 653143 w 4604657"/>
                <a:gd name="connsiteY1" fmla="*/ 566058 h 1023270"/>
                <a:gd name="connsiteX2" fmla="*/ 2133601 w 4604657"/>
                <a:gd name="connsiteY2" fmla="*/ 1023258 h 1023270"/>
                <a:gd name="connsiteX3" fmla="*/ 3744686 w 4604657"/>
                <a:gd name="connsiteY3" fmla="*/ 576943 h 1023270"/>
                <a:gd name="connsiteX4" fmla="*/ 4604657 w 4604657"/>
                <a:gd name="connsiteY4" fmla="*/ 0 h 1023270"/>
                <a:gd name="connsiteX0" fmla="*/ 0 w 4729842"/>
                <a:gd name="connsiteY0" fmla="*/ 887187 h 1023270"/>
                <a:gd name="connsiteX1" fmla="*/ 778328 w 4729842"/>
                <a:gd name="connsiteY1" fmla="*/ 566058 h 1023270"/>
                <a:gd name="connsiteX2" fmla="*/ 2258786 w 4729842"/>
                <a:gd name="connsiteY2" fmla="*/ 1023258 h 1023270"/>
                <a:gd name="connsiteX3" fmla="*/ 3869871 w 4729842"/>
                <a:gd name="connsiteY3" fmla="*/ 576943 h 1023270"/>
                <a:gd name="connsiteX4" fmla="*/ 4729842 w 4729842"/>
                <a:gd name="connsiteY4" fmla="*/ 0 h 1023270"/>
                <a:gd name="connsiteX0" fmla="*/ 0 w 4729842"/>
                <a:gd name="connsiteY0" fmla="*/ 887187 h 1023270"/>
                <a:gd name="connsiteX1" fmla="*/ 778328 w 4729842"/>
                <a:gd name="connsiteY1" fmla="*/ 566058 h 1023270"/>
                <a:gd name="connsiteX2" fmla="*/ 2258786 w 4729842"/>
                <a:gd name="connsiteY2" fmla="*/ 1023258 h 1023270"/>
                <a:gd name="connsiteX3" fmla="*/ 3869871 w 4729842"/>
                <a:gd name="connsiteY3" fmla="*/ 576943 h 1023270"/>
                <a:gd name="connsiteX4" fmla="*/ 4729842 w 4729842"/>
                <a:gd name="connsiteY4" fmla="*/ 0 h 1023270"/>
                <a:gd name="connsiteX0" fmla="*/ 0 w 4566556"/>
                <a:gd name="connsiteY0" fmla="*/ 322862 h 458946"/>
                <a:gd name="connsiteX1" fmla="*/ 778328 w 4566556"/>
                <a:gd name="connsiteY1" fmla="*/ 1733 h 458946"/>
                <a:gd name="connsiteX2" fmla="*/ 2258786 w 4566556"/>
                <a:gd name="connsiteY2" fmla="*/ 458933 h 458946"/>
                <a:gd name="connsiteX3" fmla="*/ 3869871 w 4566556"/>
                <a:gd name="connsiteY3" fmla="*/ 12618 h 458946"/>
                <a:gd name="connsiteX4" fmla="*/ 4566556 w 4566556"/>
                <a:gd name="connsiteY4" fmla="*/ 241218 h 458946"/>
                <a:gd name="connsiteX0" fmla="*/ 0 w 4566556"/>
                <a:gd name="connsiteY0" fmla="*/ 322862 h 458946"/>
                <a:gd name="connsiteX1" fmla="*/ 778328 w 4566556"/>
                <a:gd name="connsiteY1" fmla="*/ 1733 h 458946"/>
                <a:gd name="connsiteX2" fmla="*/ 2258786 w 4566556"/>
                <a:gd name="connsiteY2" fmla="*/ 458933 h 458946"/>
                <a:gd name="connsiteX3" fmla="*/ 3869871 w 4566556"/>
                <a:gd name="connsiteY3" fmla="*/ 12618 h 458946"/>
                <a:gd name="connsiteX4" fmla="*/ 4566556 w 4566556"/>
                <a:gd name="connsiteY4" fmla="*/ 241218 h 458946"/>
                <a:gd name="connsiteX0" fmla="*/ 0 w 4566556"/>
                <a:gd name="connsiteY0" fmla="*/ 322862 h 458945"/>
                <a:gd name="connsiteX1" fmla="*/ 778328 w 4566556"/>
                <a:gd name="connsiteY1" fmla="*/ 1733 h 458945"/>
                <a:gd name="connsiteX2" fmla="*/ 2258786 w 4566556"/>
                <a:gd name="connsiteY2" fmla="*/ 458933 h 458945"/>
                <a:gd name="connsiteX3" fmla="*/ 3869871 w 4566556"/>
                <a:gd name="connsiteY3" fmla="*/ 12618 h 458945"/>
                <a:gd name="connsiteX4" fmla="*/ 4566556 w 4566556"/>
                <a:gd name="connsiteY4" fmla="*/ 241218 h 458945"/>
                <a:gd name="connsiteX0" fmla="*/ 0 w 4533899"/>
                <a:gd name="connsiteY0" fmla="*/ 322862 h 458946"/>
                <a:gd name="connsiteX1" fmla="*/ 778328 w 4533899"/>
                <a:gd name="connsiteY1" fmla="*/ 1733 h 458946"/>
                <a:gd name="connsiteX2" fmla="*/ 2258786 w 4533899"/>
                <a:gd name="connsiteY2" fmla="*/ 458933 h 458946"/>
                <a:gd name="connsiteX3" fmla="*/ 3869871 w 4533899"/>
                <a:gd name="connsiteY3" fmla="*/ 12618 h 458946"/>
                <a:gd name="connsiteX4" fmla="*/ 4533899 w 4533899"/>
                <a:gd name="connsiteY4" fmla="*/ 279318 h 458946"/>
                <a:gd name="connsiteX0" fmla="*/ 0 w 4533899"/>
                <a:gd name="connsiteY0" fmla="*/ 322862 h 458946"/>
                <a:gd name="connsiteX1" fmla="*/ 778328 w 4533899"/>
                <a:gd name="connsiteY1" fmla="*/ 1733 h 458946"/>
                <a:gd name="connsiteX2" fmla="*/ 2258786 w 4533899"/>
                <a:gd name="connsiteY2" fmla="*/ 458933 h 458946"/>
                <a:gd name="connsiteX3" fmla="*/ 3869871 w 4533899"/>
                <a:gd name="connsiteY3" fmla="*/ 12618 h 458946"/>
                <a:gd name="connsiteX4" fmla="*/ 4533899 w 4533899"/>
                <a:gd name="connsiteY4" fmla="*/ 279318 h 458946"/>
                <a:gd name="connsiteX0" fmla="*/ 0 w 4533899"/>
                <a:gd name="connsiteY0" fmla="*/ 322862 h 458944"/>
                <a:gd name="connsiteX1" fmla="*/ 778328 w 4533899"/>
                <a:gd name="connsiteY1" fmla="*/ 1733 h 458944"/>
                <a:gd name="connsiteX2" fmla="*/ 2258786 w 4533899"/>
                <a:gd name="connsiteY2" fmla="*/ 458933 h 458944"/>
                <a:gd name="connsiteX3" fmla="*/ 3869871 w 4533899"/>
                <a:gd name="connsiteY3" fmla="*/ 12618 h 458944"/>
                <a:gd name="connsiteX4" fmla="*/ 4533899 w 4533899"/>
                <a:gd name="connsiteY4" fmla="*/ 279318 h 458944"/>
                <a:gd name="connsiteX0" fmla="*/ 0 w 4533899"/>
                <a:gd name="connsiteY0" fmla="*/ 322862 h 458945"/>
                <a:gd name="connsiteX1" fmla="*/ 778328 w 4533899"/>
                <a:gd name="connsiteY1" fmla="*/ 1733 h 458945"/>
                <a:gd name="connsiteX2" fmla="*/ 2258786 w 4533899"/>
                <a:gd name="connsiteY2" fmla="*/ 458933 h 458945"/>
                <a:gd name="connsiteX3" fmla="*/ 3869871 w 4533899"/>
                <a:gd name="connsiteY3" fmla="*/ 12618 h 458945"/>
                <a:gd name="connsiteX4" fmla="*/ 4533899 w 4533899"/>
                <a:gd name="connsiteY4" fmla="*/ 279318 h 458945"/>
                <a:gd name="connsiteX0" fmla="*/ 0 w 4533899"/>
                <a:gd name="connsiteY0" fmla="*/ 324458 h 520412"/>
                <a:gd name="connsiteX1" fmla="*/ 778328 w 4533899"/>
                <a:gd name="connsiteY1" fmla="*/ 3329 h 520412"/>
                <a:gd name="connsiteX2" fmla="*/ 2242457 w 4533899"/>
                <a:gd name="connsiteY2" fmla="*/ 520401 h 520412"/>
                <a:gd name="connsiteX3" fmla="*/ 3869871 w 4533899"/>
                <a:gd name="connsiteY3" fmla="*/ 14214 h 520412"/>
                <a:gd name="connsiteX4" fmla="*/ 4533899 w 4533899"/>
                <a:gd name="connsiteY4" fmla="*/ 280914 h 520412"/>
                <a:gd name="connsiteX0" fmla="*/ 0 w 4533899"/>
                <a:gd name="connsiteY0" fmla="*/ 324458 h 520412"/>
                <a:gd name="connsiteX1" fmla="*/ 778328 w 4533899"/>
                <a:gd name="connsiteY1" fmla="*/ 3329 h 520412"/>
                <a:gd name="connsiteX2" fmla="*/ 2242457 w 4533899"/>
                <a:gd name="connsiteY2" fmla="*/ 520401 h 520412"/>
                <a:gd name="connsiteX3" fmla="*/ 3869871 w 4533899"/>
                <a:gd name="connsiteY3" fmla="*/ 14214 h 520412"/>
                <a:gd name="connsiteX4" fmla="*/ 4533899 w 4533899"/>
                <a:gd name="connsiteY4" fmla="*/ 280914 h 520412"/>
                <a:gd name="connsiteX0" fmla="*/ 0 w 4533899"/>
                <a:gd name="connsiteY0" fmla="*/ 324458 h 520412"/>
                <a:gd name="connsiteX1" fmla="*/ 778328 w 4533899"/>
                <a:gd name="connsiteY1" fmla="*/ 3329 h 520412"/>
                <a:gd name="connsiteX2" fmla="*/ 2242457 w 4533899"/>
                <a:gd name="connsiteY2" fmla="*/ 520401 h 520412"/>
                <a:gd name="connsiteX3" fmla="*/ 3869871 w 4533899"/>
                <a:gd name="connsiteY3" fmla="*/ 14214 h 520412"/>
                <a:gd name="connsiteX4" fmla="*/ 4533899 w 4533899"/>
                <a:gd name="connsiteY4" fmla="*/ 280914 h 520412"/>
                <a:gd name="connsiteX0" fmla="*/ 0 w 4533899"/>
                <a:gd name="connsiteY0" fmla="*/ 321172 h 517126"/>
                <a:gd name="connsiteX1" fmla="*/ 778328 w 4533899"/>
                <a:gd name="connsiteY1" fmla="*/ 43 h 517126"/>
                <a:gd name="connsiteX2" fmla="*/ 2242457 w 4533899"/>
                <a:gd name="connsiteY2" fmla="*/ 517115 h 517126"/>
                <a:gd name="connsiteX3" fmla="*/ 3869871 w 4533899"/>
                <a:gd name="connsiteY3" fmla="*/ 10928 h 517126"/>
                <a:gd name="connsiteX4" fmla="*/ 4533899 w 4533899"/>
                <a:gd name="connsiteY4" fmla="*/ 277628 h 517126"/>
                <a:gd name="connsiteX0" fmla="*/ 0 w 4533899"/>
                <a:gd name="connsiteY0" fmla="*/ 321130 h 517084"/>
                <a:gd name="connsiteX1" fmla="*/ 778328 w 4533899"/>
                <a:gd name="connsiteY1" fmla="*/ 1 h 517084"/>
                <a:gd name="connsiteX2" fmla="*/ 2242457 w 4533899"/>
                <a:gd name="connsiteY2" fmla="*/ 517073 h 517084"/>
                <a:gd name="connsiteX3" fmla="*/ 3869871 w 4533899"/>
                <a:gd name="connsiteY3" fmla="*/ 10886 h 517084"/>
                <a:gd name="connsiteX4" fmla="*/ 4533899 w 4533899"/>
                <a:gd name="connsiteY4" fmla="*/ 277586 h 51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3899" h="517084">
                  <a:moveTo>
                    <a:pt x="0" y="321130"/>
                  </a:moveTo>
                  <a:cubicBezTo>
                    <a:pt x="214085" y="182336"/>
                    <a:pt x="361042" y="2"/>
                    <a:pt x="778328" y="1"/>
                  </a:cubicBezTo>
                  <a:cubicBezTo>
                    <a:pt x="1195614" y="0"/>
                    <a:pt x="1718128" y="514352"/>
                    <a:pt x="2242457" y="517073"/>
                  </a:cubicBezTo>
                  <a:cubicBezTo>
                    <a:pt x="2766786" y="519794"/>
                    <a:pt x="3498850" y="18144"/>
                    <a:pt x="3869871" y="10886"/>
                  </a:cubicBezTo>
                  <a:cubicBezTo>
                    <a:pt x="4240892" y="3628"/>
                    <a:pt x="4298041" y="147410"/>
                    <a:pt x="4533899" y="27758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5547882" y="4448465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Band structure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796577" y="2467930"/>
                <a:ext cx="2330895" cy="863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24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</m:d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577" y="2467930"/>
                <a:ext cx="2330895" cy="8632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3720236" y="1855693"/>
                <a:ext cx="55070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6" y="1855693"/>
                <a:ext cx="5507020" cy="461665"/>
              </a:xfrm>
              <a:prstGeom prst="rect">
                <a:avLst/>
              </a:prstGeom>
              <a:blipFill>
                <a:blip r:embed="rId1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8492343" y="3898835"/>
                <a:ext cx="1469825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𝐵𝑍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343" y="3898835"/>
                <a:ext cx="1469825" cy="6949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9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5" grpId="0"/>
      <p:bldP spid="7" grpId="0"/>
      <p:bldP spid="8" grpId="0" animBg="1"/>
      <p:bldP spid="37" grpId="0"/>
      <p:bldP spid="9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5598226" cy="627307"/>
          </a:xfrm>
        </p:spPr>
        <p:txBody>
          <a:bodyPr/>
          <a:lstStyle/>
          <a:p>
            <a:r>
              <a:rPr kumimoji="1" lang="en-US" altLang="ja-JP" dirty="0" smtClean="0"/>
              <a:t>One-body energy level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2123" y="877824"/>
                <a:ext cx="5997796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𝑛𝑘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3" y="877824"/>
                <a:ext cx="5997796" cy="954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2243334" y="1832381"/>
                <a:ext cx="4350935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ja-JP" sz="2400" dirty="0" smtClean="0"/>
                  <a:t>True quasi-particle energy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34" y="1832381"/>
                <a:ext cx="4350935" cy="461665"/>
              </a:xfrm>
              <a:prstGeom prst="rect">
                <a:avLst/>
              </a:prstGeom>
              <a:blipFill>
                <a:blip r:embed="rId4"/>
                <a:stretch>
                  <a:fillRect t="-11392" r="-696" b="-22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12123" y="2460524"/>
            <a:ext cx="70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Qualitative analyzation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Angle resolved photo electronic spectroscopy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de Haas-van Alphen oscillation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8572877" y="250517"/>
            <a:ext cx="1519955" cy="2043529"/>
            <a:chOff x="8572877" y="250517"/>
            <a:chExt cx="1519955" cy="2043529"/>
          </a:xfrm>
        </p:grpSpPr>
        <p:cxnSp>
          <p:nvCxnSpPr>
            <p:cNvPr id="12" name="直線コネクタ 11"/>
            <p:cNvCxnSpPr/>
            <p:nvPr/>
          </p:nvCxnSpPr>
          <p:spPr>
            <a:xfrm>
              <a:off x="8603357" y="1587491"/>
              <a:ext cx="1024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8603357" y="2105651"/>
              <a:ext cx="1024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8572877" y="843779"/>
              <a:ext cx="1024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楕円 14"/>
            <p:cNvSpPr/>
            <p:nvPr/>
          </p:nvSpPr>
          <p:spPr>
            <a:xfrm>
              <a:off x="8902061" y="1917256"/>
              <a:ext cx="376790" cy="3767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24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" name="楕円 15"/>
            <p:cNvSpPr/>
            <p:nvPr/>
          </p:nvSpPr>
          <p:spPr>
            <a:xfrm>
              <a:off x="8902061" y="1399096"/>
              <a:ext cx="376790" cy="37679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7" name="楕円 16"/>
            <p:cNvSpPr/>
            <p:nvPr/>
          </p:nvSpPr>
          <p:spPr>
            <a:xfrm>
              <a:off x="9716042" y="250517"/>
              <a:ext cx="376790" cy="3767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24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9118033" y="427727"/>
              <a:ext cx="555172" cy="1156716"/>
            </a:xfrm>
            <a:custGeom>
              <a:avLst/>
              <a:gdLst>
                <a:gd name="connsiteX0" fmla="*/ 0 w 538843"/>
                <a:gd name="connsiteY0" fmla="*/ 511629 h 511629"/>
                <a:gd name="connsiteX1" fmla="*/ 277586 w 538843"/>
                <a:gd name="connsiteY1" fmla="*/ 364672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538843"/>
                <a:gd name="connsiteY0" fmla="*/ 511629 h 511629"/>
                <a:gd name="connsiteX1" fmla="*/ 321129 w 538843"/>
                <a:gd name="connsiteY1" fmla="*/ 283030 h 511629"/>
                <a:gd name="connsiteX2" fmla="*/ 538843 w 538843"/>
                <a:gd name="connsiteY2" fmla="*/ 0 h 511629"/>
                <a:gd name="connsiteX3" fmla="*/ 538843 w 538843"/>
                <a:gd name="connsiteY3" fmla="*/ 0 h 511629"/>
                <a:gd name="connsiteX0" fmla="*/ 0 w 745672"/>
                <a:gd name="connsiteY0" fmla="*/ 513116 h 513116"/>
                <a:gd name="connsiteX1" fmla="*/ 321129 w 745672"/>
                <a:gd name="connsiteY1" fmla="*/ 284517 h 513116"/>
                <a:gd name="connsiteX2" fmla="*/ 538843 w 745672"/>
                <a:gd name="connsiteY2" fmla="*/ 1487 h 513116"/>
                <a:gd name="connsiteX3" fmla="*/ 745672 w 745672"/>
                <a:gd name="connsiteY3" fmla="*/ 181102 h 513116"/>
                <a:gd name="connsiteX0" fmla="*/ 0 w 745672"/>
                <a:gd name="connsiteY0" fmla="*/ 512065 h 512065"/>
                <a:gd name="connsiteX1" fmla="*/ 321129 w 745672"/>
                <a:gd name="connsiteY1" fmla="*/ 283466 h 512065"/>
                <a:gd name="connsiteX2" fmla="*/ 538843 w 745672"/>
                <a:gd name="connsiteY2" fmla="*/ 436 h 512065"/>
                <a:gd name="connsiteX3" fmla="*/ 745672 w 745672"/>
                <a:gd name="connsiteY3" fmla="*/ 180051 h 512065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538843 w 729343"/>
                <a:gd name="connsiteY2" fmla="*/ 16328 h 527957"/>
                <a:gd name="connsiteX3" fmla="*/ 729343 w 729343"/>
                <a:gd name="connsiteY3" fmla="*/ 0 h 527957"/>
                <a:gd name="connsiteX0" fmla="*/ 0 w 729343"/>
                <a:gd name="connsiteY0" fmla="*/ 527957 h 527957"/>
                <a:gd name="connsiteX1" fmla="*/ 321129 w 729343"/>
                <a:gd name="connsiteY1" fmla="*/ 299358 h 527957"/>
                <a:gd name="connsiteX2" fmla="*/ 729343 w 729343"/>
                <a:gd name="connsiteY2" fmla="*/ 0 h 527957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321129 w 555172"/>
                <a:gd name="connsiteY1" fmla="*/ 342901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283029 w 555172"/>
                <a:gd name="connsiteY1" fmla="*/ 288472 h 571500"/>
                <a:gd name="connsiteX2" fmla="*/ 555172 w 555172"/>
                <a:gd name="connsiteY2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555172"/>
                <a:gd name="connsiteY0" fmla="*/ 571500 h 571500"/>
                <a:gd name="connsiteX1" fmla="*/ 555172 w 555172"/>
                <a:gd name="connsiteY1" fmla="*/ 0 h 571500"/>
                <a:gd name="connsiteX0" fmla="*/ 0 w 600892"/>
                <a:gd name="connsiteY0" fmla="*/ 1046988 h 1046988"/>
                <a:gd name="connsiteX1" fmla="*/ 600892 w 600892"/>
                <a:gd name="connsiteY1" fmla="*/ 0 h 1046988"/>
                <a:gd name="connsiteX0" fmla="*/ 0 w 600892"/>
                <a:gd name="connsiteY0" fmla="*/ 1046988 h 1046988"/>
                <a:gd name="connsiteX1" fmla="*/ 600892 w 600892"/>
                <a:gd name="connsiteY1" fmla="*/ 0 h 1046988"/>
                <a:gd name="connsiteX0" fmla="*/ 0 w 555172"/>
                <a:gd name="connsiteY0" fmla="*/ 1156716 h 1156716"/>
                <a:gd name="connsiteX1" fmla="*/ 555172 w 555172"/>
                <a:gd name="connsiteY1" fmla="*/ 0 h 115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5172" h="1156716">
                  <a:moveTo>
                    <a:pt x="0" y="1156716"/>
                  </a:moveTo>
                  <a:cubicBezTo>
                    <a:pt x="48985" y="884573"/>
                    <a:pt x="101891" y="168510"/>
                    <a:pt x="555172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7095091" y="521256"/>
            <a:ext cx="1071904" cy="1772790"/>
            <a:chOff x="7095091" y="521256"/>
            <a:chExt cx="1071904" cy="1772790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7125571" y="1587491"/>
              <a:ext cx="1024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7125571" y="2105651"/>
              <a:ext cx="1024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095091" y="843779"/>
              <a:ext cx="1024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/>
            <p:cNvSpPr/>
            <p:nvPr/>
          </p:nvSpPr>
          <p:spPr>
            <a:xfrm>
              <a:off x="7424275" y="1917256"/>
              <a:ext cx="376790" cy="3767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24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7424275" y="1399096"/>
              <a:ext cx="376790" cy="3767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e</a:t>
              </a:r>
              <a:endParaRPr kumimoji="1" lang="ja-JP" altLang="en-US" sz="24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リーフォーム 18"/>
            <p:cNvSpPr/>
            <p:nvPr/>
          </p:nvSpPr>
          <p:spPr>
            <a:xfrm rot="1049506">
              <a:off x="7718939" y="521256"/>
              <a:ext cx="448056" cy="877824"/>
            </a:xfrm>
            <a:custGeom>
              <a:avLst/>
              <a:gdLst>
                <a:gd name="connsiteX0" fmla="*/ 155448 w 548640"/>
                <a:gd name="connsiteY0" fmla="*/ 0 h 877824"/>
                <a:gd name="connsiteX1" fmla="*/ 0 w 548640"/>
                <a:gd name="connsiteY1" fmla="*/ 539496 h 877824"/>
                <a:gd name="connsiteX2" fmla="*/ 301752 w 548640"/>
                <a:gd name="connsiteY2" fmla="*/ 420624 h 877824"/>
                <a:gd name="connsiteX3" fmla="*/ 246888 w 548640"/>
                <a:gd name="connsiteY3" fmla="*/ 877824 h 877824"/>
                <a:gd name="connsiteX4" fmla="*/ 548640 w 548640"/>
                <a:gd name="connsiteY4" fmla="*/ 210312 h 877824"/>
                <a:gd name="connsiteX5" fmla="*/ 182880 w 548640"/>
                <a:gd name="connsiteY5" fmla="*/ 283464 h 877824"/>
                <a:gd name="connsiteX6" fmla="*/ 155448 w 548640"/>
                <a:gd name="connsiteY6" fmla="*/ 0 h 877824"/>
                <a:gd name="connsiteX0" fmla="*/ 155448 w 548640"/>
                <a:gd name="connsiteY0" fmla="*/ 0 h 877824"/>
                <a:gd name="connsiteX1" fmla="*/ 0 w 548640"/>
                <a:gd name="connsiteY1" fmla="*/ 539496 h 877824"/>
                <a:gd name="connsiteX2" fmla="*/ 246888 w 548640"/>
                <a:gd name="connsiteY2" fmla="*/ 557784 h 877824"/>
                <a:gd name="connsiteX3" fmla="*/ 246888 w 548640"/>
                <a:gd name="connsiteY3" fmla="*/ 877824 h 877824"/>
                <a:gd name="connsiteX4" fmla="*/ 548640 w 548640"/>
                <a:gd name="connsiteY4" fmla="*/ 210312 h 877824"/>
                <a:gd name="connsiteX5" fmla="*/ 182880 w 548640"/>
                <a:gd name="connsiteY5" fmla="*/ 283464 h 877824"/>
                <a:gd name="connsiteX6" fmla="*/ 155448 w 548640"/>
                <a:gd name="connsiteY6" fmla="*/ 0 h 877824"/>
                <a:gd name="connsiteX0" fmla="*/ 155448 w 448056"/>
                <a:gd name="connsiteY0" fmla="*/ 0 h 877824"/>
                <a:gd name="connsiteX1" fmla="*/ 0 w 448056"/>
                <a:gd name="connsiteY1" fmla="*/ 539496 h 877824"/>
                <a:gd name="connsiteX2" fmla="*/ 246888 w 448056"/>
                <a:gd name="connsiteY2" fmla="*/ 557784 h 877824"/>
                <a:gd name="connsiteX3" fmla="*/ 246888 w 448056"/>
                <a:gd name="connsiteY3" fmla="*/ 877824 h 877824"/>
                <a:gd name="connsiteX4" fmla="*/ 448056 w 448056"/>
                <a:gd name="connsiteY4" fmla="*/ 338328 h 877824"/>
                <a:gd name="connsiteX5" fmla="*/ 182880 w 448056"/>
                <a:gd name="connsiteY5" fmla="*/ 283464 h 877824"/>
                <a:gd name="connsiteX6" fmla="*/ 155448 w 448056"/>
                <a:gd name="connsiteY6" fmla="*/ 0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056" h="877824">
                  <a:moveTo>
                    <a:pt x="155448" y="0"/>
                  </a:moveTo>
                  <a:lnTo>
                    <a:pt x="0" y="539496"/>
                  </a:lnTo>
                  <a:lnTo>
                    <a:pt x="246888" y="557784"/>
                  </a:lnTo>
                  <a:lnTo>
                    <a:pt x="246888" y="877824"/>
                  </a:lnTo>
                  <a:lnTo>
                    <a:pt x="448056" y="338328"/>
                  </a:lnTo>
                  <a:lnTo>
                    <a:pt x="182880" y="28346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617332" y="2385008"/>
            <a:ext cx="3504165" cy="2376365"/>
            <a:chOff x="6617332" y="2385008"/>
            <a:chExt cx="3504165" cy="2376365"/>
          </a:xfrm>
        </p:grpSpPr>
        <p:cxnSp>
          <p:nvCxnSpPr>
            <p:cNvPr id="20" name="直線矢印コネクタ 19"/>
            <p:cNvCxnSpPr/>
            <p:nvPr/>
          </p:nvCxnSpPr>
          <p:spPr>
            <a:xfrm flipV="1">
              <a:off x="7125571" y="2385008"/>
              <a:ext cx="0" cy="1949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7125571" y="4334190"/>
              <a:ext cx="29112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6817387" y="4361263"/>
              <a:ext cx="3304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kern="1200" dirty="0" smtClean="0">
                  <a:solidFill>
                    <a:schemeClr val="tx1"/>
                  </a:solidFill>
                  <a:latin typeface="+mj-ea"/>
                  <a:ea typeface="+mj-ea"/>
                </a:rPr>
                <a:t>Inversed magnetic field (1/H)</a:t>
              </a:r>
              <a:endParaRPr kumimoji="1" lang="ja-JP" altLang="en-US" sz="20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 rot="16200000">
              <a:off x="6012519" y="3174277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kern="1200" dirty="0" smtClean="0">
                  <a:solidFill>
                    <a:schemeClr val="tx1"/>
                  </a:solidFill>
                  <a:latin typeface="+mj-ea"/>
                  <a:ea typeface="+mj-ea"/>
                </a:rPr>
                <a:t>Susceptibility</a:t>
              </a:r>
              <a:endParaRPr kumimoji="1" lang="ja-JP" altLang="en-US" sz="20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フリーフォーム 27"/>
            <p:cNvSpPr/>
            <p:nvPr/>
          </p:nvSpPr>
          <p:spPr>
            <a:xfrm>
              <a:off x="7178040" y="2605800"/>
              <a:ext cx="2340864" cy="1627979"/>
            </a:xfrm>
            <a:custGeom>
              <a:avLst/>
              <a:gdLst>
                <a:gd name="connsiteX0" fmla="*/ 0 w 2340864"/>
                <a:gd name="connsiteY0" fmla="*/ 1380984 h 1627979"/>
                <a:gd name="connsiteX1" fmla="*/ 36576 w 2340864"/>
                <a:gd name="connsiteY1" fmla="*/ 631176 h 1627979"/>
                <a:gd name="connsiteX2" fmla="*/ 100584 w 2340864"/>
                <a:gd name="connsiteY2" fmla="*/ 1280400 h 1627979"/>
                <a:gd name="connsiteX3" fmla="*/ 182880 w 2340864"/>
                <a:gd name="connsiteY3" fmla="*/ 594600 h 1627979"/>
                <a:gd name="connsiteX4" fmla="*/ 182880 w 2340864"/>
                <a:gd name="connsiteY4" fmla="*/ 594600 h 1627979"/>
                <a:gd name="connsiteX5" fmla="*/ 292608 w 2340864"/>
                <a:gd name="connsiteY5" fmla="*/ 1207248 h 1627979"/>
                <a:gd name="connsiteX6" fmla="*/ 338328 w 2340864"/>
                <a:gd name="connsiteY6" fmla="*/ 347712 h 1627979"/>
                <a:gd name="connsiteX7" fmla="*/ 448056 w 2340864"/>
                <a:gd name="connsiteY7" fmla="*/ 1070088 h 1627979"/>
                <a:gd name="connsiteX8" fmla="*/ 448056 w 2340864"/>
                <a:gd name="connsiteY8" fmla="*/ 1070088 h 1627979"/>
                <a:gd name="connsiteX9" fmla="*/ 530352 w 2340864"/>
                <a:gd name="connsiteY9" fmla="*/ 155688 h 1627979"/>
                <a:gd name="connsiteX10" fmla="*/ 594360 w 2340864"/>
                <a:gd name="connsiteY10" fmla="*/ 1006080 h 1627979"/>
                <a:gd name="connsiteX11" fmla="*/ 649224 w 2340864"/>
                <a:gd name="connsiteY11" fmla="*/ 109968 h 1627979"/>
                <a:gd name="connsiteX12" fmla="*/ 749808 w 2340864"/>
                <a:gd name="connsiteY12" fmla="*/ 923784 h 1627979"/>
                <a:gd name="connsiteX13" fmla="*/ 795528 w 2340864"/>
                <a:gd name="connsiteY13" fmla="*/ 228840 h 1627979"/>
                <a:gd name="connsiteX14" fmla="*/ 886968 w 2340864"/>
                <a:gd name="connsiteY14" fmla="*/ 1097520 h 1627979"/>
                <a:gd name="connsiteX15" fmla="*/ 950976 w 2340864"/>
                <a:gd name="connsiteY15" fmla="*/ 420864 h 1627979"/>
                <a:gd name="connsiteX16" fmla="*/ 1024128 w 2340864"/>
                <a:gd name="connsiteY16" fmla="*/ 1280400 h 1627979"/>
                <a:gd name="connsiteX17" fmla="*/ 1024128 w 2340864"/>
                <a:gd name="connsiteY17" fmla="*/ 1280400 h 1627979"/>
                <a:gd name="connsiteX18" fmla="*/ 1097280 w 2340864"/>
                <a:gd name="connsiteY18" fmla="*/ 594600 h 1627979"/>
                <a:gd name="connsiteX19" fmla="*/ 1197864 w 2340864"/>
                <a:gd name="connsiteY19" fmla="*/ 1499856 h 1627979"/>
                <a:gd name="connsiteX20" fmla="*/ 1271016 w 2340864"/>
                <a:gd name="connsiteY20" fmla="*/ 759192 h 1627979"/>
                <a:gd name="connsiteX21" fmla="*/ 1335024 w 2340864"/>
                <a:gd name="connsiteY21" fmla="*/ 1627872 h 1627979"/>
                <a:gd name="connsiteX22" fmla="*/ 1417320 w 2340864"/>
                <a:gd name="connsiteY22" fmla="*/ 823200 h 1627979"/>
                <a:gd name="connsiteX23" fmla="*/ 1472184 w 2340864"/>
                <a:gd name="connsiteY23" fmla="*/ 1444992 h 1627979"/>
                <a:gd name="connsiteX24" fmla="*/ 1572768 w 2340864"/>
                <a:gd name="connsiteY24" fmla="*/ 603744 h 1627979"/>
                <a:gd name="connsiteX25" fmla="*/ 1636776 w 2340864"/>
                <a:gd name="connsiteY25" fmla="*/ 1289544 h 1627979"/>
                <a:gd name="connsiteX26" fmla="*/ 1700784 w 2340864"/>
                <a:gd name="connsiteY26" fmla="*/ 420864 h 1627979"/>
                <a:gd name="connsiteX27" fmla="*/ 1755648 w 2340864"/>
                <a:gd name="connsiteY27" fmla="*/ 1225536 h 1627979"/>
                <a:gd name="connsiteX28" fmla="*/ 1828800 w 2340864"/>
                <a:gd name="connsiteY28" fmla="*/ 237984 h 1627979"/>
                <a:gd name="connsiteX29" fmla="*/ 1892808 w 2340864"/>
                <a:gd name="connsiteY29" fmla="*/ 1033512 h 1627979"/>
                <a:gd name="connsiteX30" fmla="*/ 1956816 w 2340864"/>
                <a:gd name="connsiteY30" fmla="*/ 119112 h 1627979"/>
                <a:gd name="connsiteX31" fmla="*/ 2002536 w 2340864"/>
                <a:gd name="connsiteY31" fmla="*/ 951216 h 1627979"/>
                <a:gd name="connsiteX32" fmla="*/ 2002536 w 2340864"/>
                <a:gd name="connsiteY32" fmla="*/ 951216 h 1627979"/>
                <a:gd name="connsiteX33" fmla="*/ 2075688 w 2340864"/>
                <a:gd name="connsiteY33" fmla="*/ 240 h 1627979"/>
                <a:gd name="connsiteX34" fmla="*/ 2103120 w 2340864"/>
                <a:gd name="connsiteY34" fmla="*/ 850632 h 1627979"/>
                <a:gd name="connsiteX35" fmla="*/ 2194560 w 2340864"/>
                <a:gd name="connsiteY35" fmla="*/ 18528 h 1627979"/>
                <a:gd name="connsiteX36" fmla="*/ 2221992 w 2340864"/>
                <a:gd name="connsiteY36" fmla="*/ 932928 h 1627979"/>
                <a:gd name="connsiteX37" fmla="*/ 2295144 w 2340864"/>
                <a:gd name="connsiteY37" fmla="*/ 256272 h 1627979"/>
                <a:gd name="connsiteX38" fmla="*/ 2340864 w 2340864"/>
                <a:gd name="connsiteY38" fmla="*/ 1097520 h 162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40864" h="1627979">
                  <a:moveTo>
                    <a:pt x="0" y="1380984"/>
                  </a:moveTo>
                  <a:cubicBezTo>
                    <a:pt x="9906" y="1014462"/>
                    <a:pt x="19812" y="647940"/>
                    <a:pt x="36576" y="631176"/>
                  </a:cubicBezTo>
                  <a:cubicBezTo>
                    <a:pt x="53340" y="614412"/>
                    <a:pt x="76200" y="1286496"/>
                    <a:pt x="100584" y="1280400"/>
                  </a:cubicBezTo>
                  <a:cubicBezTo>
                    <a:pt x="124968" y="1274304"/>
                    <a:pt x="182880" y="594600"/>
                    <a:pt x="182880" y="594600"/>
                  </a:cubicBezTo>
                  <a:lnTo>
                    <a:pt x="182880" y="594600"/>
                  </a:lnTo>
                  <a:cubicBezTo>
                    <a:pt x="201168" y="696708"/>
                    <a:pt x="266700" y="1248396"/>
                    <a:pt x="292608" y="1207248"/>
                  </a:cubicBezTo>
                  <a:cubicBezTo>
                    <a:pt x="318516" y="1166100"/>
                    <a:pt x="312420" y="370572"/>
                    <a:pt x="338328" y="347712"/>
                  </a:cubicBezTo>
                  <a:cubicBezTo>
                    <a:pt x="364236" y="324852"/>
                    <a:pt x="448056" y="1070088"/>
                    <a:pt x="448056" y="1070088"/>
                  </a:cubicBezTo>
                  <a:lnTo>
                    <a:pt x="448056" y="1070088"/>
                  </a:lnTo>
                  <a:cubicBezTo>
                    <a:pt x="461772" y="917688"/>
                    <a:pt x="505968" y="166356"/>
                    <a:pt x="530352" y="155688"/>
                  </a:cubicBezTo>
                  <a:cubicBezTo>
                    <a:pt x="554736" y="145020"/>
                    <a:pt x="574548" y="1013700"/>
                    <a:pt x="594360" y="1006080"/>
                  </a:cubicBezTo>
                  <a:cubicBezTo>
                    <a:pt x="614172" y="998460"/>
                    <a:pt x="623316" y="123684"/>
                    <a:pt x="649224" y="109968"/>
                  </a:cubicBezTo>
                  <a:cubicBezTo>
                    <a:pt x="675132" y="96252"/>
                    <a:pt x="725424" y="903972"/>
                    <a:pt x="749808" y="923784"/>
                  </a:cubicBezTo>
                  <a:cubicBezTo>
                    <a:pt x="774192" y="943596"/>
                    <a:pt x="772668" y="199884"/>
                    <a:pt x="795528" y="228840"/>
                  </a:cubicBezTo>
                  <a:cubicBezTo>
                    <a:pt x="818388" y="257796"/>
                    <a:pt x="861060" y="1065516"/>
                    <a:pt x="886968" y="1097520"/>
                  </a:cubicBezTo>
                  <a:cubicBezTo>
                    <a:pt x="912876" y="1129524"/>
                    <a:pt x="928116" y="390384"/>
                    <a:pt x="950976" y="420864"/>
                  </a:cubicBezTo>
                  <a:cubicBezTo>
                    <a:pt x="973836" y="451344"/>
                    <a:pt x="1024128" y="1280400"/>
                    <a:pt x="1024128" y="1280400"/>
                  </a:cubicBezTo>
                  <a:lnTo>
                    <a:pt x="1024128" y="1280400"/>
                  </a:lnTo>
                  <a:cubicBezTo>
                    <a:pt x="1036320" y="1166100"/>
                    <a:pt x="1068324" y="558024"/>
                    <a:pt x="1097280" y="594600"/>
                  </a:cubicBezTo>
                  <a:cubicBezTo>
                    <a:pt x="1126236" y="631176"/>
                    <a:pt x="1168908" y="1472424"/>
                    <a:pt x="1197864" y="1499856"/>
                  </a:cubicBezTo>
                  <a:cubicBezTo>
                    <a:pt x="1226820" y="1527288"/>
                    <a:pt x="1248156" y="737856"/>
                    <a:pt x="1271016" y="759192"/>
                  </a:cubicBezTo>
                  <a:cubicBezTo>
                    <a:pt x="1293876" y="780528"/>
                    <a:pt x="1310640" y="1617204"/>
                    <a:pt x="1335024" y="1627872"/>
                  </a:cubicBezTo>
                  <a:cubicBezTo>
                    <a:pt x="1359408" y="1638540"/>
                    <a:pt x="1394460" y="853680"/>
                    <a:pt x="1417320" y="823200"/>
                  </a:cubicBezTo>
                  <a:cubicBezTo>
                    <a:pt x="1440180" y="792720"/>
                    <a:pt x="1446276" y="1481568"/>
                    <a:pt x="1472184" y="1444992"/>
                  </a:cubicBezTo>
                  <a:cubicBezTo>
                    <a:pt x="1498092" y="1408416"/>
                    <a:pt x="1545336" y="629652"/>
                    <a:pt x="1572768" y="603744"/>
                  </a:cubicBezTo>
                  <a:cubicBezTo>
                    <a:pt x="1600200" y="577836"/>
                    <a:pt x="1615440" y="1320024"/>
                    <a:pt x="1636776" y="1289544"/>
                  </a:cubicBezTo>
                  <a:cubicBezTo>
                    <a:pt x="1658112" y="1259064"/>
                    <a:pt x="1680972" y="431532"/>
                    <a:pt x="1700784" y="420864"/>
                  </a:cubicBezTo>
                  <a:cubicBezTo>
                    <a:pt x="1720596" y="410196"/>
                    <a:pt x="1734312" y="1256016"/>
                    <a:pt x="1755648" y="1225536"/>
                  </a:cubicBezTo>
                  <a:cubicBezTo>
                    <a:pt x="1776984" y="1195056"/>
                    <a:pt x="1805940" y="269988"/>
                    <a:pt x="1828800" y="237984"/>
                  </a:cubicBezTo>
                  <a:cubicBezTo>
                    <a:pt x="1851660" y="205980"/>
                    <a:pt x="1871472" y="1053324"/>
                    <a:pt x="1892808" y="1033512"/>
                  </a:cubicBezTo>
                  <a:cubicBezTo>
                    <a:pt x="1914144" y="1013700"/>
                    <a:pt x="1938528" y="132828"/>
                    <a:pt x="1956816" y="119112"/>
                  </a:cubicBezTo>
                  <a:cubicBezTo>
                    <a:pt x="1975104" y="105396"/>
                    <a:pt x="2002536" y="951216"/>
                    <a:pt x="2002536" y="951216"/>
                  </a:cubicBezTo>
                  <a:lnTo>
                    <a:pt x="2002536" y="951216"/>
                  </a:lnTo>
                  <a:cubicBezTo>
                    <a:pt x="2014728" y="792720"/>
                    <a:pt x="2058924" y="17004"/>
                    <a:pt x="2075688" y="240"/>
                  </a:cubicBezTo>
                  <a:cubicBezTo>
                    <a:pt x="2092452" y="-16524"/>
                    <a:pt x="2083308" y="847584"/>
                    <a:pt x="2103120" y="850632"/>
                  </a:cubicBezTo>
                  <a:cubicBezTo>
                    <a:pt x="2122932" y="853680"/>
                    <a:pt x="2174748" y="4812"/>
                    <a:pt x="2194560" y="18528"/>
                  </a:cubicBezTo>
                  <a:cubicBezTo>
                    <a:pt x="2214372" y="32244"/>
                    <a:pt x="2205228" y="893304"/>
                    <a:pt x="2221992" y="932928"/>
                  </a:cubicBezTo>
                  <a:cubicBezTo>
                    <a:pt x="2238756" y="972552"/>
                    <a:pt x="2275332" y="228840"/>
                    <a:pt x="2295144" y="256272"/>
                  </a:cubicBezTo>
                  <a:cubicBezTo>
                    <a:pt x="2314956" y="283704"/>
                    <a:pt x="2327910" y="690612"/>
                    <a:pt x="2340864" y="10975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400718" y="7240437"/>
            <a:ext cx="512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X. </a:t>
            </a:r>
            <a:r>
              <a:rPr lang="en-US" altLang="ja-JP" dirty="0"/>
              <a:t>Zhu and </a:t>
            </a:r>
            <a:r>
              <a:rPr lang="en-US" altLang="ja-JP" dirty="0" smtClean="0"/>
              <a:t>S. Louie, Phys. Rev. B </a:t>
            </a:r>
            <a:r>
              <a:rPr lang="en-US" altLang="ja-JP" b="1" dirty="0" smtClean="0"/>
              <a:t>43</a:t>
            </a:r>
            <a:r>
              <a:rPr lang="en-US" altLang="ja-JP" dirty="0" smtClean="0"/>
              <a:t>, 14142 (1991).</a:t>
            </a:r>
            <a:endParaRPr lang="ja-JP" altLang="en-US" dirty="0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17679"/>
              </p:ext>
            </p:extLst>
          </p:nvPr>
        </p:nvGraphicFramePr>
        <p:xfrm>
          <a:off x="162625" y="3660853"/>
          <a:ext cx="570477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94">
                  <a:extLst>
                    <a:ext uri="{9D8B030D-6E8A-4147-A177-3AD203B41FA5}">
                      <a16:colId xmlns:a16="http://schemas.microsoft.com/office/drawing/2014/main" val="294884863"/>
                    </a:ext>
                  </a:extLst>
                </a:gridCol>
                <a:gridCol w="1426194">
                  <a:extLst>
                    <a:ext uri="{9D8B030D-6E8A-4147-A177-3AD203B41FA5}">
                      <a16:colId xmlns:a16="http://schemas.microsoft.com/office/drawing/2014/main" val="1558102455"/>
                    </a:ext>
                  </a:extLst>
                </a:gridCol>
                <a:gridCol w="1426194">
                  <a:extLst>
                    <a:ext uri="{9D8B030D-6E8A-4147-A177-3AD203B41FA5}">
                      <a16:colId xmlns:a16="http://schemas.microsoft.com/office/drawing/2014/main" val="988685672"/>
                    </a:ext>
                  </a:extLst>
                </a:gridCol>
                <a:gridCol w="1426194">
                  <a:extLst>
                    <a:ext uri="{9D8B030D-6E8A-4147-A177-3AD203B41FA5}">
                      <a16:colId xmlns:a16="http://schemas.microsoft.com/office/drawing/2014/main" val="747048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Unit [eV]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LDA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GW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Exp.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03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Si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0.54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1.32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1.17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5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LiCl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6.07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9.34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9.40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11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AlP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1.52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2.59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2.50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AlAs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1.25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2.15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2.23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10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AlSb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0.99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1.64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1.68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3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GaP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1.82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2.55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2.39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54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GaAs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0.37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1.22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1.52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8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InP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0.57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1.44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1.42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113674"/>
                  </a:ext>
                </a:extLst>
              </a:tr>
            </a:tbl>
          </a:graphicData>
        </a:graphic>
      </p:graphicFrame>
      <p:grpSp>
        <p:nvGrpSpPr>
          <p:cNvPr id="32" name="グループ化 31"/>
          <p:cNvGrpSpPr/>
          <p:nvPr/>
        </p:nvGrpSpPr>
        <p:grpSpPr>
          <a:xfrm>
            <a:off x="5917903" y="4511499"/>
            <a:ext cx="4162722" cy="2927770"/>
            <a:chOff x="5917903" y="4511499"/>
            <a:chExt cx="4162722" cy="2927770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7887433" y="5721296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rPr>
                <a:t>Band gap</a:t>
              </a:r>
              <a:endPara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 flipV="1">
              <a:off x="6594269" y="4669696"/>
              <a:ext cx="0" cy="27695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>
              <a:off x="6319157" y="7227013"/>
              <a:ext cx="35852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/>
                <p:cNvSpPr/>
                <p:nvPr/>
              </p:nvSpPr>
              <p:spPr>
                <a:xfrm>
                  <a:off x="9613831" y="6692064"/>
                  <a:ext cx="4667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ja-JP" altLang="en-US" sz="2400" b="1" dirty="0"/>
                </a:p>
              </p:txBody>
            </p:sp>
          </mc:Choice>
          <mc:Fallback xmlns="">
            <p:sp>
              <p:nvSpPr>
                <p:cNvPr id="33" name="正方形/長方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3831" y="6692064"/>
                  <a:ext cx="46679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/>
                <p:cNvSpPr/>
                <p:nvPr/>
              </p:nvSpPr>
              <p:spPr>
                <a:xfrm>
                  <a:off x="5917903" y="4511499"/>
                  <a:ext cx="7148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4" name="正方形/長方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903" y="4511499"/>
                  <a:ext cx="71481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フリーフォーム 34"/>
            <p:cNvSpPr/>
            <p:nvPr/>
          </p:nvSpPr>
          <p:spPr>
            <a:xfrm>
              <a:off x="6091078" y="6245748"/>
              <a:ext cx="3187773" cy="907981"/>
            </a:xfrm>
            <a:custGeom>
              <a:avLst/>
              <a:gdLst>
                <a:gd name="connsiteX0" fmla="*/ 0 w 3962400"/>
                <a:gd name="connsiteY0" fmla="*/ 919843 h 944796"/>
                <a:gd name="connsiteX1" fmla="*/ 1436915 w 3962400"/>
                <a:gd name="connsiteY1" fmla="*/ 0 h 944796"/>
                <a:gd name="connsiteX2" fmla="*/ 3048000 w 3962400"/>
                <a:gd name="connsiteY2" fmla="*/ 919843 h 944796"/>
                <a:gd name="connsiteX3" fmla="*/ 3962400 w 3962400"/>
                <a:gd name="connsiteY3" fmla="*/ 593271 h 944796"/>
                <a:gd name="connsiteX0" fmla="*/ 0 w 4163786"/>
                <a:gd name="connsiteY0" fmla="*/ 919843 h 919857"/>
                <a:gd name="connsiteX1" fmla="*/ 1436915 w 4163786"/>
                <a:gd name="connsiteY1" fmla="*/ 0 h 919857"/>
                <a:gd name="connsiteX2" fmla="*/ 3048000 w 4163786"/>
                <a:gd name="connsiteY2" fmla="*/ 919843 h 919857"/>
                <a:gd name="connsiteX3" fmla="*/ 4163786 w 4163786"/>
                <a:gd name="connsiteY3" fmla="*/ 21771 h 919857"/>
                <a:gd name="connsiteX0" fmla="*/ 0 w 4163786"/>
                <a:gd name="connsiteY0" fmla="*/ 919999 h 979883"/>
                <a:gd name="connsiteX1" fmla="*/ 1436915 w 4163786"/>
                <a:gd name="connsiteY1" fmla="*/ 156 h 979883"/>
                <a:gd name="connsiteX2" fmla="*/ 3145972 w 4163786"/>
                <a:gd name="connsiteY2" fmla="*/ 979870 h 979883"/>
                <a:gd name="connsiteX3" fmla="*/ 4163786 w 4163786"/>
                <a:gd name="connsiteY3" fmla="*/ 21927 h 979883"/>
                <a:gd name="connsiteX0" fmla="*/ 0 w 5453743"/>
                <a:gd name="connsiteY0" fmla="*/ 392718 h 1045873"/>
                <a:gd name="connsiteX1" fmla="*/ 2726872 w 5453743"/>
                <a:gd name="connsiteY1" fmla="*/ 66146 h 1045873"/>
                <a:gd name="connsiteX2" fmla="*/ 4435929 w 5453743"/>
                <a:gd name="connsiteY2" fmla="*/ 1045860 h 1045873"/>
                <a:gd name="connsiteX3" fmla="*/ 5453743 w 5453743"/>
                <a:gd name="connsiteY3" fmla="*/ 87917 h 1045873"/>
                <a:gd name="connsiteX0" fmla="*/ 0 w 5453743"/>
                <a:gd name="connsiteY0" fmla="*/ 304801 h 1051678"/>
                <a:gd name="connsiteX1" fmla="*/ 1289957 w 5453743"/>
                <a:gd name="connsiteY1" fmla="*/ 941615 h 1051678"/>
                <a:gd name="connsiteX2" fmla="*/ 4435929 w 5453743"/>
                <a:gd name="connsiteY2" fmla="*/ 957943 h 1051678"/>
                <a:gd name="connsiteX3" fmla="*/ 5453743 w 5453743"/>
                <a:gd name="connsiteY3" fmla="*/ 0 h 1051678"/>
                <a:gd name="connsiteX0" fmla="*/ 0 w 5453743"/>
                <a:gd name="connsiteY0" fmla="*/ 304801 h 1025938"/>
                <a:gd name="connsiteX1" fmla="*/ 1289957 w 5453743"/>
                <a:gd name="connsiteY1" fmla="*/ 941615 h 1025938"/>
                <a:gd name="connsiteX2" fmla="*/ 4435929 w 5453743"/>
                <a:gd name="connsiteY2" fmla="*/ 957943 h 1025938"/>
                <a:gd name="connsiteX3" fmla="*/ 5453743 w 5453743"/>
                <a:gd name="connsiteY3" fmla="*/ 0 h 1025938"/>
                <a:gd name="connsiteX0" fmla="*/ 0 w 5453743"/>
                <a:gd name="connsiteY0" fmla="*/ 304801 h 972882"/>
                <a:gd name="connsiteX1" fmla="*/ 1289957 w 5453743"/>
                <a:gd name="connsiteY1" fmla="*/ 941615 h 972882"/>
                <a:gd name="connsiteX2" fmla="*/ 4435929 w 5453743"/>
                <a:gd name="connsiteY2" fmla="*/ 957943 h 972882"/>
                <a:gd name="connsiteX3" fmla="*/ 5453743 w 5453743"/>
                <a:gd name="connsiteY3" fmla="*/ 0 h 972882"/>
                <a:gd name="connsiteX0" fmla="*/ 0 w 5453743"/>
                <a:gd name="connsiteY0" fmla="*/ 304801 h 1025948"/>
                <a:gd name="connsiteX1" fmla="*/ 1289957 w 5453743"/>
                <a:gd name="connsiteY1" fmla="*/ 941615 h 1025948"/>
                <a:gd name="connsiteX2" fmla="*/ 2596244 w 5453743"/>
                <a:gd name="connsiteY2" fmla="*/ 947057 h 1025948"/>
                <a:gd name="connsiteX3" fmla="*/ 4435929 w 5453743"/>
                <a:gd name="connsiteY3" fmla="*/ 957943 h 1025948"/>
                <a:gd name="connsiteX4" fmla="*/ 5453743 w 5453743"/>
                <a:gd name="connsiteY4" fmla="*/ 0 h 1025948"/>
                <a:gd name="connsiteX0" fmla="*/ 0 w 5453743"/>
                <a:gd name="connsiteY0" fmla="*/ 304801 h 958040"/>
                <a:gd name="connsiteX1" fmla="*/ 1289957 w 5453743"/>
                <a:gd name="connsiteY1" fmla="*/ 941615 h 958040"/>
                <a:gd name="connsiteX2" fmla="*/ 2775858 w 5453743"/>
                <a:gd name="connsiteY2" fmla="*/ 65314 h 958040"/>
                <a:gd name="connsiteX3" fmla="*/ 4435929 w 5453743"/>
                <a:gd name="connsiteY3" fmla="*/ 957943 h 958040"/>
                <a:gd name="connsiteX4" fmla="*/ 5453743 w 5453743"/>
                <a:gd name="connsiteY4" fmla="*/ 0 h 958040"/>
                <a:gd name="connsiteX0" fmla="*/ 0 w 5453743"/>
                <a:gd name="connsiteY0" fmla="*/ 549734 h 1204409"/>
                <a:gd name="connsiteX1" fmla="*/ 1289957 w 5453743"/>
                <a:gd name="connsiteY1" fmla="*/ 1186548 h 1204409"/>
                <a:gd name="connsiteX2" fmla="*/ 2819401 w 5453743"/>
                <a:gd name="connsiteY2" fmla="*/ 5 h 1204409"/>
                <a:gd name="connsiteX3" fmla="*/ 4435929 w 5453743"/>
                <a:gd name="connsiteY3" fmla="*/ 1202876 h 1204409"/>
                <a:gd name="connsiteX4" fmla="*/ 5453743 w 5453743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198976"/>
                <a:gd name="connsiteX1" fmla="*/ 751114 w 4914900"/>
                <a:gd name="connsiteY1" fmla="*/ 1186548 h 1198976"/>
                <a:gd name="connsiteX2" fmla="*/ 2280558 w 4914900"/>
                <a:gd name="connsiteY2" fmla="*/ 5 h 1198976"/>
                <a:gd name="connsiteX3" fmla="*/ 3891643 w 4914900"/>
                <a:gd name="connsiteY3" fmla="*/ 1197433 h 1198976"/>
                <a:gd name="connsiteX4" fmla="*/ 4914900 w 4914900"/>
                <a:gd name="connsiteY4" fmla="*/ 244933 h 1198976"/>
                <a:gd name="connsiteX0" fmla="*/ 0 w 4914900"/>
                <a:gd name="connsiteY0" fmla="*/ 462648 h 1197437"/>
                <a:gd name="connsiteX1" fmla="*/ 751114 w 4914900"/>
                <a:gd name="connsiteY1" fmla="*/ 1186548 h 1197437"/>
                <a:gd name="connsiteX2" fmla="*/ 2280558 w 4914900"/>
                <a:gd name="connsiteY2" fmla="*/ 5 h 1197437"/>
                <a:gd name="connsiteX3" fmla="*/ 3891643 w 4914900"/>
                <a:gd name="connsiteY3" fmla="*/ 1197433 h 1197437"/>
                <a:gd name="connsiteX4" fmla="*/ 4914900 w 4914900"/>
                <a:gd name="connsiteY4" fmla="*/ 244933 h 1197437"/>
                <a:gd name="connsiteX0" fmla="*/ 0 w 4604657"/>
                <a:gd name="connsiteY0" fmla="*/ 462648 h 1210121"/>
                <a:gd name="connsiteX1" fmla="*/ 751114 w 4604657"/>
                <a:gd name="connsiteY1" fmla="*/ 1186548 h 1210121"/>
                <a:gd name="connsiteX2" fmla="*/ 2280558 w 4604657"/>
                <a:gd name="connsiteY2" fmla="*/ 5 h 1210121"/>
                <a:gd name="connsiteX3" fmla="*/ 3891643 w 4604657"/>
                <a:gd name="connsiteY3" fmla="*/ 1197433 h 1210121"/>
                <a:gd name="connsiteX4" fmla="*/ 4604657 w 4604657"/>
                <a:gd name="connsiteY4" fmla="*/ 587833 h 1210121"/>
                <a:gd name="connsiteX0" fmla="*/ 0 w 4604657"/>
                <a:gd name="connsiteY0" fmla="*/ 462648 h 1197902"/>
                <a:gd name="connsiteX1" fmla="*/ 751114 w 4604657"/>
                <a:gd name="connsiteY1" fmla="*/ 1186548 h 1197902"/>
                <a:gd name="connsiteX2" fmla="*/ 2280558 w 4604657"/>
                <a:gd name="connsiteY2" fmla="*/ 5 h 1197902"/>
                <a:gd name="connsiteX3" fmla="*/ 3891643 w 4604657"/>
                <a:gd name="connsiteY3" fmla="*/ 1197433 h 1197902"/>
                <a:gd name="connsiteX4" fmla="*/ 4604657 w 4604657"/>
                <a:gd name="connsiteY4" fmla="*/ 587833 h 1197902"/>
                <a:gd name="connsiteX0" fmla="*/ 0 w 4604657"/>
                <a:gd name="connsiteY0" fmla="*/ 647704 h 1402543"/>
                <a:gd name="connsiteX1" fmla="*/ 751114 w 4604657"/>
                <a:gd name="connsiteY1" fmla="*/ 1371604 h 1402543"/>
                <a:gd name="connsiteX2" fmla="*/ 2264230 w 4604657"/>
                <a:gd name="connsiteY2" fmla="*/ 4 h 1402543"/>
                <a:gd name="connsiteX3" fmla="*/ 3891643 w 4604657"/>
                <a:gd name="connsiteY3" fmla="*/ 1382489 h 1402543"/>
                <a:gd name="connsiteX4" fmla="*/ 4604657 w 4604657"/>
                <a:gd name="connsiteY4" fmla="*/ 772889 h 1402543"/>
                <a:gd name="connsiteX0" fmla="*/ 0 w 4604657"/>
                <a:gd name="connsiteY0" fmla="*/ 647704 h 1387055"/>
                <a:gd name="connsiteX1" fmla="*/ 751114 w 4604657"/>
                <a:gd name="connsiteY1" fmla="*/ 1371604 h 1387055"/>
                <a:gd name="connsiteX2" fmla="*/ 2264230 w 4604657"/>
                <a:gd name="connsiteY2" fmla="*/ 4 h 1387055"/>
                <a:gd name="connsiteX3" fmla="*/ 3891643 w 4604657"/>
                <a:gd name="connsiteY3" fmla="*/ 1382489 h 1387055"/>
                <a:gd name="connsiteX4" fmla="*/ 4604657 w 4604657"/>
                <a:gd name="connsiteY4" fmla="*/ 772889 h 1387055"/>
                <a:gd name="connsiteX0" fmla="*/ 0 w 4604657"/>
                <a:gd name="connsiteY0" fmla="*/ 647704 h 1382863"/>
                <a:gd name="connsiteX1" fmla="*/ 751114 w 4604657"/>
                <a:gd name="connsiteY1" fmla="*/ 1371604 h 1382863"/>
                <a:gd name="connsiteX2" fmla="*/ 2264230 w 4604657"/>
                <a:gd name="connsiteY2" fmla="*/ 4 h 1382863"/>
                <a:gd name="connsiteX3" fmla="*/ 3891643 w 4604657"/>
                <a:gd name="connsiteY3" fmla="*/ 1382489 h 1382863"/>
                <a:gd name="connsiteX4" fmla="*/ 4604657 w 4604657"/>
                <a:gd name="connsiteY4" fmla="*/ 772889 h 138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657" h="1382863">
                  <a:moveTo>
                    <a:pt x="0" y="647704"/>
                  </a:moveTo>
                  <a:cubicBezTo>
                    <a:pt x="301171" y="998768"/>
                    <a:pt x="390070" y="1359811"/>
                    <a:pt x="751114" y="1371604"/>
                  </a:cubicBezTo>
                  <a:cubicBezTo>
                    <a:pt x="1112158" y="1383397"/>
                    <a:pt x="1739901" y="-2717"/>
                    <a:pt x="2264230" y="4"/>
                  </a:cubicBezTo>
                  <a:cubicBezTo>
                    <a:pt x="2788559" y="2725"/>
                    <a:pt x="3604986" y="1367975"/>
                    <a:pt x="3891643" y="1382489"/>
                  </a:cubicBezTo>
                  <a:cubicBezTo>
                    <a:pt x="4178300" y="1397003"/>
                    <a:pt x="4357914" y="985614"/>
                    <a:pt x="4604657" y="77288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6021610" y="5187520"/>
              <a:ext cx="3257241" cy="371483"/>
            </a:xfrm>
            <a:custGeom>
              <a:avLst/>
              <a:gdLst>
                <a:gd name="connsiteX0" fmla="*/ 0 w 3962400"/>
                <a:gd name="connsiteY0" fmla="*/ 919843 h 944796"/>
                <a:gd name="connsiteX1" fmla="*/ 1436915 w 3962400"/>
                <a:gd name="connsiteY1" fmla="*/ 0 h 944796"/>
                <a:gd name="connsiteX2" fmla="*/ 3048000 w 3962400"/>
                <a:gd name="connsiteY2" fmla="*/ 919843 h 944796"/>
                <a:gd name="connsiteX3" fmla="*/ 3962400 w 3962400"/>
                <a:gd name="connsiteY3" fmla="*/ 593271 h 944796"/>
                <a:gd name="connsiteX0" fmla="*/ 0 w 4163786"/>
                <a:gd name="connsiteY0" fmla="*/ 919843 h 919857"/>
                <a:gd name="connsiteX1" fmla="*/ 1436915 w 4163786"/>
                <a:gd name="connsiteY1" fmla="*/ 0 h 919857"/>
                <a:gd name="connsiteX2" fmla="*/ 3048000 w 4163786"/>
                <a:gd name="connsiteY2" fmla="*/ 919843 h 919857"/>
                <a:gd name="connsiteX3" fmla="*/ 4163786 w 4163786"/>
                <a:gd name="connsiteY3" fmla="*/ 21771 h 919857"/>
                <a:gd name="connsiteX0" fmla="*/ 0 w 4163786"/>
                <a:gd name="connsiteY0" fmla="*/ 919999 h 979883"/>
                <a:gd name="connsiteX1" fmla="*/ 1436915 w 4163786"/>
                <a:gd name="connsiteY1" fmla="*/ 156 h 979883"/>
                <a:gd name="connsiteX2" fmla="*/ 3145972 w 4163786"/>
                <a:gd name="connsiteY2" fmla="*/ 979870 h 979883"/>
                <a:gd name="connsiteX3" fmla="*/ 4163786 w 4163786"/>
                <a:gd name="connsiteY3" fmla="*/ 21927 h 979883"/>
                <a:gd name="connsiteX0" fmla="*/ 0 w 5453743"/>
                <a:gd name="connsiteY0" fmla="*/ 392718 h 1045873"/>
                <a:gd name="connsiteX1" fmla="*/ 2726872 w 5453743"/>
                <a:gd name="connsiteY1" fmla="*/ 66146 h 1045873"/>
                <a:gd name="connsiteX2" fmla="*/ 4435929 w 5453743"/>
                <a:gd name="connsiteY2" fmla="*/ 1045860 h 1045873"/>
                <a:gd name="connsiteX3" fmla="*/ 5453743 w 5453743"/>
                <a:gd name="connsiteY3" fmla="*/ 87917 h 1045873"/>
                <a:gd name="connsiteX0" fmla="*/ 0 w 5453743"/>
                <a:gd name="connsiteY0" fmla="*/ 304801 h 1051678"/>
                <a:gd name="connsiteX1" fmla="*/ 1289957 w 5453743"/>
                <a:gd name="connsiteY1" fmla="*/ 941615 h 1051678"/>
                <a:gd name="connsiteX2" fmla="*/ 4435929 w 5453743"/>
                <a:gd name="connsiteY2" fmla="*/ 957943 h 1051678"/>
                <a:gd name="connsiteX3" fmla="*/ 5453743 w 5453743"/>
                <a:gd name="connsiteY3" fmla="*/ 0 h 1051678"/>
                <a:gd name="connsiteX0" fmla="*/ 0 w 5453743"/>
                <a:gd name="connsiteY0" fmla="*/ 304801 h 1025938"/>
                <a:gd name="connsiteX1" fmla="*/ 1289957 w 5453743"/>
                <a:gd name="connsiteY1" fmla="*/ 941615 h 1025938"/>
                <a:gd name="connsiteX2" fmla="*/ 4435929 w 5453743"/>
                <a:gd name="connsiteY2" fmla="*/ 957943 h 1025938"/>
                <a:gd name="connsiteX3" fmla="*/ 5453743 w 5453743"/>
                <a:gd name="connsiteY3" fmla="*/ 0 h 1025938"/>
                <a:gd name="connsiteX0" fmla="*/ 0 w 5453743"/>
                <a:gd name="connsiteY0" fmla="*/ 304801 h 972882"/>
                <a:gd name="connsiteX1" fmla="*/ 1289957 w 5453743"/>
                <a:gd name="connsiteY1" fmla="*/ 941615 h 972882"/>
                <a:gd name="connsiteX2" fmla="*/ 4435929 w 5453743"/>
                <a:gd name="connsiteY2" fmla="*/ 957943 h 972882"/>
                <a:gd name="connsiteX3" fmla="*/ 5453743 w 5453743"/>
                <a:gd name="connsiteY3" fmla="*/ 0 h 972882"/>
                <a:gd name="connsiteX0" fmla="*/ 0 w 5453743"/>
                <a:gd name="connsiteY0" fmla="*/ 304801 h 1025948"/>
                <a:gd name="connsiteX1" fmla="*/ 1289957 w 5453743"/>
                <a:gd name="connsiteY1" fmla="*/ 941615 h 1025948"/>
                <a:gd name="connsiteX2" fmla="*/ 2596244 w 5453743"/>
                <a:gd name="connsiteY2" fmla="*/ 947057 h 1025948"/>
                <a:gd name="connsiteX3" fmla="*/ 4435929 w 5453743"/>
                <a:gd name="connsiteY3" fmla="*/ 957943 h 1025948"/>
                <a:gd name="connsiteX4" fmla="*/ 5453743 w 5453743"/>
                <a:gd name="connsiteY4" fmla="*/ 0 h 1025948"/>
                <a:gd name="connsiteX0" fmla="*/ 0 w 5453743"/>
                <a:gd name="connsiteY0" fmla="*/ 304801 h 958040"/>
                <a:gd name="connsiteX1" fmla="*/ 1289957 w 5453743"/>
                <a:gd name="connsiteY1" fmla="*/ 941615 h 958040"/>
                <a:gd name="connsiteX2" fmla="*/ 2775858 w 5453743"/>
                <a:gd name="connsiteY2" fmla="*/ 65314 h 958040"/>
                <a:gd name="connsiteX3" fmla="*/ 4435929 w 5453743"/>
                <a:gd name="connsiteY3" fmla="*/ 957943 h 958040"/>
                <a:gd name="connsiteX4" fmla="*/ 5453743 w 5453743"/>
                <a:gd name="connsiteY4" fmla="*/ 0 h 958040"/>
                <a:gd name="connsiteX0" fmla="*/ 0 w 5453743"/>
                <a:gd name="connsiteY0" fmla="*/ 549734 h 1204409"/>
                <a:gd name="connsiteX1" fmla="*/ 1289957 w 5453743"/>
                <a:gd name="connsiteY1" fmla="*/ 1186548 h 1204409"/>
                <a:gd name="connsiteX2" fmla="*/ 2819401 w 5453743"/>
                <a:gd name="connsiteY2" fmla="*/ 5 h 1204409"/>
                <a:gd name="connsiteX3" fmla="*/ 4435929 w 5453743"/>
                <a:gd name="connsiteY3" fmla="*/ 1202876 h 1204409"/>
                <a:gd name="connsiteX4" fmla="*/ 5453743 w 5453743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204409"/>
                <a:gd name="connsiteX1" fmla="*/ 751114 w 4914900"/>
                <a:gd name="connsiteY1" fmla="*/ 1186548 h 1204409"/>
                <a:gd name="connsiteX2" fmla="*/ 2280558 w 4914900"/>
                <a:gd name="connsiteY2" fmla="*/ 5 h 1204409"/>
                <a:gd name="connsiteX3" fmla="*/ 3897086 w 4914900"/>
                <a:gd name="connsiteY3" fmla="*/ 1202876 h 1204409"/>
                <a:gd name="connsiteX4" fmla="*/ 4914900 w 4914900"/>
                <a:gd name="connsiteY4" fmla="*/ 244933 h 1204409"/>
                <a:gd name="connsiteX0" fmla="*/ 0 w 4914900"/>
                <a:gd name="connsiteY0" fmla="*/ 462648 h 1198976"/>
                <a:gd name="connsiteX1" fmla="*/ 751114 w 4914900"/>
                <a:gd name="connsiteY1" fmla="*/ 1186548 h 1198976"/>
                <a:gd name="connsiteX2" fmla="*/ 2280558 w 4914900"/>
                <a:gd name="connsiteY2" fmla="*/ 5 h 1198976"/>
                <a:gd name="connsiteX3" fmla="*/ 3891643 w 4914900"/>
                <a:gd name="connsiteY3" fmla="*/ 1197433 h 1198976"/>
                <a:gd name="connsiteX4" fmla="*/ 4914900 w 4914900"/>
                <a:gd name="connsiteY4" fmla="*/ 244933 h 1198976"/>
                <a:gd name="connsiteX0" fmla="*/ 0 w 4914900"/>
                <a:gd name="connsiteY0" fmla="*/ 462648 h 1197437"/>
                <a:gd name="connsiteX1" fmla="*/ 751114 w 4914900"/>
                <a:gd name="connsiteY1" fmla="*/ 1186548 h 1197437"/>
                <a:gd name="connsiteX2" fmla="*/ 2280558 w 4914900"/>
                <a:gd name="connsiteY2" fmla="*/ 5 h 1197437"/>
                <a:gd name="connsiteX3" fmla="*/ 3891643 w 4914900"/>
                <a:gd name="connsiteY3" fmla="*/ 1197433 h 1197437"/>
                <a:gd name="connsiteX4" fmla="*/ 4914900 w 4914900"/>
                <a:gd name="connsiteY4" fmla="*/ 244933 h 1197437"/>
                <a:gd name="connsiteX0" fmla="*/ 0 w 4604657"/>
                <a:gd name="connsiteY0" fmla="*/ 462648 h 1210121"/>
                <a:gd name="connsiteX1" fmla="*/ 751114 w 4604657"/>
                <a:gd name="connsiteY1" fmla="*/ 1186548 h 1210121"/>
                <a:gd name="connsiteX2" fmla="*/ 2280558 w 4604657"/>
                <a:gd name="connsiteY2" fmla="*/ 5 h 1210121"/>
                <a:gd name="connsiteX3" fmla="*/ 3891643 w 4604657"/>
                <a:gd name="connsiteY3" fmla="*/ 1197433 h 1210121"/>
                <a:gd name="connsiteX4" fmla="*/ 4604657 w 4604657"/>
                <a:gd name="connsiteY4" fmla="*/ 587833 h 1210121"/>
                <a:gd name="connsiteX0" fmla="*/ 0 w 4604657"/>
                <a:gd name="connsiteY0" fmla="*/ 462648 h 1197902"/>
                <a:gd name="connsiteX1" fmla="*/ 751114 w 4604657"/>
                <a:gd name="connsiteY1" fmla="*/ 1186548 h 1197902"/>
                <a:gd name="connsiteX2" fmla="*/ 2280558 w 4604657"/>
                <a:gd name="connsiteY2" fmla="*/ 5 h 1197902"/>
                <a:gd name="connsiteX3" fmla="*/ 3891643 w 4604657"/>
                <a:gd name="connsiteY3" fmla="*/ 1197433 h 1197902"/>
                <a:gd name="connsiteX4" fmla="*/ 4604657 w 4604657"/>
                <a:gd name="connsiteY4" fmla="*/ 587833 h 1197902"/>
                <a:gd name="connsiteX0" fmla="*/ 0 w 4604657"/>
                <a:gd name="connsiteY0" fmla="*/ 647704 h 1402543"/>
                <a:gd name="connsiteX1" fmla="*/ 751114 w 4604657"/>
                <a:gd name="connsiteY1" fmla="*/ 1371604 h 1402543"/>
                <a:gd name="connsiteX2" fmla="*/ 2264230 w 4604657"/>
                <a:gd name="connsiteY2" fmla="*/ 4 h 1402543"/>
                <a:gd name="connsiteX3" fmla="*/ 3891643 w 4604657"/>
                <a:gd name="connsiteY3" fmla="*/ 1382489 h 1402543"/>
                <a:gd name="connsiteX4" fmla="*/ 4604657 w 4604657"/>
                <a:gd name="connsiteY4" fmla="*/ 772889 h 1402543"/>
                <a:gd name="connsiteX0" fmla="*/ 0 w 4604657"/>
                <a:gd name="connsiteY0" fmla="*/ 0 h 1148465"/>
                <a:gd name="connsiteX1" fmla="*/ 751114 w 4604657"/>
                <a:gd name="connsiteY1" fmla="*/ 723900 h 1148465"/>
                <a:gd name="connsiteX2" fmla="*/ 2133601 w 4604657"/>
                <a:gd name="connsiteY2" fmla="*/ 1148443 h 1148465"/>
                <a:gd name="connsiteX3" fmla="*/ 3891643 w 4604657"/>
                <a:gd name="connsiteY3" fmla="*/ 734785 h 1148465"/>
                <a:gd name="connsiteX4" fmla="*/ 4604657 w 4604657"/>
                <a:gd name="connsiteY4" fmla="*/ 125185 h 1148465"/>
                <a:gd name="connsiteX0" fmla="*/ 0 w 4604657"/>
                <a:gd name="connsiteY0" fmla="*/ 0 h 1148462"/>
                <a:gd name="connsiteX1" fmla="*/ 751114 w 4604657"/>
                <a:gd name="connsiteY1" fmla="*/ 723900 h 1148462"/>
                <a:gd name="connsiteX2" fmla="*/ 2133601 w 4604657"/>
                <a:gd name="connsiteY2" fmla="*/ 1148443 h 1148462"/>
                <a:gd name="connsiteX3" fmla="*/ 3744686 w 4604657"/>
                <a:gd name="connsiteY3" fmla="*/ 702128 h 1148462"/>
                <a:gd name="connsiteX4" fmla="*/ 4604657 w 4604657"/>
                <a:gd name="connsiteY4" fmla="*/ 125185 h 1148462"/>
                <a:gd name="connsiteX0" fmla="*/ 0 w 4604657"/>
                <a:gd name="connsiteY0" fmla="*/ 0 h 1148455"/>
                <a:gd name="connsiteX1" fmla="*/ 751114 w 4604657"/>
                <a:gd name="connsiteY1" fmla="*/ 723900 h 1148455"/>
                <a:gd name="connsiteX2" fmla="*/ 2133601 w 4604657"/>
                <a:gd name="connsiteY2" fmla="*/ 1148443 h 1148455"/>
                <a:gd name="connsiteX3" fmla="*/ 3744686 w 4604657"/>
                <a:gd name="connsiteY3" fmla="*/ 702128 h 1148455"/>
                <a:gd name="connsiteX4" fmla="*/ 4604657 w 4604657"/>
                <a:gd name="connsiteY4" fmla="*/ 125185 h 1148455"/>
                <a:gd name="connsiteX0" fmla="*/ 0 w 4604657"/>
                <a:gd name="connsiteY0" fmla="*/ 0 h 1148455"/>
                <a:gd name="connsiteX1" fmla="*/ 653143 w 4604657"/>
                <a:gd name="connsiteY1" fmla="*/ 691243 h 1148455"/>
                <a:gd name="connsiteX2" fmla="*/ 2133601 w 4604657"/>
                <a:gd name="connsiteY2" fmla="*/ 1148443 h 1148455"/>
                <a:gd name="connsiteX3" fmla="*/ 3744686 w 4604657"/>
                <a:gd name="connsiteY3" fmla="*/ 702128 h 1148455"/>
                <a:gd name="connsiteX4" fmla="*/ 4604657 w 4604657"/>
                <a:gd name="connsiteY4" fmla="*/ 125185 h 1148455"/>
                <a:gd name="connsiteX0" fmla="*/ 0 w 4604657"/>
                <a:gd name="connsiteY0" fmla="*/ 0 h 1148455"/>
                <a:gd name="connsiteX1" fmla="*/ 653143 w 4604657"/>
                <a:gd name="connsiteY1" fmla="*/ 691243 h 1148455"/>
                <a:gd name="connsiteX2" fmla="*/ 2133601 w 4604657"/>
                <a:gd name="connsiteY2" fmla="*/ 1148443 h 1148455"/>
                <a:gd name="connsiteX3" fmla="*/ 3744686 w 4604657"/>
                <a:gd name="connsiteY3" fmla="*/ 702128 h 1148455"/>
                <a:gd name="connsiteX4" fmla="*/ 4604657 w 4604657"/>
                <a:gd name="connsiteY4" fmla="*/ 125185 h 1148455"/>
                <a:gd name="connsiteX0" fmla="*/ 0 w 4604657"/>
                <a:gd name="connsiteY0" fmla="*/ 800101 h 1023270"/>
                <a:gd name="connsiteX1" fmla="*/ 653143 w 4604657"/>
                <a:gd name="connsiteY1" fmla="*/ 566058 h 1023270"/>
                <a:gd name="connsiteX2" fmla="*/ 2133601 w 4604657"/>
                <a:gd name="connsiteY2" fmla="*/ 1023258 h 1023270"/>
                <a:gd name="connsiteX3" fmla="*/ 3744686 w 4604657"/>
                <a:gd name="connsiteY3" fmla="*/ 576943 h 1023270"/>
                <a:gd name="connsiteX4" fmla="*/ 4604657 w 4604657"/>
                <a:gd name="connsiteY4" fmla="*/ 0 h 1023270"/>
                <a:gd name="connsiteX0" fmla="*/ 0 w 4604657"/>
                <a:gd name="connsiteY0" fmla="*/ 800101 h 1023270"/>
                <a:gd name="connsiteX1" fmla="*/ 653143 w 4604657"/>
                <a:gd name="connsiteY1" fmla="*/ 566058 h 1023270"/>
                <a:gd name="connsiteX2" fmla="*/ 2133601 w 4604657"/>
                <a:gd name="connsiteY2" fmla="*/ 1023258 h 1023270"/>
                <a:gd name="connsiteX3" fmla="*/ 3744686 w 4604657"/>
                <a:gd name="connsiteY3" fmla="*/ 576943 h 1023270"/>
                <a:gd name="connsiteX4" fmla="*/ 4604657 w 4604657"/>
                <a:gd name="connsiteY4" fmla="*/ 0 h 1023270"/>
                <a:gd name="connsiteX0" fmla="*/ 0 w 4729842"/>
                <a:gd name="connsiteY0" fmla="*/ 887187 h 1023270"/>
                <a:gd name="connsiteX1" fmla="*/ 778328 w 4729842"/>
                <a:gd name="connsiteY1" fmla="*/ 566058 h 1023270"/>
                <a:gd name="connsiteX2" fmla="*/ 2258786 w 4729842"/>
                <a:gd name="connsiteY2" fmla="*/ 1023258 h 1023270"/>
                <a:gd name="connsiteX3" fmla="*/ 3869871 w 4729842"/>
                <a:gd name="connsiteY3" fmla="*/ 576943 h 1023270"/>
                <a:gd name="connsiteX4" fmla="*/ 4729842 w 4729842"/>
                <a:gd name="connsiteY4" fmla="*/ 0 h 1023270"/>
                <a:gd name="connsiteX0" fmla="*/ 0 w 4729842"/>
                <a:gd name="connsiteY0" fmla="*/ 887187 h 1023270"/>
                <a:gd name="connsiteX1" fmla="*/ 778328 w 4729842"/>
                <a:gd name="connsiteY1" fmla="*/ 566058 h 1023270"/>
                <a:gd name="connsiteX2" fmla="*/ 2258786 w 4729842"/>
                <a:gd name="connsiteY2" fmla="*/ 1023258 h 1023270"/>
                <a:gd name="connsiteX3" fmla="*/ 3869871 w 4729842"/>
                <a:gd name="connsiteY3" fmla="*/ 576943 h 1023270"/>
                <a:gd name="connsiteX4" fmla="*/ 4729842 w 4729842"/>
                <a:gd name="connsiteY4" fmla="*/ 0 h 1023270"/>
                <a:gd name="connsiteX0" fmla="*/ 0 w 4566556"/>
                <a:gd name="connsiteY0" fmla="*/ 322862 h 458946"/>
                <a:gd name="connsiteX1" fmla="*/ 778328 w 4566556"/>
                <a:gd name="connsiteY1" fmla="*/ 1733 h 458946"/>
                <a:gd name="connsiteX2" fmla="*/ 2258786 w 4566556"/>
                <a:gd name="connsiteY2" fmla="*/ 458933 h 458946"/>
                <a:gd name="connsiteX3" fmla="*/ 3869871 w 4566556"/>
                <a:gd name="connsiteY3" fmla="*/ 12618 h 458946"/>
                <a:gd name="connsiteX4" fmla="*/ 4566556 w 4566556"/>
                <a:gd name="connsiteY4" fmla="*/ 241218 h 458946"/>
                <a:gd name="connsiteX0" fmla="*/ 0 w 4566556"/>
                <a:gd name="connsiteY0" fmla="*/ 322862 h 458946"/>
                <a:gd name="connsiteX1" fmla="*/ 778328 w 4566556"/>
                <a:gd name="connsiteY1" fmla="*/ 1733 h 458946"/>
                <a:gd name="connsiteX2" fmla="*/ 2258786 w 4566556"/>
                <a:gd name="connsiteY2" fmla="*/ 458933 h 458946"/>
                <a:gd name="connsiteX3" fmla="*/ 3869871 w 4566556"/>
                <a:gd name="connsiteY3" fmla="*/ 12618 h 458946"/>
                <a:gd name="connsiteX4" fmla="*/ 4566556 w 4566556"/>
                <a:gd name="connsiteY4" fmla="*/ 241218 h 458946"/>
                <a:gd name="connsiteX0" fmla="*/ 0 w 4566556"/>
                <a:gd name="connsiteY0" fmla="*/ 322862 h 458945"/>
                <a:gd name="connsiteX1" fmla="*/ 778328 w 4566556"/>
                <a:gd name="connsiteY1" fmla="*/ 1733 h 458945"/>
                <a:gd name="connsiteX2" fmla="*/ 2258786 w 4566556"/>
                <a:gd name="connsiteY2" fmla="*/ 458933 h 458945"/>
                <a:gd name="connsiteX3" fmla="*/ 3869871 w 4566556"/>
                <a:gd name="connsiteY3" fmla="*/ 12618 h 458945"/>
                <a:gd name="connsiteX4" fmla="*/ 4566556 w 4566556"/>
                <a:gd name="connsiteY4" fmla="*/ 241218 h 458945"/>
                <a:gd name="connsiteX0" fmla="*/ 0 w 4533899"/>
                <a:gd name="connsiteY0" fmla="*/ 322862 h 458946"/>
                <a:gd name="connsiteX1" fmla="*/ 778328 w 4533899"/>
                <a:gd name="connsiteY1" fmla="*/ 1733 h 458946"/>
                <a:gd name="connsiteX2" fmla="*/ 2258786 w 4533899"/>
                <a:gd name="connsiteY2" fmla="*/ 458933 h 458946"/>
                <a:gd name="connsiteX3" fmla="*/ 3869871 w 4533899"/>
                <a:gd name="connsiteY3" fmla="*/ 12618 h 458946"/>
                <a:gd name="connsiteX4" fmla="*/ 4533899 w 4533899"/>
                <a:gd name="connsiteY4" fmla="*/ 279318 h 458946"/>
                <a:gd name="connsiteX0" fmla="*/ 0 w 4533899"/>
                <a:gd name="connsiteY0" fmla="*/ 322862 h 458946"/>
                <a:gd name="connsiteX1" fmla="*/ 778328 w 4533899"/>
                <a:gd name="connsiteY1" fmla="*/ 1733 h 458946"/>
                <a:gd name="connsiteX2" fmla="*/ 2258786 w 4533899"/>
                <a:gd name="connsiteY2" fmla="*/ 458933 h 458946"/>
                <a:gd name="connsiteX3" fmla="*/ 3869871 w 4533899"/>
                <a:gd name="connsiteY3" fmla="*/ 12618 h 458946"/>
                <a:gd name="connsiteX4" fmla="*/ 4533899 w 4533899"/>
                <a:gd name="connsiteY4" fmla="*/ 279318 h 458946"/>
                <a:gd name="connsiteX0" fmla="*/ 0 w 4533899"/>
                <a:gd name="connsiteY0" fmla="*/ 322862 h 458944"/>
                <a:gd name="connsiteX1" fmla="*/ 778328 w 4533899"/>
                <a:gd name="connsiteY1" fmla="*/ 1733 h 458944"/>
                <a:gd name="connsiteX2" fmla="*/ 2258786 w 4533899"/>
                <a:gd name="connsiteY2" fmla="*/ 458933 h 458944"/>
                <a:gd name="connsiteX3" fmla="*/ 3869871 w 4533899"/>
                <a:gd name="connsiteY3" fmla="*/ 12618 h 458944"/>
                <a:gd name="connsiteX4" fmla="*/ 4533899 w 4533899"/>
                <a:gd name="connsiteY4" fmla="*/ 279318 h 458944"/>
                <a:gd name="connsiteX0" fmla="*/ 0 w 4533899"/>
                <a:gd name="connsiteY0" fmla="*/ 322862 h 458945"/>
                <a:gd name="connsiteX1" fmla="*/ 778328 w 4533899"/>
                <a:gd name="connsiteY1" fmla="*/ 1733 h 458945"/>
                <a:gd name="connsiteX2" fmla="*/ 2258786 w 4533899"/>
                <a:gd name="connsiteY2" fmla="*/ 458933 h 458945"/>
                <a:gd name="connsiteX3" fmla="*/ 3869871 w 4533899"/>
                <a:gd name="connsiteY3" fmla="*/ 12618 h 458945"/>
                <a:gd name="connsiteX4" fmla="*/ 4533899 w 4533899"/>
                <a:gd name="connsiteY4" fmla="*/ 279318 h 458945"/>
                <a:gd name="connsiteX0" fmla="*/ 0 w 4533899"/>
                <a:gd name="connsiteY0" fmla="*/ 324458 h 520412"/>
                <a:gd name="connsiteX1" fmla="*/ 778328 w 4533899"/>
                <a:gd name="connsiteY1" fmla="*/ 3329 h 520412"/>
                <a:gd name="connsiteX2" fmla="*/ 2242457 w 4533899"/>
                <a:gd name="connsiteY2" fmla="*/ 520401 h 520412"/>
                <a:gd name="connsiteX3" fmla="*/ 3869871 w 4533899"/>
                <a:gd name="connsiteY3" fmla="*/ 14214 h 520412"/>
                <a:gd name="connsiteX4" fmla="*/ 4533899 w 4533899"/>
                <a:gd name="connsiteY4" fmla="*/ 280914 h 520412"/>
                <a:gd name="connsiteX0" fmla="*/ 0 w 4533899"/>
                <a:gd name="connsiteY0" fmla="*/ 324458 h 520412"/>
                <a:gd name="connsiteX1" fmla="*/ 778328 w 4533899"/>
                <a:gd name="connsiteY1" fmla="*/ 3329 h 520412"/>
                <a:gd name="connsiteX2" fmla="*/ 2242457 w 4533899"/>
                <a:gd name="connsiteY2" fmla="*/ 520401 h 520412"/>
                <a:gd name="connsiteX3" fmla="*/ 3869871 w 4533899"/>
                <a:gd name="connsiteY3" fmla="*/ 14214 h 520412"/>
                <a:gd name="connsiteX4" fmla="*/ 4533899 w 4533899"/>
                <a:gd name="connsiteY4" fmla="*/ 280914 h 520412"/>
                <a:gd name="connsiteX0" fmla="*/ 0 w 4533899"/>
                <a:gd name="connsiteY0" fmla="*/ 324458 h 520412"/>
                <a:gd name="connsiteX1" fmla="*/ 778328 w 4533899"/>
                <a:gd name="connsiteY1" fmla="*/ 3329 h 520412"/>
                <a:gd name="connsiteX2" fmla="*/ 2242457 w 4533899"/>
                <a:gd name="connsiteY2" fmla="*/ 520401 h 520412"/>
                <a:gd name="connsiteX3" fmla="*/ 3869871 w 4533899"/>
                <a:gd name="connsiteY3" fmla="*/ 14214 h 520412"/>
                <a:gd name="connsiteX4" fmla="*/ 4533899 w 4533899"/>
                <a:gd name="connsiteY4" fmla="*/ 280914 h 520412"/>
                <a:gd name="connsiteX0" fmla="*/ 0 w 4533899"/>
                <a:gd name="connsiteY0" fmla="*/ 321172 h 517126"/>
                <a:gd name="connsiteX1" fmla="*/ 778328 w 4533899"/>
                <a:gd name="connsiteY1" fmla="*/ 43 h 517126"/>
                <a:gd name="connsiteX2" fmla="*/ 2242457 w 4533899"/>
                <a:gd name="connsiteY2" fmla="*/ 517115 h 517126"/>
                <a:gd name="connsiteX3" fmla="*/ 3869871 w 4533899"/>
                <a:gd name="connsiteY3" fmla="*/ 10928 h 517126"/>
                <a:gd name="connsiteX4" fmla="*/ 4533899 w 4533899"/>
                <a:gd name="connsiteY4" fmla="*/ 277628 h 517126"/>
                <a:gd name="connsiteX0" fmla="*/ 0 w 4533899"/>
                <a:gd name="connsiteY0" fmla="*/ 321130 h 517084"/>
                <a:gd name="connsiteX1" fmla="*/ 778328 w 4533899"/>
                <a:gd name="connsiteY1" fmla="*/ 1 h 517084"/>
                <a:gd name="connsiteX2" fmla="*/ 2242457 w 4533899"/>
                <a:gd name="connsiteY2" fmla="*/ 517073 h 517084"/>
                <a:gd name="connsiteX3" fmla="*/ 3869871 w 4533899"/>
                <a:gd name="connsiteY3" fmla="*/ 10886 h 517084"/>
                <a:gd name="connsiteX4" fmla="*/ 4533899 w 4533899"/>
                <a:gd name="connsiteY4" fmla="*/ 277586 h 51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3899" h="517084">
                  <a:moveTo>
                    <a:pt x="0" y="321130"/>
                  </a:moveTo>
                  <a:cubicBezTo>
                    <a:pt x="214085" y="182336"/>
                    <a:pt x="361042" y="2"/>
                    <a:pt x="778328" y="1"/>
                  </a:cubicBezTo>
                  <a:cubicBezTo>
                    <a:pt x="1195614" y="0"/>
                    <a:pt x="1718128" y="514352"/>
                    <a:pt x="2242457" y="517073"/>
                  </a:cubicBezTo>
                  <a:cubicBezTo>
                    <a:pt x="2766786" y="519794"/>
                    <a:pt x="3498850" y="18144"/>
                    <a:pt x="3869871" y="10886"/>
                  </a:cubicBezTo>
                  <a:cubicBezTo>
                    <a:pt x="4240892" y="3628"/>
                    <a:pt x="4298041" y="147410"/>
                    <a:pt x="4533899" y="27758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7418613" y="5568042"/>
              <a:ext cx="440871" cy="672262"/>
            </a:xfrm>
            <a:custGeom>
              <a:avLst/>
              <a:gdLst>
                <a:gd name="connsiteX0" fmla="*/ 190500 w 533400"/>
                <a:gd name="connsiteY0" fmla="*/ 0 h 674914"/>
                <a:gd name="connsiteX1" fmla="*/ 0 w 533400"/>
                <a:gd name="connsiteY1" fmla="*/ 212271 h 674914"/>
                <a:gd name="connsiteX2" fmla="*/ 157843 w 533400"/>
                <a:gd name="connsiteY2" fmla="*/ 201386 h 674914"/>
                <a:gd name="connsiteX3" fmla="*/ 190500 w 533400"/>
                <a:gd name="connsiteY3" fmla="*/ 478971 h 674914"/>
                <a:gd name="connsiteX4" fmla="*/ 59872 w 533400"/>
                <a:gd name="connsiteY4" fmla="*/ 522514 h 674914"/>
                <a:gd name="connsiteX5" fmla="*/ 288472 w 533400"/>
                <a:gd name="connsiteY5" fmla="*/ 674914 h 674914"/>
                <a:gd name="connsiteX6" fmla="*/ 533400 w 533400"/>
                <a:gd name="connsiteY6" fmla="*/ 489857 h 674914"/>
                <a:gd name="connsiteX7" fmla="*/ 359229 w 533400"/>
                <a:gd name="connsiteY7" fmla="*/ 462643 h 674914"/>
                <a:gd name="connsiteX8" fmla="*/ 326572 w 533400"/>
                <a:gd name="connsiteY8" fmla="*/ 201386 h 674914"/>
                <a:gd name="connsiteX9" fmla="*/ 424543 w 533400"/>
                <a:gd name="connsiteY9" fmla="*/ 190500 h 674914"/>
                <a:gd name="connsiteX10" fmla="*/ 190500 w 533400"/>
                <a:gd name="connsiteY10" fmla="*/ 0 h 674914"/>
                <a:gd name="connsiteX0" fmla="*/ 224913 w 533400"/>
                <a:gd name="connsiteY0" fmla="*/ 0 h 674914"/>
                <a:gd name="connsiteX1" fmla="*/ 0 w 533400"/>
                <a:gd name="connsiteY1" fmla="*/ 212271 h 674914"/>
                <a:gd name="connsiteX2" fmla="*/ 157843 w 533400"/>
                <a:gd name="connsiteY2" fmla="*/ 201386 h 674914"/>
                <a:gd name="connsiteX3" fmla="*/ 190500 w 533400"/>
                <a:gd name="connsiteY3" fmla="*/ 478971 h 674914"/>
                <a:gd name="connsiteX4" fmla="*/ 59872 w 533400"/>
                <a:gd name="connsiteY4" fmla="*/ 522514 h 674914"/>
                <a:gd name="connsiteX5" fmla="*/ 288472 w 533400"/>
                <a:gd name="connsiteY5" fmla="*/ 674914 h 674914"/>
                <a:gd name="connsiteX6" fmla="*/ 533400 w 533400"/>
                <a:gd name="connsiteY6" fmla="*/ 489857 h 674914"/>
                <a:gd name="connsiteX7" fmla="*/ 359229 w 533400"/>
                <a:gd name="connsiteY7" fmla="*/ 462643 h 674914"/>
                <a:gd name="connsiteX8" fmla="*/ 326572 w 533400"/>
                <a:gd name="connsiteY8" fmla="*/ 201386 h 674914"/>
                <a:gd name="connsiteX9" fmla="*/ 424543 w 533400"/>
                <a:gd name="connsiteY9" fmla="*/ 190500 h 674914"/>
                <a:gd name="connsiteX10" fmla="*/ 224913 w 533400"/>
                <a:gd name="connsiteY10" fmla="*/ 0 h 674914"/>
                <a:gd name="connsiteX0" fmla="*/ 224913 w 533400"/>
                <a:gd name="connsiteY0" fmla="*/ 0 h 669493"/>
                <a:gd name="connsiteX1" fmla="*/ 0 w 533400"/>
                <a:gd name="connsiteY1" fmla="*/ 212271 h 669493"/>
                <a:gd name="connsiteX2" fmla="*/ 157843 w 533400"/>
                <a:gd name="connsiteY2" fmla="*/ 201386 h 669493"/>
                <a:gd name="connsiteX3" fmla="*/ 190500 w 533400"/>
                <a:gd name="connsiteY3" fmla="*/ 478971 h 669493"/>
                <a:gd name="connsiteX4" fmla="*/ 59872 w 533400"/>
                <a:gd name="connsiteY4" fmla="*/ 522514 h 669493"/>
                <a:gd name="connsiteX5" fmla="*/ 271265 w 533400"/>
                <a:gd name="connsiteY5" fmla="*/ 669493 h 669493"/>
                <a:gd name="connsiteX6" fmla="*/ 533400 w 533400"/>
                <a:gd name="connsiteY6" fmla="*/ 489857 h 669493"/>
                <a:gd name="connsiteX7" fmla="*/ 359229 w 533400"/>
                <a:gd name="connsiteY7" fmla="*/ 462643 h 669493"/>
                <a:gd name="connsiteX8" fmla="*/ 326572 w 533400"/>
                <a:gd name="connsiteY8" fmla="*/ 201386 h 669493"/>
                <a:gd name="connsiteX9" fmla="*/ 424543 w 533400"/>
                <a:gd name="connsiteY9" fmla="*/ 190500 h 669493"/>
                <a:gd name="connsiteX10" fmla="*/ 224913 w 533400"/>
                <a:gd name="connsiteY10" fmla="*/ 0 h 669493"/>
                <a:gd name="connsiteX0" fmla="*/ 224913 w 464573"/>
                <a:gd name="connsiteY0" fmla="*/ 0 h 669493"/>
                <a:gd name="connsiteX1" fmla="*/ 0 w 464573"/>
                <a:gd name="connsiteY1" fmla="*/ 212271 h 669493"/>
                <a:gd name="connsiteX2" fmla="*/ 157843 w 464573"/>
                <a:gd name="connsiteY2" fmla="*/ 201386 h 669493"/>
                <a:gd name="connsiteX3" fmla="*/ 190500 w 464573"/>
                <a:gd name="connsiteY3" fmla="*/ 478971 h 669493"/>
                <a:gd name="connsiteX4" fmla="*/ 59872 w 464573"/>
                <a:gd name="connsiteY4" fmla="*/ 522514 h 669493"/>
                <a:gd name="connsiteX5" fmla="*/ 271265 w 464573"/>
                <a:gd name="connsiteY5" fmla="*/ 669493 h 669493"/>
                <a:gd name="connsiteX6" fmla="*/ 464573 w 464573"/>
                <a:gd name="connsiteY6" fmla="*/ 484436 h 669493"/>
                <a:gd name="connsiteX7" fmla="*/ 359229 w 464573"/>
                <a:gd name="connsiteY7" fmla="*/ 462643 h 669493"/>
                <a:gd name="connsiteX8" fmla="*/ 326572 w 464573"/>
                <a:gd name="connsiteY8" fmla="*/ 201386 h 669493"/>
                <a:gd name="connsiteX9" fmla="*/ 424543 w 464573"/>
                <a:gd name="connsiteY9" fmla="*/ 190500 h 669493"/>
                <a:gd name="connsiteX10" fmla="*/ 224913 w 464573"/>
                <a:gd name="connsiteY10" fmla="*/ 0 h 669493"/>
                <a:gd name="connsiteX0" fmla="*/ 224913 w 464573"/>
                <a:gd name="connsiteY0" fmla="*/ 0 h 669493"/>
                <a:gd name="connsiteX1" fmla="*/ 0 w 464573"/>
                <a:gd name="connsiteY1" fmla="*/ 212271 h 669493"/>
                <a:gd name="connsiteX2" fmla="*/ 157843 w 464573"/>
                <a:gd name="connsiteY2" fmla="*/ 201386 h 669493"/>
                <a:gd name="connsiteX3" fmla="*/ 190500 w 464573"/>
                <a:gd name="connsiteY3" fmla="*/ 478971 h 669493"/>
                <a:gd name="connsiteX4" fmla="*/ 59872 w 464573"/>
                <a:gd name="connsiteY4" fmla="*/ 506252 h 669493"/>
                <a:gd name="connsiteX5" fmla="*/ 271265 w 464573"/>
                <a:gd name="connsiteY5" fmla="*/ 669493 h 669493"/>
                <a:gd name="connsiteX6" fmla="*/ 464573 w 464573"/>
                <a:gd name="connsiteY6" fmla="*/ 484436 h 669493"/>
                <a:gd name="connsiteX7" fmla="*/ 359229 w 464573"/>
                <a:gd name="connsiteY7" fmla="*/ 462643 h 669493"/>
                <a:gd name="connsiteX8" fmla="*/ 326572 w 464573"/>
                <a:gd name="connsiteY8" fmla="*/ 201386 h 669493"/>
                <a:gd name="connsiteX9" fmla="*/ 424543 w 464573"/>
                <a:gd name="connsiteY9" fmla="*/ 190500 h 669493"/>
                <a:gd name="connsiteX10" fmla="*/ 224913 w 464573"/>
                <a:gd name="connsiteY10" fmla="*/ 0 h 6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4573" h="669493">
                  <a:moveTo>
                    <a:pt x="224913" y="0"/>
                  </a:moveTo>
                  <a:lnTo>
                    <a:pt x="0" y="212271"/>
                  </a:lnTo>
                  <a:lnTo>
                    <a:pt x="157843" y="201386"/>
                  </a:lnTo>
                  <a:lnTo>
                    <a:pt x="190500" y="478971"/>
                  </a:lnTo>
                  <a:lnTo>
                    <a:pt x="59872" y="506252"/>
                  </a:lnTo>
                  <a:lnTo>
                    <a:pt x="271265" y="669493"/>
                  </a:lnTo>
                  <a:lnTo>
                    <a:pt x="464573" y="484436"/>
                  </a:lnTo>
                  <a:lnTo>
                    <a:pt x="359229" y="462643"/>
                  </a:lnTo>
                  <a:lnTo>
                    <a:pt x="326572" y="201386"/>
                  </a:lnTo>
                  <a:lnTo>
                    <a:pt x="424543" y="190500"/>
                  </a:lnTo>
                  <a:lnTo>
                    <a:pt x="22491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6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790214" cy="865414"/>
          </a:xfrm>
        </p:spPr>
        <p:txBody>
          <a:bodyPr/>
          <a:lstStyle/>
          <a:p>
            <a:r>
              <a:rPr kumimoji="1" lang="en-US" altLang="ja-JP" dirty="0" smtClean="0"/>
              <a:t>How to solve Kohn-Sham eq. : Basis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51757" y="1420918"/>
                <a:ext cx="5642507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𝜀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" y="1420918"/>
                <a:ext cx="5642507" cy="954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7060045" y="1775676"/>
                <a:ext cx="26045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45" y="1775676"/>
                <a:ext cx="2604559" cy="461665"/>
              </a:xfrm>
              <a:prstGeom prst="rect">
                <a:avLst/>
              </a:prstGeom>
              <a:blipFill>
                <a:blip r:embed="rId4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7060045" y="2403513"/>
            <a:ext cx="297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Huge numerical cost !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Not efficient.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594" y="3190909"/>
            <a:ext cx="72234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Pseudopotential (</a:t>
            </a:r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lane wave, real space grid, FEM)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Local basis (atomic orbital, Gaussian)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Augmented wave (complicated basis)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Mixed basis (PW + Local</a:t>
            </a:r>
            <a:r>
              <a:rPr lang="en-US" altLang="ja-JP" sz="2400" dirty="0">
                <a:latin typeface="+mj-ea"/>
                <a:ea typeface="+mj-ea"/>
              </a:rPr>
              <a:t>,</a:t>
            </a:r>
            <a:r>
              <a:rPr lang="en-US" altLang="ja-JP" sz="2400" dirty="0" smtClean="0">
                <a:latin typeface="+mj-ea"/>
                <a:ea typeface="+mj-ea"/>
              </a:rPr>
              <a:t> augmented + Local)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1757" y="3207163"/>
            <a:ext cx="3799115" cy="41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0" y="5322520"/>
                <a:ext cx="3738203" cy="103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22520"/>
                <a:ext cx="3738203" cy="1032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6408200" y="4231177"/>
                <a:ext cx="3463320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0" y="4231177"/>
                <a:ext cx="3463320" cy="988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4585778" y="5541362"/>
                <a:ext cx="5285742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𝑮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𝜀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78" y="5541362"/>
                <a:ext cx="5285742" cy="8373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575107" y="6541272"/>
                <a:ext cx="5668603" cy="932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𝐾𝑆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nary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𝑢𝑐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07" y="6541272"/>
                <a:ext cx="5668603" cy="9329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496471" y="6541272"/>
            <a:ext cx="3118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Plane waves below the</a:t>
            </a:r>
          </a:p>
          <a:p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Cutoff frequency</a:t>
            </a:r>
            <a:endParaRPr kumimoji="1" lang="ja-JP" altLang="en-US" sz="2400" kern="12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10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uiExpand="1" build="p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Pseudopotential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9743" y="668233"/>
            <a:ext cx="666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Electronic state at core level (e.g. 1s state for Fe)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6029" y="1125357"/>
            <a:ext cx="7445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hardly affects the chemical properties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(chemical reaction, conduction, superconductivity, etc.)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8727" y="2047909"/>
            <a:ext cx="4283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Pseudopotential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is generated</a:t>
            </a:r>
          </a:p>
          <a:p>
            <a:r>
              <a:rPr lang="en-US" altLang="ja-JP" sz="2400" dirty="0">
                <a:latin typeface="+mj-ea"/>
                <a:ea typeface="+mj-ea"/>
              </a:rPr>
              <a:t>i</a:t>
            </a:r>
            <a:r>
              <a:rPr lang="en-US" altLang="ja-JP" sz="2400" dirty="0" smtClean="0">
                <a:latin typeface="+mj-ea"/>
                <a:ea typeface="+mj-ea"/>
              </a:rPr>
              <a:t>n the calculation of single atom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4299" y="583894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only reproduce the 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energy and long-range behavior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of </a:t>
            </a:r>
            <a:r>
              <a:rPr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v</a:t>
            </a:r>
            <a:r>
              <a:rPr lang="en-US" altLang="ja-JP" sz="2400" dirty="0" smtClean="0">
                <a:solidFill>
                  <a:srgbClr val="FF0000"/>
                </a:solidFill>
                <a:latin typeface="+mj-ea"/>
                <a:ea typeface="+mj-ea"/>
              </a:rPr>
              <a:t>alence state</a:t>
            </a:r>
            <a:r>
              <a:rPr lang="en-US" altLang="ja-JP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4299" y="7064052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Similar to the potential of an </a:t>
            </a:r>
            <a:r>
              <a:rPr lang="en-US" altLang="ja-JP" sz="2400" dirty="0" smtClean="0">
                <a:solidFill>
                  <a:srgbClr val="FF0000"/>
                </a:solidFill>
                <a:latin typeface="+mj-ea"/>
                <a:ea typeface="+mj-ea"/>
              </a:rPr>
              <a:t>ion</a:t>
            </a:r>
            <a:r>
              <a:rPr lang="en-US" altLang="ja-JP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07228" y="4522968"/>
            <a:ext cx="36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Then,</a:t>
            </a:r>
          </a:p>
          <a:p>
            <a:r>
              <a:rPr lang="en-US" altLang="ja-JP" sz="2400" dirty="0">
                <a:latin typeface="+mj-ea"/>
                <a:ea typeface="+mj-ea"/>
              </a:rPr>
              <a:t>u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sed for the calculation of 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molecule, solid, etc.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6688" y="5871096"/>
            <a:ext cx="216843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Transferability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0" y="2892468"/>
            <a:ext cx="2611998" cy="3041627"/>
            <a:chOff x="0" y="2892468"/>
            <a:chExt cx="2611998" cy="3041627"/>
          </a:xfrm>
        </p:grpSpPr>
        <p:cxnSp>
          <p:nvCxnSpPr>
            <p:cNvPr id="10" name="直線矢印コネクタ 9"/>
            <p:cNvCxnSpPr/>
            <p:nvPr/>
          </p:nvCxnSpPr>
          <p:spPr>
            <a:xfrm flipV="1">
              <a:off x="491134" y="3245176"/>
              <a:ext cx="0" cy="25363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/>
                <p:cNvSpPr/>
                <p:nvPr/>
              </p:nvSpPr>
              <p:spPr>
                <a:xfrm>
                  <a:off x="0" y="3187780"/>
                  <a:ext cx="5757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2" name="正方形/長方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187780"/>
                  <a:ext cx="57579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/>
            <p:cNvCxnSpPr/>
            <p:nvPr/>
          </p:nvCxnSpPr>
          <p:spPr>
            <a:xfrm>
              <a:off x="772885" y="5737471"/>
              <a:ext cx="65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772885" y="4757757"/>
              <a:ext cx="65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772885" y="3649445"/>
              <a:ext cx="65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>
              <a:off x="772885" y="4431186"/>
              <a:ext cx="65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772885" y="3822058"/>
              <a:ext cx="65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772885" y="3455545"/>
              <a:ext cx="65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426029" y="547243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rPr>
                <a:t>1s</a:t>
              </a:r>
              <a:endPara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390180" y="451336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+mj-ea"/>
                  <a:ea typeface="+mj-ea"/>
                </a:rPr>
                <a:t>2</a:t>
              </a:r>
              <a:r>
                <a: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endPara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414651" y="4154180"/>
              <a:ext cx="49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rPr>
                <a:t>2p</a:t>
              </a:r>
              <a:endPara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 flipV="1">
              <a:off x="1099457" y="3941909"/>
              <a:ext cx="0" cy="3618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1451103" y="3372017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latin typeface="+mj-ea"/>
                  <a:ea typeface="+mj-ea"/>
                </a:rPr>
                <a:t>valence</a:t>
              </a:r>
              <a:endPara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8965" y="2892468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latin typeface="+mj-ea"/>
                  <a:ea typeface="+mj-ea"/>
                </a:rPr>
                <a:t>True</a:t>
              </a:r>
              <a:endPara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396020" y="2886953"/>
            <a:ext cx="1135247" cy="931378"/>
            <a:chOff x="2396020" y="2886953"/>
            <a:chExt cx="1135247" cy="931378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2637072" y="3645718"/>
              <a:ext cx="65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2637072" y="3818331"/>
              <a:ext cx="65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2637072" y="3451818"/>
              <a:ext cx="65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6020" y="2886953"/>
              <a:ext cx="1135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latin typeface="+mj-ea"/>
                  <a:ea typeface="+mj-ea"/>
                </a:rPr>
                <a:t>Pseudo</a:t>
              </a:r>
              <a:endPara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フリーフォーム 34"/>
          <p:cNvSpPr/>
          <p:nvPr/>
        </p:nvSpPr>
        <p:spPr>
          <a:xfrm>
            <a:off x="4585438" y="2032834"/>
            <a:ext cx="3540864" cy="2332381"/>
          </a:xfrm>
          <a:custGeom>
            <a:avLst/>
            <a:gdLst>
              <a:gd name="connsiteX0" fmla="*/ 0 w 3131801"/>
              <a:gd name="connsiteY0" fmla="*/ 1011435 h 2316452"/>
              <a:gd name="connsiteX1" fmla="*/ 1633491 w 3131801"/>
              <a:gd name="connsiteY1" fmla="*/ 17136 h 2316452"/>
              <a:gd name="connsiteX2" fmla="*/ 1562470 w 3131801"/>
              <a:gd name="connsiteY2" fmla="*/ 1748281 h 2316452"/>
              <a:gd name="connsiteX3" fmla="*/ 2894120 w 3131801"/>
              <a:gd name="connsiteY3" fmla="*/ 176934 h 2316452"/>
              <a:gd name="connsiteX4" fmla="*/ 3124940 w 3131801"/>
              <a:gd name="connsiteY4" fmla="*/ 2316452 h 2316452"/>
              <a:gd name="connsiteX0" fmla="*/ 0 w 3889073"/>
              <a:gd name="connsiteY0" fmla="*/ 875726 h 2328270"/>
              <a:gd name="connsiteX1" fmla="*/ 2390763 w 3889073"/>
              <a:gd name="connsiteY1" fmla="*/ 28954 h 2328270"/>
              <a:gd name="connsiteX2" fmla="*/ 2319742 w 3889073"/>
              <a:gd name="connsiteY2" fmla="*/ 1760099 h 2328270"/>
              <a:gd name="connsiteX3" fmla="*/ 3651392 w 3889073"/>
              <a:gd name="connsiteY3" fmla="*/ 188752 h 2328270"/>
              <a:gd name="connsiteX4" fmla="*/ 3882212 w 3889073"/>
              <a:gd name="connsiteY4" fmla="*/ 2328270 h 2328270"/>
              <a:gd name="connsiteX0" fmla="*/ 0 w 3889073"/>
              <a:gd name="connsiteY0" fmla="*/ 1442640 h 2895184"/>
              <a:gd name="connsiteX1" fmla="*/ 840583 w 3889073"/>
              <a:gd name="connsiteY1" fmla="*/ 14434 h 2895184"/>
              <a:gd name="connsiteX2" fmla="*/ 2319742 w 3889073"/>
              <a:gd name="connsiteY2" fmla="*/ 2327013 h 2895184"/>
              <a:gd name="connsiteX3" fmla="*/ 3651392 w 3889073"/>
              <a:gd name="connsiteY3" fmla="*/ 755666 h 2895184"/>
              <a:gd name="connsiteX4" fmla="*/ 3882212 w 3889073"/>
              <a:gd name="connsiteY4" fmla="*/ 2895184 h 2895184"/>
              <a:gd name="connsiteX0" fmla="*/ 0 w 3889073"/>
              <a:gd name="connsiteY0" fmla="*/ 1443669 h 2896213"/>
              <a:gd name="connsiteX1" fmla="*/ 840583 w 3889073"/>
              <a:gd name="connsiteY1" fmla="*/ 15463 h 2896213"/>
              <a:gd name="connsiteX2" fmla="*/ 2319742 w 3889073"/>
              <a:gd name="connsiteY2" fmla="*/ 2328042 h 2896213"/>
              <a:gd name="connsiteX3" fmla="*/ 3651392 w 3889073"/>
              <a:gd name="connsiteY3" fmla="*/ 756695 h 2896213"/>
              <a:gd name="connsiteX4" fmla="*/ 3882212 w 3889073"/>
              <a:gd name="connsiteY4" fmla="*/ 2896213 h 2896213"/>
              <a:gd name="connsiteX0" fmla="*/ 0 w 3889073"/>
              <a:gd name="connsiteY0" fmla="*/ 1512151 h 2964695"/>
              <a:gd name="connsiteX1" fmla="*/ 421855 w 3889073"/>
              <a:gd name="connsiteY1" fmla="*/ 14521 h 2964695"/>
              <a:gd name="connsiteX2" fmla="*/ 2319742 w 3889073"/>
              <a:gd name="connsiteY2" fmla="*/ 2396524 h 2964695"/>
              <a:gd name="connsiteX3" fmla="*/ 3651392 w 3889073"/>
              <a:gd name="connsiteY3" fmla="*/ 825177 h 2964695"/>
              <a:gd name="connsiteX4" fmla="*/ 3882212 w 3889073"/>
              <a:gd name="connsiteY4" fmla="*/ 2964695 h 2964695"/>
              <a:gd name="connsiteX0" fmla="*/ 0 w 3952416"/>
              <a:gd name="connsiteY0" fmla="*/ 1508790 h 2961334"/>
              <a:gd name="connsiteX1" fmla="*/ 421855 w 3952416"/>
              <a:gd name="connsiteY1" fmla="*/ 11160 h 2961334"/>
              <a:gd name="connsiteX2" fmla="*/ 1001198 w 3952416"/>
              <a:gd name="connsiteY2" fmla="*/ 2271670 h 2961334"/>
              <a:gd name="connsiteX3" fmla="*/ 3651392 w 3952416"/>
              <a:gd name="connsiteY3" fmla="*/ 821816 h 2961334"/>
              <a:gd name="connsiteX4" fmla="*/ 3882212 w 3952416"/>
              <a:gd name="connsiteY4" fmla="*/ 2961334 h 2961334"/>
              <a:gd name="connsiteX0" fmla="*/ 0 w 3882304"/>
              <a:gd name="connsiteY0" fmla="*/ 1508790 h 2961334"/>
              <a:gd name="connsiteX1" fmla="*/ 421855 w 3882304"/>
              <a:gd name="connsiteY1" fmla="*/ 11160 h 2961334"/>
              <a:gd name="connsiteX2" fmla="*/ 1001198 w 3882304"/>
              <a:gd name="connsiteY2" fmla="*/ 2271670 h 2961334"/>
              <a:gd name="connsiteX3" fmla="*/ 1655758 w 3882304"/>
              <a:gd name="connsiteY3" fmla="*/ 1047447 h 2961334"/>
              <a:gd name="connsiteX4" fmla="*/ 3882212 w 3882304"/>
              <a:gd name="connsiteY4" fmla="*/ 2961334 h 2961334"/>
              <a:gd name="connsiteX0" fmla="*/ 0 w 3882306"/>
              <a:gd name="connsiteY0" fmla="*/ 1510188 h 2962732"/>
              <a:gd name="connsiteX1" fmla="*/ 421855 w 3882306"/>
              <a:gd name="connsiteY1" fmla="*/ 12558 h 2962732"/>
              <a:gd name="connsiteX2" fmla="*/ 760653 w 3882306"/>
              <a:gd name="connsiteY2" fmla="*/ 2325137 h 2962732"/>
              <a:gd name="connsiteX3" fmla="*/ 1655758 w 3882306"/>
              <a:gd name="connsiteY3" fmla="*/ 1048845 h 2962732"/>
              <a:gd name="connsiteX4" fmla="*/ 3882212 w 3882306"/>
              <a:gd name="connsiteY4" fmla="*/ 2962732 h 2962732"/>
              <a:gd name="connsiteX0" fmla="*/ 0 w 3677408"/>
              <a:gd name="connsiteY0" fmla="*/ 1510188 h 2342018"/>
              <a:gd name="connsiteX1" fmla="*/ 421855 w 3677408"/>
              <a:gd name="connsiteY1" fmla="*/ 12558 h 2342018"/>
              <a:gd name="connsiteX2" fmla="*/ 760653 w 3677408"/>
              <a:gd name="connsiteY2" fmla="*/ 2325137 h 2342018"/>
              <a:gd name="connsiteX3" fmla="*/ 1655758 w 3677408"/>
              <a:gd name="connsiteY3" fmla="*/ 1048845 h 2342018"/>
              <a:gd name="connsiteX4" fmla="*/ 3677303 w 3677408"/>
              <a:gd name="connsiteY4" fmla="*/ 853949 h 2342018"/>
              <a:gd name="connsiteX0" fmla="*/ 0 w 1655758"/>
              <a:gd name="connsiteY0" fmla="*/ 1510188 h 2342018"/>
              <a:gd name="connsiteX1" fmla="*/ 421855 w 1655758"/>
              <a:gd name="connsiteY1" fmla="*/ 12558 h 2342018"/>
              <a:gd name="connsiteX2" fmla="*/ 760653 w 1655758"/>
              <a:gd name="connsiteY2" fmla="*/ 2325137 h 2342018"/>
              <a:gd name="connsiteX3" fmla="*/ 1655758 w 1655758"/>
              <a:gd name="connsiteY3" fmla="*/ 1048845 h 2342018"/>
              <a:gd name="connsiteX0" fmla="*/ 0 w 3589028"/>
              <a:gd name="connsiteY0" fmla="*/ 1510188 h 2365569"/>
              <a:gd name="connsiteX1" fmla="*/ 421855 w 3589028"/>
              <a:gd name="connsiteY1" fmla="*/ 12558 h 2365569"/>
              <a:gd name="connsiteX2" fmla="*/ 760653 w 3589028"/>
              <a:gd name="connsiteY2" fmla="*/ 2325137 h 2365569"/>
              <a:gd name="connsiteX3" fmla="*/ 3589028 w 3589028"/>
              <a:gd name="connsiteY3" fmla="*/ 1439361 h 2365569"/>
              <a:gd name="connsiteX0" fmla="*/ 0 w 3589028"/>
              <a:gd name="connsiteY0" fmla="*/ 1510188 h 2353893"/>
              <a:gd name="connsiteX1" fmla="*/ 421855 w 3589028"/>
              <a:gd name="connsiteY1" fmla="*/ 12558 h 2353893"/>
              <a:gd name="connsiteX2" fmla="*/ 760653 w 3589028"/>
              <a:gd name="connsiteY2" fmla="*/ 2325137 h 2353893"/>
              <a:gd name="connsiteX3" fmla="*/ 3589028 w 3589028"/>
              <a:gd name="connsiteY3" fmla="*/ 1439361 h 2353893"/>
              <a:gd name="connsiteX0" fmla="*/ 0 w 3589028"/>
              <a:gd name="connsiteY0" fmla="*/ 1510428 h 2362644"/>
              <a:gd name="connsiteX1" fmla="*/ 421855 w 3589028"/>
              <a:gd name="connsiteY1" fmla="*/ 12798 h 2362644"/>
              <a:gd name="connsiteX2" fmla="*/ 867562 w 3589028"/>
              <a:gd name="connsiteY2" fmla="*/ 2334055 h 2362644"/>
              <a:gd name="connsiteX3" fmla="*/ 3589028 w 3589028"/>
              <a:gd name="connsiteY3" fmla="*/ 1439601 h 2362644"/>
              <a:gd name="connsiteX0" fmla="*/ 0 w 3589028"/>
              <a:gd name="connsiteY0" fmla="*/ 1510428 h 2550528"/>
              <a:gd name="connsiteX1" fmla="*/ 421855 w 3589028"/>
              <a:gd name="connsiteY1" fmla="*/ 12798 h 2550528"/>
              <a:gd name="connsiteX2" fmla="*/ 867562 w 3589028"/>
              <a:gd name="connsiteY2" fmla="*/ 2334055 h 2550528"/>
              <a:gd name="connsiteX3" fmla="*/ 851489 w 3589028"/>
              <a:gd name="connsiteY3" fmla="*/ 2348827 h 2550528"/>
              <a:gd name="connsiteX4" fmla="*/ 3589028 w 3589028"/>
              <a:gd name="connsiteY4" fmla="*/ 1439601 h 2550528"/>
              <a:gd name="connsiteX0" fmla="*/ 0 w 3589028"/>
              <a:gd name="connsiteY0" fmla="*/ 1510428 h 2445110"/>
              <a:gd name="connsiteX1" fmla="*/ 421855 w 3589028"/>
              <a:gd name="connsiteY1" fmla="*/ 12798 h 2445110"/>
              <a:gd name="connsiteX2" fmla="*/ 867562 w 3589028"/>
              <a:gd name="connsiteY2" fmla="*/ 2334055 h 2445110"/>
              <a:gd name="connsiteX3" fmla="*/ 227853 w 3589028"/>
              <a:gd name="connsiteY3" fmla="*/ 2010381 h 2445110"/>
              <a:gd name="connsiteX4" fmla="*/ 3589028 w 3589028"/>
              <a:gd name="connsiteY4" fmla="*/ 1439601 h 2445110"/>
              <a:gd name="connsiteX0" fmla="*/ 0 w 3589028"/>
              <a:gd name="connsiteY0" fmla="*/ 1510428 h 2339422"/>
              <a:gd name="connsiteX1" fmla="*/ 421855 w 3589028"/>
              <a:gd name="connsiteY1" fmla="*/ 12798 h 2339422"/>
              <a:gd name="connsiteX2" fmla="*/ 867562 w 3589028"/>
              <a:gd name="connsiteY2" fmla="*/ 2334055 h 2339422"/>
              <a:gd name="connsiteX3" fmla="*/ 1528579 w 3589028"/>
              <a:gd name="connsiteY3" fmla="*/ 673951 h 2339422"/>
              <a:gd name="connsiteX4" fmla="*/ 3589028 w 3589028"/>
              <a:gd name="connsiteY4" fmla="*/ 1439601 h 2339422"/>
              <a:gd name="connsiteX0" fmla="*/ 0 w 3589028"/>
              <a:gd name="connsiteY0" fmla="*/ 1511650 h 2383903"/>
              <a:gd name="connsiteX1" fmla="*/ 421855 w 3589028"/>
              <a:gd name="connsiteY1" fmla="*/ 14020 h 2383903"/>
              <a:gd name="connsiteX2" fmla="*/ 591380 w 3589028"/>
              <a:gd name="connsiteY2" fmla="*/ 2378669 h 2383903"/>
              <a:gd name="connsiteX3" fmla="*/ 1528579 w 3589028"/>
              <a:gd name="connsiteY3" fmla="*/ 675173 h 2383903"/>
              <a:gd name="connsiteX4" fmla="*/ 3589028 w 3589028"/>
              <a:gd name="connsiteY4" fmla="*/ 1440823 h 2383903"/>
              <a:gd name="connsiteX0" fmla="*/ 0 w 3589028"/>
              <a:gd name="connsiteY0" fmla="*/ 1528796 h 2401312"/>
              <a:gd name="connsiteX1" fmla="*/ 234765 w 3589028"/>
              <a:gd name="connsiteY1" fmla="*/ 13809 h 2401312"/>
              <a:gd name="connsiteX2" fmla="*/ 591380 w 3589028"/>
              <a:gd name="connsiteY2" fmla="*/ 2395815 h 2401312"/>
              <a:gd name="connsiteX3" fmla="*/ 1528579 w 3589028"/>
              <a:gd name="connsiteY3" fmla="*/ 692319 h 2401312"/>
              <a:gd name="connsiteX4" fmla="*/ 3589028 w 3589028"/>
              <a:gd name="connsiteY4" fmla="*/ 1457969 h 2401312"/>
              <a:gd name="connsiteX0" fmla="*/ 0 w 3589028"/>
              <a:gd name="connsiteY0" fmla="*/ 1525974 h 2294701"/>
              <a:gd name="connsiteX1" fmla="*/ 234765 w 3589028"/>
              <a:gd name="connsiteY1" fmla="*/ 10987 h 2294701"/>
              <a:gd name="connsiteX2" fmla="*/ 751743 w 3589028"/>
              <a:gd name="connsiteY2" fmla="*/ 2288856 h 2294701"/>
              <a:gd name="connsiteX3" fmla="*/ 1528579 w 3589028"/>
              <a:gd name="connsiteY3" fmla="*/ 689497 h 2294701"/>
              <a:gd name="connsiteX4" fmla="*/ 3589028 w 3589028"/>
              <a:gd name="connsiteY4" fmla="*/ 1455147 h 2294701"/>
              <a:gd name="connsiteX0" fmla="*/ 0 w 3589028"/>
              <a:gd name="connsiteY0" fmla="*/ 1525974 h 2311584"/>
              <a:gd name="connsiteX1" fmla="*/ 234765 w 3589028"/>
              <a:gd name="connsiteY1" fmla="*/ 10987 h 2311584"/>
              <a:gd name="connsiteX2" fmla="*/ 751743 w 3589028"/>
              <a:gd name="connsiteY2" fmla="*/ 2288856 h 2311584"/>
              <a:gd name="connsiteX3" fmla="*/ 1688943 w 3589028"/>
              <a:gd name="connsiteY3" fmla="*/ 1192828 h 2311584"/>
              <a:gd name="connsiteX4" fmla="*/ 3589028 w 3589028"/>
              <a:gd name="connsiteY4" fmla="*/ 1455147 h 2311584"/>
              <a:gd name="connsiteX0" fmla="*/ 0 w 3589028"/>
              <a:gd name="connsiteY0" fmla="*/ 1525974 h 2311584"/>
              <a:gd name="connsiteX1" fmla="*/ 234765 w 3589028"/>
              <a:gd name="connsiteY1" fmla="*/ 10987 h 2311584"/>
              <a:gd name="connsiteX2" fmla="*/ 751743 w 3589028"/>
              <a:gd name="connsiteY2" fmla="*/ 2288856 h 2311584"/>
              <a:gd name="connsiteX3" fmla="*/ 1688943 w 3589028"/>
              <a:gd name="connsiteY3" fmla="*/ 1192828 h 2311584"/>
              <a:gd name="connsiteX4" fmla="*/ 3589028 w 3589028"/>
              <a:gd name="connsiteY4" fmla="*/ 1455147 h 2311584"/>
              <a:gd name="connsiteX0" fmla="*/ 0 w 3589028"/>
              <a:gd name="connsiteY0" fmla="*/ 1525974 h 2311584"/>
              <a:gd name="connsiteX1" fmla="*/ 234765 w 3589028"/>
              <a:gd name="connsiteY1" fmla="*/ 10987 h 2311584"/>
              <a:gd name="connsiteX2" fmla="*/ 751743 w 3589028"/>
              <a:gd name="connsiteY2" fmla="*/ 2288856 h 2311584"/>
              <a:gd name="connsiteX3" fmla="*/ 1688943 w 3589028"/>
              <a:gd name="connsiteY3" fmla="*/ 1192828 h 2311584"/>
              <a:gd name="connsiteX4" fmla="*/ 3589028 w 3589028"/>
              <a:gd name="connsiteY4" fmla="*/ 1455147 h 2311584"/>
              <a:gd name="connsiteX0" fmla="*/ 0 w 3553392"/>
              <a:gd name="connsiteY0" fmla="*/ 1525974 h 2311584"/>
              <a:gd name="connsiteX1" fmla="*/ 234765 w 3553392"/>
              <a:gd name="connsiteY1" fmla="*/ 10987 h 2311584"/>
              <a:gd name="connsiteX2" fmla="*/ 751743 w 3553392"/>
              <a:gd name="connsiteY2" fmla="*/ 2288856 h 2311584"/>
              <a:gd name="connsiteX3" fmla="*/ 1688943 w 3553392"/>
              <a:gd name="connsiteY3" fmla="*/ 1192828 h 2311584"/>
              <a:gd name="connsiteX4" fmla="*/ 3553392 w 3553392"/>
              <a:gd name="connsiteY4" fmla="*/ 1489860 h 2311584"/>
              <a:gd name="connsiteX0" fmla="*/ 0 w 3553392"/>
              <a:gd name="connsiteY0" fmla="*/ 1525974 h 2311584"/>
              <a:gd name="connsiteX1" fmla="*/ 234765 w 3553392"/>
              <a:gd name="connsiteY1" fmla="*/ 10987 h 2311584"/>
              <a:gd name="connsiteX2" fmla="*/ 751743 w 3553392"/>
              <a:gd name="connsiteY2" fmla="*/ 2288856 h 2311584"/>
              <a:gd name="connsiteX3" fmla="*/ 1688943 w 3553392"/>
              <a:gd name="connsiteY3" fmla="*/ 1192828 h 2311584"/>
              <a:gd name="connsiteX4" fmla="*/ 3553392 w 3553392"/>
              <a:gd name="connsiteY4" fmla="*/ 1489860 h 2311584"/>
              <a:gd name="connsiteX0" fmla="*/ 0 w 3553392"/>
              <a:gd name="connsiteY0" fmla="*/ 1525974 h 2304939"/>
              <a:gd name="connsiteX1" fmla="*/ 234765 w 3553392"/>
              <a:gd name="connsiteY1" fmla="*/ 10987 h 2304939"/>
              <a:gd name="connsiteX2" fmla="*/ 751743 w 3553392"/>
              <a:gd name="connsiteY2" fmla="*/ 2288856 h 2304939"/>
              <a:gd name="connsiteX3" fmla="*/ 1564216 w 3553392"/>
              <a:gd name="connsiteY3" fmla="*/ 1045299 h 2304939"/>
              <a:gd name="connsiteX4" fmla="*/ 3553392 w 3553392"/>
              <a:gd name="connsiteY4" fmla="*/ 1489860 h 2304939"/>
              <a:gd name="connsiteX0" fmla="*/ 0 w 3553392"/>
              <a:gd name="connsiteY0" fmla="*/ 1525974 h 2301145"/>
              <a:gd name="connsiteX1" fmla="*/ 234765 w 3553392"/>
              <a:gd name="connsiteY1" fmla="*/ 10987 h 2301145"/>
              <a:gd name="connsiteX2" fmla="*/ 751743 w 3553392"/>
              <a:gd name="connsiteY2" fmla="*/ 2288856 h 2301145"/>
              <a:gd name="connsiteX3" fmla="*/ 1564216 w 3553392"/>
              <a:gd name="connsiteY3" fmla="*/ 1045299 h 2301145"/>
              <a:gd name="connsiteX4" fmla="*/ 3553392 w 3553392"/>
              <a:gd name="connsiteY4" fmla="*/ 1489860 h 2301145"/>
              <a:gd name="connsiteX0" fmla="*/ 0 w 3553392"/>
              <a:gd name="connsiteY0" fmla="*/ 1525974 h 2303164"/>
              <a:gd name="connsiteX1" fmla="*/ 234765 w 3553392"/>
              <a:gd name="connsiteY1" fmla="*/ 10987 h 2303164"/>
              <a:gd name="connsiteX2" fmla="*/ 751743 w 3553392"/>
              <a:gd name="connsiteY2" fmla="*/ 2288856 h 2303164"/>
              <a:gd name="connsiteX3" fmla="*/ 1564216 w 3553392"/>
              <a:gd name="connsiteY3" fmla="*/ 1045299 h 2303164"/>
              <a:gd name="connsiteX4" fmla="*/ 3553392 w 3553392"/>
              <a:gd name="connsiteY4" fmla="*/ 1489860 h 2303164"/>
              <a:gd name="connsiteX0" fmla="*/ 0 w 3553392"/>
              <a:gd name="connsiteY0" fmla="*/ 1525750 h 2295942"/>
              <a:gd name="connsiteX1" fmla="*/ 234765 w 3553392"/>
              <a:gd name="connsiteY1" fmla="*/ 10763 h 2295942"/>
              <a:gd name="connsiteX2" fmla="*/ 760653 w 3553392"/>
              <a:gd name="connsiteY2" fmla="*/ 2279954 h 2295942"/>
              <a:gd name="connsiteX3" fmla="*/ 1564216 w 3553392"/>
              <a:gd name="connsiteY3" fmla="*/ 1045075 h 2295942"/>
              <a:gd name="connsiteX4" fmla="*/ 3553392 w 3553392"/>
              <a:gd name="connsiteY4" fmla="*/ 1489636 h 2295942"/>
              <a:gd name="connsiteX0" fmla="*/ 0 w 3553392"/>
              <a:gd name="connsiteY0" fmla="*/ 1525750 h 2279954"/>
              <a:gd name="connsiteX1" fmla="*/ 234765 w 3553392"/>
              <a:gd name="connsiteY1" fmla="*/ 10763 h 2279954"/>
              <a:gd name="connsiteX2" fmla="*/ 760653 w 3553392"/>
              <a:gd name="connsiteY2" fmla="*/ 2279954 h 2279954"/>
              <a:gd name="connsiteX3" fmla="*/ 1564216 w 3553392"/>
              <a:gd name="connsiteY3" fmla="*/ 1045075 h 2279954"/>
              <a:gd name="connsiteX4" fmla="*/ 3553392 w 3553392"/>
              <a:gd name="connsiteY4" fmla="*/ 1489636 h 2279954"/>
              <a:gd name="connsiteX0" fmla="*/ 0 w 3553392"/>
              <a:gd name="connsiteY0" fmla="*/ 1525750 h 2279954"/>
              <a:gd name="connsiteX1" fmla="*/ 234765 w 3553392"/>
              <a:gd name="connsiteY1" fmla="*/ 10763 h 2279954"/>
              <a:gd name="connsiteX2" fmla="*/ 760653 w 3553392"/>
              <a:gd name="connsiteY2" fmla="*/ 2279954 h 2279954"/>
              <a:gd name="connsiteX3" fmla="*/ 1564216 w 3553392"/>
              <a:gd name="connsiteY3" fmla="*/ 1045075 h 2279954"/>
              <a:gd name="connsiteX4" fmla="*/ 3553392 w 3553392"/>
              <a:gd name="connsiteY4" fmla="*/ 1489636 h 227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392" h="2279954">
                <a:moveTo>
                  <a:pt x="0" y="1525750"/>
                </a:moveTo>
                <a:cubicBezTo>
                  <a:pt x="125266" y="889093"/>
                  <a:pt x="107990" y="-114938"/>
                  <a:pt x="234765" y="10763"/>
                </a:cubicBezTo>
                <a:cubicBezTo>
                  <a:pt x="361541" y="136464"/>
                  <a:pt x="387623" y="2281132"/>
                  <a:pt x="760653" y="2279954"/>
                </a:cubicBezTo>
                <a:cubicBezTo>
                  <a:pt x="1133683" y="2278776"/>
                  <a:pt x="1143304" y="968520"/>
                  <a:pt x="1564216" y="1045075"/>
                </a:cubicBezTo>
                <a:cubicBezTo>
                  <a:pt x="1985128" y="1121630"/>
                  <a:pt x="2554758" y="1445588"/>
                  <a:pt x="3553392" y="148963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5016676" y="3696746"/>
            <a:ext cx="3190926" cy="2876364"/>
          </a:xfrm>
          <a:custGeom>
            <a:avLst/>
            <a:gdLst>
              <a:gd name="connsiteX0" fmla="*/ 0 w 2929631"/>
              <a:gd name="connsiteY0" fmla="*/ 2592279 h 2592279"/>
              <a:gd name="connsiteX1" fmla="*/ 1038687 w 2929631"/>
              <a:gd name="connsiteY1" fmla="*/ 701336 h 2592279"/>
              <a:gd name="connsiteX2" fmla="*/ 2929631 w 2929631"/>
              <a:gd name="connsiteY2" fmla="*/ 0 h 2592279"/>
              <a:gd name="connsiteX0" fmla="*/ 0 w 2929631"/>
              <a:gd name="connsiteY0" fmla="*/ 2592279 h 2592279"/>
              <a:gd name="connsiteX1" fmla="*/ 2929631 w 2929631"/>
              <a:gd name="connsiteY1" fmla="*/ 0 h 2592279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186749"/>
              <a:gd name="connsiteY0" fmla="*/ 2876364 h 2876364"/>
              <a:gd name="connsiteX1" fmla="*/ 3186749 w 3186749"/>
              <a:gd name="connsiteY1" fmla="*/ 0 h 287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6749" h="2876364">
                <a:moveTo>
                  <a:pt x="0" y="2876364"/>
                </a:moveTo>
                <a:cubicBezTo>
                  <a:pt x="388430" y="988380"/>
                  <a:pt x="14382" y="139084"/>
                  <a:pt x="3186749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>
            <a:off x="4593904" y="3699352"/>
            <a:ext cx="3608177" cy="2006352"/>
          </a:xfrm>
          <a:custGeom>
            <a:avLst/>
            <a:gdLst>
              <a:gd name="connsiteX0" fmla="*/ 0 w 2929631"/>
              <a:gd name="connsiteY0" fmla="*/ 2592279 h 2592279"/>
              <a:gd name="connsiteX1" fmla="*/ 1038687 w 2929631"/>
              <a:gd name="connsiteY1" fmla="*/ 701336 h 2592279"/>
              <a:gd name="connsiteX2" fmla="*/ 2929631 w 2929631"/>
              <a:gd name="connsiteY2" fmla="*/ 0 h 2592279"/>
              <a:gd name="connsiteX0" fmla="*/ 0 w 2929631"/>
              <a:gd name="connsiteY0" fmla="*/ 2592279 h 2592279"/>
              <a:gd name="connsiteX1" fmla="*/ 2929631 w 2929631"/>
              <a:gd name="connsiteY1" fmla="*/ 0 h 2592279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638917"/>
              <a:gd name="connsiteY0" fmla="*/ 1353069 h 1353069"/>
              <a:gd name="connsiteX1" fmla="*/ 3638917 w 3638917"/>
              <a:gd name="connsiteY1" fmla="*/ 12542 h 1353069"/>
              <a:gd name="connsiteX0" fmla="*/ 0 w 3638917"/>
              <a:gd name="connsiteY0" fmla="*/ 1340527 h 1340527"/>
              <a:gd name="connsiteX1" fmla="*/ 3638917 w 3638917"/>
              <a:gd name="connsiteY1" fmla="*/ 0 h 1340527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65516"/>
              <a:gd name="connsiteY0" fmla="*/ 2032985 h 2032985"/>
              <a:gd name="connsiteX1" fmla="*/ 3665516 w 3665516"/>
              <a:gd name="connsiteY1" fmla="*/ 0 h 2032985"/>
              <a:gd name="connsiteX0" fmla="*/ 0 w 3603453"/>
              <a:gd name="connsiteY0" fmla="*/ 2006352 h 2006352"/>
              <a:gd name="connsiteX1" fmla="*/ 3603453 w 3603453"/>
              <a:gd name="connsiteY1" fmla="*/ 0 h 2006352"/>
              <a:gd name="connsiteX0" fmla="*/ 0 w 3603453"/>
              <a:gd name="connsiteY0" fmla="*/ 2006352 h 2006352"/>
              <a:gd name="connsiteX1" fmla="*/ 3603453 w 3603453"/>
              <a:gd name="connsiteY1" fmla="*/ 0 h 200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3453" h="2006352">
                <a:moveTo>
                  <a:pt x="0" y="2006352"/>
                </a:moveTo>
                <a:cubicBezTo>
                  <a:pt x="574617" y="970623"/>
                  <a:pt x="918718" y="94696"/>
                  <a:pt x="3603453" y="0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/>
          <p:cNvSpPr/>
          <p:nvPr/>
        </p:nvSpPr>
        <p:spPr>
          <a:xfrm>
            <a:off x="4609718" y="2887629"/>
            <a:ext cx="3528278" cy="705279"/>
          </a:xfrm>
          <a:custGeom>
            <a:avLst/>
            <a:gdLst>
              <a:gd name="connsiteX0" fmla="*/ 0 w 2929631"/>
              <a:gd name="connsiteY0" fmla="*/ 2592279 h 2592279"/>
              <a:gd name="connsiteX1" fmla="*/ 1038687 w 2929631"/>
              <a:gd name="connsiteY1" fmla="*/ 701336 h 2592279"/>
              <a:gd name="connsiteX2" fmla="*/ 2929631 w 2929631"/>
              <a:gd name="connsiteY2" fmla="*/ 0 h 2592279"/>
              <a:gd name="connsiteX0" fmla="*/ 0 w 2929631"/>
              <a:gd name="connsiteY0" fmla="*/ 2592279 h 2592279"/>
              <a:gd name="connsiteX1" fmla="*/ 2929631 w 2929631"/>
              <a:gd name="connsiteY1" fmla="*/ 0 h 2592279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872710"/>
              <a:gd name="connsiteY0" fmla="*/ 1961964 h 1961964"/>
              <a:gd name="connsiteX1" fmla="*/ 872710 w 872710"/>
              <a:gd name="connsiteY1" fmla="*/ 0 h 1961964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51284"/>
              <a:gd name="connsiteY0" fmla="*/ 2769832 h 2769832"/>
              <a:gd name="connsiteX1" fmla="*/ 3151284 w 3151284"/>
              <a:gd name="connsiteY1" fmla="*/ 0 h 2769832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186749"/>
              <a:gd name="connsiteY0" fmla="*/ 2876364 h 2876364"/>
              <a:gd name="connsiteX1" fmla="*/ 3186749 w 3186749"/>
              <a:gd name="connsiteY1" fmla="*/ 0 h 2876364"/>
              <a:gd name="connsiteX0" fmla="*/ 0 w 3638917"/>
              <a:gd name="connsiteY0" fmla="*/ 1353069 h 1353069"/>
              <a:gd name="connsiteX1" fmla="*/ 3638917 w 3638917"/>
              <a:gd name="connsiteY1" fmla="*/ 12542 h 1353069"/>
              <a:gd name="connsiteX0" fmla="*/ 0 w 3638917"/>
              <a:gd name="connsiteY0" fmla="*/ 1340527 h 1340527"/>
              <a:gd name="connsiteX1" fmla="*/ 3638917 w 3638917"/>
              <a:gd name="connsiteY1" fmla="*/ 0 h 1340527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621185"/>
              <a:gd name="connsiteY0" fmla="*/ 1677878 h 1677878"/>
              <a:gd name="connsiteX1" fmla="*/ 3621185 w 3621185"/>
              <a:gd name="connsiteY1" fmla="*/ 0 h 1677878"/>
              <a:gd name="connsiteX0" fmla="*/ 0 w 3523659"/>
              <a:gd name="connsiteY0" fmla="*/ 510755 h 510755"/>
              <a:gd name="connsiteX1" fmla="*/ 3523659 w 3523659"/>
              <a:gd name="connsiteY1" fmla="*/ 466368 h 510755"/>
              <a:gd name="connsiteX0" fmla="*/ 0 w 3523659"/>
              <a:gd name="connsiteY0" fmla="*/ 629114 h 629114"/>
              <a:gd name="connsiteX1" fmla="*/ 3523659 w 3523659"/>
              <a:gd name="connsiteY1" fmla="*/ 584727 h 629114"/>
              <a:gd name="connsiteX0" fmla="*/ 0 w 3523659"/>
              <a:gd name="connsiteY0" fmla="*/ 595649 h 595649"/>
              <a:gd name="connsiteX1" fmla="*/ 3523659 w 3523659"/>
              <a:gd name="connsiteY1" fmla="*/ 551262 h 595649"/>
              <a:gd name="connsiteX0" fmla="*/ 0 w 3523659"/>
              <a:gd name="connsiteY0" fmla="*/ 705279 h 705279"/>
              <a:gd name="connsiteX1" fmla="*/ 3523659 w 3523659"/>
              <a:gd name="connsiteY1" fmla="*/ 660892 h 70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3659" h="705279">
                <a:moveTo>
                  <a:pt x="0" y="705279"/>
                </a:moveTo>
                <a:cubicBezTo>
                  <a:pt x="556885" y="-747700"/>
                  <a:pt x="1193565" y="462625"/>
                  <a:pt x="3523659" y="660892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3923587" y="2103830"/>
            <a:ext cx="4803072" cy="4371625"/>
            <a:chOff x="3923587" y="2103830"/>
            <a:chExt cx="4803072" cy="4371625"/>
          </a:xfrm>
        </p:grpSpPr>
        <p:cxnSp>
          <p:nvCxnSpPr>
            <p:cNvPr id="33" name="直線矢印コネクタ 32"/>
            <p:cNvCxnSpPr/>
            <p:nvPr/>
          </p:nvCxnSpPr>
          <p:spPr>
            <a:xfrm flipH="1" flipV="1">
              <a:off x="4570234" y="2103830"/>
              <a:ext cx="2557" cy="4371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3923587" y="3609711"/>
              <a:ext cx="44715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8479475" y="3406552"/>
                  <a:ext cx="247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475" y="3406552"/>
                  <a:ext cx="24718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195" r="-7317"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903488" y="1957199"/>
                <a:ext cx="842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88" y="1957199"/>
                <a:ext cx="842475" cy="369332"/>
              </a:xfrm>
              <a:prstGeom prst="rect">
                <a:avLst/>
              </a:prstGeom>
              <a:blipFill>
                <a:blip r:embed="rId5"/>
                <a:stretch>
                  <a:fillRect l="-287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189037" y="2475036"/>
                <a:ext cx="114262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037" y="2475036"/>
                <a:ext cx="1142620" cy="397866"/>
              </a:xfrm>
              <a:prstGeom prst="rect">
                <a:avLst/>
              </a:prstGeom>
              <a:blipFill>
                <a:blip r:embed="rId6"/>
                <a:stretch>
                  <a:fillRect l="-2128" b="-2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219438" y="5371558"/>
                <a:ext cx="678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38" y="5371558"/>
                <a:ext cx="678391" cy="369332"/>
              </a:xfrm>
              <a:prstGeom prst="rect">
                <a:avLst/>
              </a:prstGeom>
              <a:blipFill>
                <a:blip r:embed="rId7"/>
                <a:stretch>
                  <a:fillRect l="-4505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624134" y="5386999"/>
                <a:ext cx="91877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34" y="5386999"/>
                <a:ext cx="918778" cy="397866"/>
              </a:xfrm>
              <a:prstGeom prst="rect">
                <a:avLst/>
              </a:prstGeom>
              <a:blipFill>
                <a:blip r:embed="rId8"/>
                <a:stretch>
                  <a:fillRect l="-3333" b="-2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5919690" y="6345640"/>
            <a:ext cx="3973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Norm conserving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err="1" smtClean="0">
                <a:latin typeface="+mj-ea"/>
                <a:ea typeface="+mj-ea"/>
              </a:rPr>
              <a:t>Ultrasoft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Projector augmented wave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64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35" grpId="0" animBg="1"/>
      <p:bldP spid="37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8071" y="87085"/>
            <a:ext cx="8822872" cy="1121229"/>
          </a:xfrm>
        </p:spPr>
        <p:txBody>
          <a:bodyPr/>
          <a:lstStyle/>
          <a:p>
            <a:r>
              <a:rPr kumimoji="1" lang="en-US" altLang="ja-JP" dirty="0" err="1" smtClean="0"/>
              <a:t>QuantumESPRESSO</a:t>
            </a:r>
            <a:r>
              <a:rPr kumimoji="1" lang="en-US" altLang="ja-JP" dirty="0" smtClean="0"/>
              <a:t>: </a:t>
            </a:r>
            <a:br>
              <a:rPr kumimoji="1" lang="en-US" altLang="ja-JP" dirty="0" smtClean="0"/>
            </a:br>
            <a:r>
              <a:rPr lang="en-US" altLang="ja-JP" sz="3200" dirty="0"/>
              <a:t>p</a:t>
            </a:r>
            <a:r>
              <a:rPr kumimoji="1" lang="en-US" altLang="ja-JP" sz="3200" dirty="0" smtClean="0"/>
              <a:t>lane wave and pseudopotential based code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429" y="1377043"/>
            <a:ext cx="998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Before the explanation, we should start to install because it takes long time.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9070" y="2409193"/>
            <a:ext cx="8961972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err="1" smtClean="0">
                <a:latin typeface="Consolas" panose="020B0609020204030204" pitchFamily="49" charset="0"/>
                <a:ea typeface="+mj-ea"/>
              </a:rPr>
              <a:t>mkdir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-p ~/bin/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 smtClean="0">
                <a:latin typeface="Consolas" panose="020B0609020204030204" pitchFamily="49" charset="0"/>
              </a:rPr>
              <a:t>echo 'export </a:t>
            </a:r>
            <a:r>
              <a:rPr lang="en-US" altLang="ja-JP" sz="2000" dirty="0">
                <a:latin typeface="Consolas" panose="020B0609020204030204" pitchFamily="49" charset="0"/>
              </a:rPr>
              <a:t>PATH=$HOME/bin:$</a:t>
            </a:r>
            <a:r>
              <a:rPr lang="en-US" altLang="ja-JP" sz="2000" dirty="0" smtClean="0">
                <a:latin typeface="Consolas" panose="020B0609020204030204" pitchFamily="49" charset="0"/>
              </a:rPr>
              <a:t>PATH' &gt;&gt; ~/.profile</a:t>
            </a:r>
            <a:endParaRPr lang="en-US" altLang="ja-JP" sz="2000" dirty="0" smtClean="0"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err="1" smtClean="0">
                <a:latin typeface="Consolas" panose="020B0609020204030204" pitchFamily="49" charset="0"/>
                <a:ea typeface="+mj-ea"/>
              </a:rPr>
              <a:t>g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it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clone https://gitlab.com/QEF/q-e.git -b 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qe-6.3 ~/q-e</a:t>
            </a:r>
            <a:endParaRPr kumimoji="1" lang="en-US" altLang="ja-JP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~/q-e/</a:t>
            </a: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./configure 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CC=gcc-8; make pw pp;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cp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bin/* ~/bin/</a:t>
            </a:r>
            <a:endParaRPr kumimoji="1" lang="ja-JP" altLang="en-US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429" y="1850734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+mj-ea"/>
                <a:ea typeface="+mj-ea"/>
              </a:rPr>
              <a:t>mac OSX</a:t>
            </a:r>
            <a:r>
              <a:rPr lang="en-US" altLang="ja-JP" sz="2400" dirty="0" smtClean="0">
                <a:latin typeface="+mj-ea"/>
                <a:ea typeface="+mj-ea"/>
              </a:rPr>
              <a:t> in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ECCS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5691" y="4791919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Prompt. We do not need type this.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890157" y="3917495"/>
            <a:ext cx="783831" cy="1150928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600892"/>
              <a:gd name="connsiteY0" fmla="*/ 1046988 h 1046988"/>
              <a:gd name="connsiteX1" fmla="*/ 600892 w 600892"/>
              <a:gd name="connsiteY1" fmla="*/ 0 h 1046988"/>
              <a:gd name="connsiteX0" fmla="*/ 0 w 600892"/>
              <a:gd name="connsiteY0" fmla="*/ 1046988 h 1046988"/>
              <a:gd name="connsiteX1" fmla="*/ 600892 w 600892"/>
              <a:gd name="connsiteY1" fmla="*/ 0 h 1046988"/>
              <a:gd name="connsiteX0" fmla="*/ 0 w 555172"/>
              <a:gd name="connsiteY0" fmla="*/ 1156716 h 1156716"/>
              <a:gd name="connsiteX1" fmla="*/ 555172 w 555172"/>
              <a:gd name="connsiteY1" fmla="*/ 0 h 1156716"/>
              <a:gd name="connsiteX0" fmla="*/ 0 w 555172"/>
              <a:gd name="connsiteY0" fmla="*/ 1156716 h 1156716"/>
              <a:gd name="connsiteX1" fmla="*/ 555172 w 555172"/>
              <a:gd name="connsiteY1" fmla="*/ 0 h 1156716"/>
              <a:gd name="connsiteX0" fmla="*/ 781271 w 783185"/>
              <a:gd name="connsiteY0" fmla="*/ 1150928 h 1150928"/>
              <a:gd name="connsiteX1" fmla="*/ 5354 w 783185"/>
              <a:gd name="connsiteY1" fmla="*/ 0 h 1150928"/>
              <a:gd name="connsiteX0" fmla="*/ 783831 w 783831"/>
              <a:gd name="connsiteY0" fmla="*/ 1150928 h 1150928"/>
              <a:gd name="connsiteX1" fmla="*/ 7914 w 783831"/>
              <a:gd name="connsiteY1" fmla="*/ 0 h 11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3831" h="1150928">
                <a:moveTo>
                  <a:pt x="783831" y="1150928"/>
                </a:moveTo>
                <a:cubicBezTo>
                  <a:pt x="514512" y="1121854"/>
                  <a:pt x="-74977" y="481027"/>
                  <a:pt x="791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2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5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5328557" cy="685800"/>
          </a:xfrm>
        </p:spPr>
        <p:txBody>
          <a:bodyPr/>
          <a:lstStyle/>
          <a:p>
            <a:r>
              <a:rPr kumimoji="1" lang="en-US" altLang="ja-JP" dirty="0" smtClean="0"/>
              <a:t>Quantum ESPRESSO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3311" y="844656"/>
            <a:ext cx="9799478" cy="637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Web page : </a:t>
            </a:r>
            <a:r>
              <a:rPr lang="en-US" altLang="ja-JP" sz="2400" dirty="0" smtClean="0">
                <a:hlinkClick r:id="rId3"/>
              </a:rPr>
              <a:t>https</a:t>
            </a:r>
            <a:r>
              <a:rPr lang="en-US" altLang="ja-JP" sz="2400" dirty="0">
                <a:hlinkClick r:id="rId3"/>
              </a:rPr>
              <a:t>://www.quantum-espresso.org</a:t>
            </a:r>
            <a:r>
              <a:rPr lang="en-US" altLang="ja-JP" sz="2400" dirty="0" smtClean="0">
                <a:hlinkClick r:id="rId3"/>
              </a:rPr>
              <a:t>/</a:t>
            </a:r>
            <a:endParaRPr lang="en-US" altLang="ja-JP" sz="2400" dirty="0" smtClean="0"/>
          </a:p>
          <a:p>
            <a:r>
              <a:rPr lang="en-US" altLang="ja-JP" sz="2400" dirty="0"/>
              <a:t>Developer : P Giannozzi (University of Udine, Italy), </a:t>
            </a:r>
            <a:r>
              <a:rPr lang="en-US" altLang="ja-JP" sz="2400" i="1" dirty="0"/>
              <a:t>et al</a:t>
            </a:r>
            <a:r>
              <a:rPr lang="en-US" altLang="ja-JP" sz="2400" dirty="0"/>
              <a:t>. (Many)</a:t>
            </a:r>
            <a:endParaRPr lang="ja-JP" altLang="en-US" sz="2400" dirty="0"/>
          </a:p>
          <a:p>
            <a:r>
              <a:rPr lang="en-US" altLang="ja-JP" sz="2400" dirty="0" smtClean="0"/>
              <a:t>Language : Fortran (Mainly)</a:t>
            </a:r>
          </a:p>
          <a:p>
            <a:r>
              <a:rPr lang="en-US" altLang="ja-JP" sz="2400" dirty="0" smtClean="0"/>
              <a:t>Feature: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Total energy, force, MD, chemical reaction path, charge/spin density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Band structure, density of states, Fermi surfaces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LDA, GGA, Van der Waals, exact exchange functional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MPI+OpenMP</a:t>
            </a:r>
            <a:r>
              <a:rPr lang="en-US" altLang="ja-JP" sz="2400" dirty="0" smtClean="0"/>
              <a:t> parallelism, GPGPU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Phonon and electron-phonon interaction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X-ray absorption spectra, Optical spectra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Many-body perturbation theory (GW, Bethe-</a:t>
            </a:r>
            <a:r>
              <a:rPr lang="en-US" altLang="ja-JP" sz="2400" dirty="0" err="1" smtClean="0"/>
              <a:t>Salpeter</a:t>
            </a:r>
            <a:r>
              <a:rPr lang="en-US" altLang="ja-JP" sz="2400" dirty="0" smtClean="0"/>
              <a:t> eq.)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Wannier</a:t>
            </a:r>
            <a:r>
              <a:rPr lang="en-US" altLang="ja-JP" sz="2400" dirty="0" smtClean="0"/>
              <a:t> function, Berry's phase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Etc.</a:t>
            </a:r>
            <a:endParaRPr lang="en-US" altLang="ja-JP" sz="2400" dirty="0"/>
          </a:p>
          <a:p>
            <a:r>
              <a:rPr lang="en-US" altLang="ja-JP" sz="2400" dirty="0"/>
              <a:t>Manuals : </a:t>
            </a:r>
            <a:r>
              <a:rPr lang="en-US" altLang="ja-JP" sz="2400" dirty="0">
                <a:hlinkClick r:id="rId4"/>
              </a:rPr>
              <a:t>https://</a:t>
            </a:r>
            <a:r>
              <a:rPr lang="en-US" altLang="ja-JP" sz="2400" dirty="0" smtClean="0">
                <a:hlinkClick r:id="rId4"/>
              </a:rPr>
              <a:t>www.quantum-espresso.org/resources/users-manual</a:t>
            </a:r>
            <a:endParaRPr lang="en-US" altLang="ja-JP" sz="2400" dirty="0" smtClean="0"/>
          </a:p>
          <a:p>
            <a:r>
              <a:rPr lang="en-US" altLang="ja-JP" sz="2400" dirty="0" smtClean="0"/>
              <a:t>Pseudopotential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dirty="0"/>
              <a:t>SSSP (</a:t>
            </a:r>
            <a:r>
              <a:rPr lang="en-US" altLang="ja-JP" sz="2000" dirty="0">
                <a:hlinkClick r:id="rId5"/>
              </a:rPr>
              <a:t>https://www.materialscloud.org/discover/sssp/table/efficiency</a:t>
            </a:r>
            <a:r>
              <a:rPr lang="en-US" altLang="ja-JP" sz="2400" dirty="0"/>
              <a:t>)</a:t>
            </a:r>
            <a:endParaRPr lang="en-US" altLang="ja-JP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PSLibrary</a:t>
            </a:r>
            <a:r>
              <a:rPr lang="en-US" altLang="ja-JP" sz="2400" dirty="0"/>
              <a:t> (</a:t>
            </a:r>
            <a:r>
              <a:rPr lang="en-US" altLang="ja-JP" sz="2400" dirty="0">
                <a:hlinkClick r:id="rId6"/>
              </a:rPr>
              <a:t>https://www.quantum-espresso.org/pseudopotentials</a:t>
            </a:r>
            <a:r>
              <a:rPr lang="en-US" altLang="ja-JP" sz="2400" dirty="0" smtClean="0"/>
              <a:t>)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512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Visualization tools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1391" y="1498206"/>
            <a:ext cx="961312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</a:rPr>
              <a:t>g</a:t>
            </a:r>
            <a:r>
              <a:rPr kumimoji="1" lang="en-US" altLang="ja-JP" sz="14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it</a:t>
            </a:r>
            <a:r>
              <a:rPr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clone https://</a:t>
            </a:r>
            <a:r>
              <a:rPr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scm.osdn.net/gitroot/fermisurfer/fermisurfer.git -</a:t>
            </a:r>
            <a:r>
              <a:rPr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b </a:t>
            </a:r>
            <a:r>
              <a:rPr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1.10.1 ~/</a:t>
            </a:r>
            <a:r>
              <a:rPr lang="en-US" altLang="ja-JP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fermisurfer</a:t>
            </a:r>
            <a:endParaRPr lang="en-US" altLang="ja-JP" sz="1400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~/</a:t>
            </a:r>
            <a:r>
              <a:rPr lang="en-US" altLang="ja-JP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fermisurfer</a:t>
            </a:r>
            <a:r>
              <a:rPr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/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touch Makefile.in aclocal.m4 configure</a:t>
            </a:r>
            <a:endParaRPr lang="en-US" altLang="ja-JP" sz="14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kumimoji="1" lang="en-US" altLang="ja-JP" sz="1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./configure --prefix=$HOME</a:t>
            </a:r>
            <a:r>
              <a:rPr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; make; make install</a:t>
            </a:r>
            <a:endParaRPr kumimoji="1" lang="en-US" altLang="ja-JP" sz="14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279" y="907085"/>
            <a:ext cx="469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FermiSurfer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: Fermi-surface viewer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278" y="3072695"/>
            <a:ext cx="806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VESTA : Crystal-structure viewer (Also charge density, etc.)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1391" y="3666188"/>
            <a:ext cx="9708152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err="1" smtClean="0">
                <a:latin typeface="Consolas" panose="020B0609020204030204" pitchFamily="49" charset="0"/>
                <a:ea typeface="+mj-ea"/>
              </a:rPr>
              <a:t>wget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https://jp-minerals.org/vesta/archives/3.4.5/VESTA.dmg</a:t>
            </a:r>
            <a:endParaRPr lang="en-US" altLang="ja-JP" sz="2000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hdiutil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mount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VESTA.dmg</a:t>
            </a:r>
            <a:endParaRPr lang="en-US" altLang="ja-JP" sz="2000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cp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-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rf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/</a:t>
            </a:r>
            <a:r>
              <a:rPr lang="en-US" altLang="ja-JP" sz="200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Volumes/VESTA/VESTA ~/</a:t>
            </a:r>
            <a:endParaRPr lang="en-US" altLang="ja-JP" sz="20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echo 'alias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vesta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="open -a $HOME/VESTA/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VESTA.app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"' &gt;&gt; ~/.profile</a:t>
            </a: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source ~/.profile</a:t>
            </a:r>
          </a:p>
        </p:txBody>
      </p:sp>
    </p:spTree>
    <p:extLst>
      <p:ext uri="{BB962C8B-B14F-4D97-AF65-F5344CB8AC3E}">
        <p14:creationId xmlns:p14="http://schemas.microsoft.com/office/powerpoint/2010/main" val="14003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7287259" cy="758142"/>
          </a:xfrm>
        </p:spPr>
        <p:txBody>
          <a:bodyPr/>
          <a:lstStyle/>
          <a:p>
            <a:r>
              <a:rPr kumimoji="1" lang="en-US" altLang="ja-JP" dirty="0" smtClean="0"/>
              <a:t>Tutorial : MgB</a:t>
            </a:r>
            <a:r>
              <a:rPr kumimoji="1" lang="en-US" altLang="ja-JP" baseline="-25000" dirty="0" smtClean="0"/>
              <a:t>2</a:t>
            </a:r>
            <a:endParaRPr kumimoji="1" lang="ja-JP" altLang="en-US" baseline="-25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41" y="3695045"/>
            <a:ext cx="4087078" cy="368081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3283" y="931762"/>
            <a:ext cx="9995856" cy="1508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wget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https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://osdn.net/projects/educational-pwdft/storage/113018.tgz</a:t>
            </a:r>
            <a:endParaRPr lang="en-US" altLang="ja-JP" sz="2000" dirty="0" smtClean="0">
              <a:latin typeface="Consolas" panose="020B0609020204030204" pitchFamily="49" charset="0"/>
              <a:ea typeface="+mj-ea"/>
            </a:endParaRP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tar 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xzvf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400" dirty="0" smtClean="0">
                <a:latin typeface="Consolas" panose="020B0609020204030204" pitchFamily="49" charset="0"/>
              </a:rPr>
              <a:t>113018.tgz -C ~/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~/</a:t>
            </a:r>
            <a:r>
              <a:rPr lang="en-US" altLang="ja-JP" sz="2400" dirty="0" smtClean="0">
                <a:latin typeface="Consolas" panose="020B0609020204030204" pitchFamily="49" charset="0"/>
              </a:rPr>
              <a:t>113018/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vesta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mgb2.xsf</a:t>
            </a:r>
            <a:endParaRPr kumimoji="1" lang="ja-JP" altLang="en-US" sz="24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6258" y="2779776"/>
            <a:ext cx="5403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Metal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Superconductivity : </a:t>
            </a:r>
            <a:r>
              <a:rPr lang="en-US" altLang="ja-JP" sz="2400" i="1" dirty="0" smtClean="0">
                <a:latin typeface="+mj-ea"/>
                <a:ea typeface="+mj-ea"/>
              </a:rPr>
              <a:t>T</a:t>
            </a:r>
            <a:r>
              <a:rPr lang="en-US" altLang="ja-JP" sz="2400" i="1" baseline="-25000" dirty="0" smtClean="0">
                <a:latin typeface="+mj-ea"/>
                <a:ea typeface="+mj-ea"/>
              </a:rPr>
              <a:t>C</a:t>
            </a:r>
            <a:r>
              <a:rPr lang="en-US" altLang="ja-JP" sz="2400" dirty="0" smtClean="0">
                <a:latin typeface="+mj-ea"/>
                <a:ea typeface="+mj-ea"/>
              </a:rPr>
              <a:t> = 39 K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Stacked Mg triangular lattice and B honeycomb lattice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9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033657" cy="914400"/>
          </a:xfrm>
        </p:spPr>
        <p:txBody>
          <a:bodyPr/>
          <a:lstStyle/>
          <a:p>
            <a:r>
              <a:rPr lang="en-US" altLang="ja-JP" dirty="0"/>
              <a:t>Schedule (This semester W1, W2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109" y="914400"/>
            <a:ext cx="982352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Sep</a:t>
            </a:r>
            <a:r>
              <a:rPr lang="en-US" altLang="ja-JP" sz="2200" dirty="0">
                <a:latin typeface="+mj-ea"/>
                <a:ea typeface="+mj-ea"/>
              </a:rPr>
              <a:t>. 28  (Fri)    Guidance 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5    (Fri)    Monte Carlo method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12  (Fri)    Monte Carlo method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19  (Fri)    Monte Carlo method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26  (Fri)    Exact diagonalization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2    (Fri)    Exact diagonalization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9    (Fri)    Molecular dynamics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(1st report problem will be announced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30  (Fri)    Standard DFT code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7  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14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21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25  (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200" dirty="0">
                <a:latin typeface="+mj-ea"/>
                <a:ea typeface="+mj-ea"/>
              </a:rPr>
              <a:t>) (2nd)Report problem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200" u="sng" dirty="0" smtClean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endParaRPr lang="en-US" altLang="ja-JP" sz="2200" u="sng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Jan</a:t>
            </a:r>
            <a:r>
              <a:rPr lang="en-US" altLang="ja-JP" sz="2200" dirty="0">
                <a:latin typeface="+mj-ea"/>
                <a:ea typeface="+mj-ea"/>
              </a:rPr>
              <a:t>. 11 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endParaRPr lang="en-US" altLang="ja-JP" sz="2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263650" y="6374047"/>
            <a:ext cx="7455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※ </a:t>
            </a:r>
            <a:r>
              <a:rPr lang="ja-JP" altLang="en-US" sz="2400" dirty="0" smtClean="0"/>
              <a:t>Lecturers</a:t>
            </a:r>
            <a:r>
              <a:rPr lang="ja-JP" altLang="en-US" sz="2400" dirty="0"/>
              <a:t>: </a:t>
            </a:r>
            <a:r>
              <a:rPr lang="ja-JP" altLang="en-US" sz="2400" dirty="0">
                <a:solidFill>
                  <a:srgbClr val="FF0000"/>
                </a:solidFill>
              </a:rPr>
              <a:t>Y</a:t>
            </a:r>
            <a:r>
              <a:rPr lang="ja-JP" altLang="en-US" sz="2400" dirty="0"/>
              <a:t> … Yamaji, </a:t>
            </a:r>
            <a:r>
              <a:rPr lang="ja-JP" altLang="en-US" sz="2400" dirty="0">
                <a:solidFill>
                  <a:srgbClr val="FF0000"/>
                </a:solidFill>
              </a:rPr>
              <a:t>K</a:t>
            </a:r>
            <a:r>
              <a:rPr lang="ja-JP" altLang="en-US" sz="2400" dirty="0"/>
              <a:t> … Kawamura, </a:t>
            </a:r>
            <a:r>
              <a:rPr lang="ja-JP" altLang="en-US" sz="2400" dirty="0">
                <a:solidFill>
                  <a:srgbClr val="FF0000"/>
                </a:solidFill>
              </a:rPr>
              <a:t>O</a:t>
            </a:r>
            <a:r>
              <a:rPr lang="ja-JP" altLang="en-US" sz="2400" dirty="0"/>
              <a:t>… Ohgoe</a:t>
            </a:r>
          </a:p>
        </p:txBody>
      </p:sp>
    </p:spTree>
    <p:extLst>
      <p:ext uri="{BB962C8B-B14F-4D97-AF65-F5344CB8AC3E}">
        <p14:creationId xmlns:p14="http://schemas.microsoft.com/office/powerpoint/2010/main" val="4579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217405" cy="723418"/>
          </a:xfrm>
        </p:spPr>
        <p:txBody>
          <a:bodyPr/>
          <a:lstStyle/>
          <a:p>
            <a:r>
              <a:rPr kumimoji="1" lang="en-US" altLang="ja-JP" dirty="0" smtClean="0"/>
              <a:t>Structure optimization &amp; input file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2451" y="807845"/>
            <a:ext cx="81628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mpirun</a:t>
            </a:r>
            <a:r>
              <a:rPr lang="en-US" altLang="ja-JP" dirty="0" smtClean="0">
                <a:latin typeface="Consolas" panose="020B0609020204030204" pitchFamily="49" charset="0"/>
              </a:rPr>
              <a:t> -np 2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</a:rPr>
              <a:t>~/bin/</a:t>
            </a:r>
            <a:r>
              <a:rPr lang="ja-JP" altLang="en-US" dirty="0" smtClean="0">
                <a:latin typeface="Consolas" panose="020B0609020204030204" pitchFamily="49" charset="0"/>
              </a:rPr>
              <a:t>pw</a:t>
            </a:r>
            <a:r>
              <a:rPr lang="ja-JP" altLang="en-US" dirty="0">
                <a:latin typeface="Consolas" panose="020B0609020204030204" pitchFamily="49" charset="0"/>
              </a:rPr>
              <a:t>.x </a:t>
            </a:r>
            <a:r>
              <a:rPr lang="en-US" altLang="ja-JP" dirty="0" smtClean="0">
                <a:latin typeface="Consolas" panose="020B0609020204030204" pitchFamily="49" charset="0"/>
              </a:rPr>
              <a:t>-</a:t>
            </a:r>
            <a:r>
              <a:rPr lang="en-US" altLang="ja-JP" dirty="0" err="1" smtClean="0">
                <a:latin typeface="Consolas" panose="020B0609020204030204" pitchFamily="49" charset="0"/>
              </a:rPr>
              <a:t>npool</a:t>
            </a:r>
            <a:r>
              <a:rPr lang="en-US" altLang="ja-JP" dirty="0" smtClean="0">
                <a:latin typeface="Consolas" panose="020B0609020204030204" pitchFamily="49" charset="0"/>
              </a:rPr>
              <a:t> 2 </a:t>
            </a:r>
            <a:r>
              <a:rPr lang="ja-JP" altLang="en-US" dirty="0" smtClean="0">
                <a:latin typeface="Consolas" panose="020B0609020204030204" pitchFamily="49" charset="0"/>
              </a:rPr>
              <a:t>-</a:t>
            </a:r>
            <a:r>
              <a:rPr lang="ja-JP" altLang="en-US" dirty="0">
                <a:latin typeface="Consolas" panose="020B0609020204030204" pitchFamily="49" charset="0"/>
              </a:rPr>
              <a:t>in relax.in | tee relax.out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4186" y="2120698"/>
            <a:ext cx="4269509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&amp;CONTROL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calculation = 'vc-relax'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pseudo_dir = './'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&amp;SYSTEM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   ibrav = 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     nat = 3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    ntyp = 2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 ecutwfc = 35.000000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  ecutrho = 280.000000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occupations = 'tetrahedra_opt'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&amp;ELECTRONS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&amp;IONS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&amp;CELL</a:t>
            </a:r>
          </a:p>
          <a:p>
            <a:r>
              <a:rPr lang="ja-JP" altLang="en-US" dirty="0" smtClean="0">
                <a:latin typeface="Consolas" panose="020B0609020204030204" pitchFamily="49" charset="0"/>
              </a:rPr>
              <a:t>/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0922" y="1165389"/>
            <a:ext cx="4598633" cy="46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V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ariation-cell structure relaxation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04745" y="1602564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Number of atoms in the unit cell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1240368" y="1127301"/>
            <a:ext cx="3131141" cy="936928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52279 w 458891"/>
              <a:gd name="connsiteY0" fmla="*/ 0 h 614905"/>
              <a:gd name="connsiteX1" fmla="*/ 454 w 458891"/>
              <a:gd name="connsiteY1" fmla="*/ 614905 h 614905"/>
              <a:gd name="connsiteX0" fmla="*/ 486343 w 492594"/>
              <a:gd name="connsiteY0" fmla="*/ 0 h 620965"/>
              <a:gd name="connsiteX1" fmla="*/ 427 w 492594"/>
              <a:gd name="connsiteY1" fmla="*/ 620965 h 620965"/>
              <a:gd name="connsiteX0" fmla="*/ 486405 w 486405"/>
              <a:gd name="connsiteY0" fmla="*/ 0 h 620965"/>
              <a:gd name="connsiteX1" fmla="*/ 489 w 486405"/>
              <a:gd name="connsiteY1" fmla="*/ 620965 h 62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6405" h="620965">
                <a:moveTo>
                  <a:pt x="486405" y="0"/>
                </a:moveTo>
                <a:cubicBezTo>
                  <a:pt x="483255" y="441938"/>
                  <a:pt x="-17808" y="9136"/>
                  <a:pt x="489" y="6209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09747" y="2131784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Number of kinds of atom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778931" y="6591353"/>
                <a:ext cx="5034070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0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sz="20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sz="20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0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0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20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31" y="6591353"/>
                <a:ext cx="5034070" cy="839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5089807" y="2727316"/>
            <a:ext cx="4560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Cutoff energy of plane-waves for 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wave functions [Ry]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6641047" y="3197717"/>
                <a:ext cx="3625736" cy="988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47" y="3197717"/>
                <a:ext cx="3625736" cy="98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5519761" y="4726855"/>
            <a:ext cx="4560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Cutoff energy of plane-waves for 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the charge density [Ry]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19636" y="5663963"/>
            <a:ext cx="3698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Integration scheme for the 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numerical integration in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フリーフォーム 14"/>
          <p:cNvSpPr/>
          <p:nvPr/>
        </p:nvSpPr>
        <p:spPr>
          <a:xfrm>
            <a:off x="3497219" y="1499837"/>
            <a:ext cx="1519155" cy="1144216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994" h="1391060">
                <a:moveTo>
                  <a:pt x="1562994" y="158"/>
                </a:moveTo>
                <a:cubicBezTo>
                  <a:pt x="998521" y="-17343"/>
                  <a:pt x="586589" y="1421570"/>
                  <a:pt x="0" y="13905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2413219" y="1839722"/>
            <a:ext cx="2691526" cy="2142871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2691526 w 2691526"/>
              <a:gd name="connsiteY0" fmla="*/ 105 h 2143193"/>
              <a:gd name="connsiteX1" fmla="*/ 0 w 2691526"/>
              <a:gd name="connsiteY1" fmla="*/ 2142868 h 2143193"/>
              <a:gd name="connsiteX0" fmla="*/ 2691526 w 2691526"/>
              <a:gd name="connsiteY0" fmla="*/ 108 h 2142871"/>
              <a:gd name="connsiteX1" fmla="*/ 0 w 2691526"/>
              <a:gd name="connsiteY1" fmla="*/ 2142871 h 214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1526" h="2142871">
                <a:moveTo>
                  <a:pt x="2691526" y="108"/>
                </a:moveTo>
                <a:cubicBezTo>
                  <a:pt x="2127053" y="-17393"/>
                  <a:pt x="904893" y="2087064"/>
                  <a:pt x="0" y="21428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2413219" y="2379305"/>
            <a:ext cx="2713792" cy="1840445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994" h="1391060">
                <a:moveTo>
                  <a:pt x="1562994" y="158"/>
                </a:moveTo>
                <a:cubicBezTo>
                  <a:pt x="998521" y="-17343"/>
                  <a:pt x="586589" y="1421570"/>
                  <a:pt x="0" y="13905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>
            <a:off x="3362446" y="3007446"/>
            <a:ext cx="1653928" cy="149328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994" h="1391060">
                <a:moveTo>
                  <a:pt x="1562994" y="158"/>
                </a:moveTo>
                <a:cubicBezTo>
                  <a:pt x="998521" y="-17343"/>
                  <a:pt x="586589" y="1421570"/>
                  <a:pt x="0" y="13905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 flipV="1">
            <a:off x="3497217" y="4781700"/>
            <a:ext cx="1957378" cy="375793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994" h="1391060">
                <a:moveTo>
                  <a:pt x="1562994" y="158"/>
                </a:moveTo>
                <a:cubicBezTo>
                  <a:pt x="998521" y="-17343"/>
                  <a:pt x="586589" y="1421570"/>
                  <a:pt x="0" y="13905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 flipV="1">
            <a:off x="4189410" y="5074578"/>
            <a:ext cx="1430226" cy="1062651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994" h="1391060">
                <a:moveTo>
                  <a:pt x="1562994" y="158"/>
                </a:moveTo>
                <a:cubicBezTo>
                  <a:pt x="998521" y="-17343"/>
                  <a:pt x="586589" y="1421570"/>
                  <a:pt x="0" y="13905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53378" y="4212950"/>
            <a:ext cx="519244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+mj-ea"/>
                <a:ea typeface="+mj-ea"/>
              </a:rPr>
              <a:t>Cutoff d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epends on the pseudopotential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46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Input-file format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325" y="1054497"/>
            <a:ext cx="5562908" cy="374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 smtClean="0">
                <a:latin typeface="Consolas" panose="020B0609020204030204" pitchFamily="49" charset="0"/>
              </a:rPr>
              <a:t>CELL_PARAMETERS </a:t>
            </a:r>
            <a:r>
              <a:rPr lang="ja-JP" altLang="en-US" dirty="0">
                <a:latin typeface="Consolas" panose="020B0609020204030204" pitchFamily="49" charset="0"/>
              </a:rPr>
              <a:t>angstrom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3.200000  0.000000 0.000000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-1.600000  2.771281 0.000000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0.000000  0.000000 3.700000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ATOMIC_SPECIES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B 10.811000 b_pbe_v1.4.uspp.F.UPF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Mg 24.305000 Mg.pbe-n-kjpaw_psl.0.3.0.UPF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ATOMIC_POSITIONS crystal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Mg 0.000000 0.000000 0.000000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B 0.333333 0.666667 0.500000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B 0.666667 0.333333 0.500000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K_POINTS automatic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12 12 8 0 0 0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84426" y="774086"/>
            <a:ext cx="3844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Unit lattice vectors (</a:t>
            </a:r>
            <a:r>
              <a:rPr lang="en-US" altLang="ja-JP" sz="2400" dirty="0" smtClean="0">
                <a:latin typeface="+mj-ea"/>
                <a:ea typeface="+mj-ea"/>
              </a:rPr>
              <a:t>Å unit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4426" y="1426056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Element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426" y="1931620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Relative atomic m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ass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84426" y="247852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Pseudopotential file name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973667" y="5063594"/>
                <a:ext cx="4724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ja-JP" sz="2400" dirty="0" smtClean="0">
                    <a:latin typeface="+mj-ea"/>
                    <a:ea typeface="+mj-ea"/>
                  </a:rPr>
                  <a:t>-mesh for numerical integration in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67" y="5063594"/>
                <a:ext cx="4724370" cy="461665"/>
              </a:xfrm>
              <a:prstGeom prst="rect">
                <a:avLst/>
              </a:prstGeom>
              <a:blipFill>
                <a:blip r:embed="rId3"/>
                <a:stretch>
                  <a:fillRect l="-387" t="-14667" r="-1548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257486" y="3832663"/>
                <a:ext cx="3326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86" y="3832663"/>
                <a:ext cx="3326616" cy="369332"/>
              </a:xfrm>
              <a:prstGeom prst="rect">
                <a:avLst/>
              </a:prstGeom>
              <a:blipFill>
                <a:blip r:embed="rId4"/>
                <a:stretch>
                  <a:fillRect l="-1465" r="-183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544564" y="5659306"/>
                <a:ext cx="6086603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64" y="5659306"/>
                <a:ext cx="6086603" cy="1007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6084426" y="3045557"/>
            <a:ext cx="3015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Atomic position in the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fractional coordinate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フリーフォーム 12"/>
          <p:cNvSpPr/>
          <p:nvPr/>
        </p:nvSpPr>
        <p:spPr>
          <a:xfrm>
            <a:off x="3948630" y="983187"/>
            <a:ext cx="2010517" cy="800671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994" h="1391060">
                <a:moveTo>
                  <a:pt x="1562994" y="158"/>
                </a:moveTo>
                <a:cubicBezTo>
                  <a:pt x="998521" y="-17343"/>
                  <a:pt x="586589" y="1421570"/>
                  <a:pt x="0" y="13905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62987" y="1676324"/>
            <a:ext cx="5529805" cy="858217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267 h 1390675"/>
              <a:gd name="connsiteX1" fmla="*/ 0 w 1562994"/>
              <a:gd name="connsiteY1" fmla="*/ 1390676 h 1390675"/>
              <a:gd name="connsiteX0" fmla="*/ 1562994 w 1562994"/>
              <a:gd name="connsiteY0" fmla="*/ 1 h 1390410"/>
              <a:gd name="connsiteX1" fmla="*/ 0 w 1562994"/>
              <a:gd name="connsiteY1" fmla="*/ 1390410 h 1390410"/>
              <a:gd name="connsiteX0" fmla="*/ 1550016 w 1550016"/>
              <a:gd name="connsiteY0" fmla="*/ 0 h 1336339"/>
              <a:gd name="connsiteX1" fmla="*/ 0 w 1550016"/>
              <a:gd name="connsiteY1" fmla="*/ 1336339 h 1336339"/>
              <a:gd name="connsiteX0" fmla="*/ 1550016 w 1550016"/>
              <a:gd name="connsiteY0" fmla="*/ 0 h 1336339"/>
              <a:gd name="connsiteX1" fmla="*/ 953856 w 1550016"/>
              <a:gd name="connsiteY1" fmla="*/ 309515 h 1336339"/>
              <a:gd name="connsiteX2" fmla="*/ 0 w 1550016"/>
              <a:gd name="connsiteY2" fmla="*/ 1336339 h 1336339"/>
              <a:gd name="connsiteX0" fmla="*/ 1550016 w 1550016"/>
              <a:gd name="connsiteY0" fmla="*/ 0 h 1336339"/>
              <a:gd name="connsiteX1" fmla="*/ 590482 w 1550016"/>
              <a:gd name="connsiteY1" fmla="*/ 1120551 h 1336339"/>
              <a:gd name="connsiteX2" fmla="*/ 0 w 1550016"/>
              <a:gd name="connsiteY2" fmla="*/ 1336339 h 1336339"/>
              <a:gd name="connsiteX0" fmla="*/ 1550016 w 1550016"/>
              <a:gd name="connsiteY0" fmla="*/ 0 h 1336339"/>
              <a:gd name="connsiteX1" fmla="*/ 590482 w 1550016"/>
              <a:gd name="connsiteY1" fmla="*/ 1120551 h 1336339"/>
              <a:gd name="connsiteX2" fmla="*/ 0 w 1550016"/>
              <a:gd name="connsiteY2" fmla="*/ 1336339 h 1336339"/>
              <a:gd name="connsiteX0" fmla="*/ 1550016 w 1550016"/>
              <a:gd name="connsiteY0" fmla="*/ 0 h 1336339"/>
              <a:gd name="connsiteX1" fmla="*/ 731614 w 1550016"/>
              <a:gd name="connsiteY1" fmla="*/ 1039448 h 1336339"/>
              <a:gd name="connsiteX2" fmla="*/ 0 w 1550016"/>
              <a:gd name="connsiteY2" fmla="*/ 1336339 h 1336339"/>
              <a:gd name="connsiteX0" fmla="*/ 1550016 w 1550016"/>
              <a:gd name="connsiteY0" fmla="*/ 0 h 1336339"/>
              <a:gd name="connsiteX1" fmla="*/ 731614 w 1550016"/>
              <a:gd name="connsiteY1" fmla="*/ 1039448 h 1336339"/>
              <a:gd name="connsiteX2" fmla="*/ 0 w 1550016"/>
              <a:gd name="connsiteY2" fmla="*/ 1336339 h 1336339"/>
              <a:gd name="connsiteX0" fmla="*/ 1550016 w 1550016"/>
              <a:gd name="connsiteY0" fmla="*/ 0 h 1336339"/>
              <a:gd name="connsiteX1" fmla="*/ 731614 w 1550016"/>
              <a:gd name="connsiteY1" fmla="*/ 1039448 h 1336339"/>
              <a:gd name="connsiteX2" fmla="*/ 0 w 1550016"/>
              <a:gd name="connsiteY2" fmla="*/ 1336339 h 1336339"/>
              <a:gd name="connsiteX0" fmla="*/ 1550016 w 1550016"/>
              <a:gd name="connsiteY0" fmla="*/ 0 h 1336339"/>
              <a:gd name="connsiteX1" fmla="*/ 950612 w 1550016"/>
              <a:gd name="connsiteY1" fmla="*/ 976366 h 1336339"/>
              <a:gd name="connsiteX2" fmla="*/ 0 w 1550016"/>
              <a:gd name="connsiteY2" fmla="*/ 1336339 h 1336339"/>
              <a:gd name="connsiteX0" fmla="*/ 1550016 w 1550016"/>
              <a:gd name="connsiteY0" fmla="*/ 0 h 1336339"/>
              <a:gd name="connsiteX1" fmla="*/ 0 w 1550016"/>
              <a:gd name="connsiteY1" fmla="*/ 1336339 h 133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0016" h="1336339">
                <a:moveTo>
                  <a:pt x="1550016" y="0"/>
                </a:moveTo>
                <a:lnTo>
                  <a:pt x="0" y="133633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1626243" y="2147884"/>
            <a:ext cx="4458183" cy="350764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285 h 1390695"/>
              <a:gd name="connsiteX1" fmla="*/ 0 w 1562994"/>
              <a:gd name="connsiteY1" fmla="*/ 1390694 h 139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994" h="1390695">
                <a:moveTo>
                  <a:pt x="1562994" y="285"/>
                </a:moveTo>
                <a:cubicBezTo>
                  <a:pt x="998521" y="-17216"/>
                  <a:pt x="197043" y="778998"/>
                  <a:pt x="0" y="139069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>
            <a:off x="3948630" y="3262093"/>
            <a:ext cx="2135796" cy="479332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994" h="1391060">
                <a:moveTo>
                  <a:pt x="1562994" y="158"/>
                </a:moveTo>
                <a:cubicBezTo>
                  <a:pt x="998521" y="-17343"/>
                  <a:pt x="586589" y="1421570"/>
                  <a:pt x="0" y="13905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 flipV="1">
            <a:off x="4479403" y="2604012"/>
            <a:ext cx="1605023" cy="9577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994" h="1391060">
                <a:moveTo>
                  <a:pt x="1562994" y="158"/>
                </a:moveTo>
                <a:cubicBezTo>
                  <a:pt x="998521" y="-17343"/>
                  <a:pt x="586589" y="1421570"/>
                  <a:pt x="0" y="13905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 flipV="1">
            <a:off x="1226916" y="4664868"/>
            <a:ext cx="1792825" cy="640348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408 h 1390817"/>
              <a:gd name="connsiteX1" fmla="*/ 0 w 1562994"/>
              <a:gd name="connsiteY1" fmla="*/ 1390817 h 1390817"/>
              <a:gd name="connsiteX0" fmla="*/ 1518867 w 1518867"/>
              <a:gd name="connsiteY0" fmla="*/ 655 h 1178095"/>
              <a:gd name="connsiteX1" fmla="*/ 0 w 1518867"/>
              <a:gd name="connsiteY1" fmla="*/ 1178095 h 1178095"/>
              <a:gd name="connsiteX0" fmla="*/ 1518867 w 1518867"/>
              <a:gd name="connsiteY0" fmla="*/ 767 h 1178207"/>
              <a:gd name="connsiteX1" fmla="*/ 0 w 1518867"/>
              <a:gd name="connsiteY1" fmla="*/ 1178207 h 117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867" h="1178207">
                <a:moveTo>
                  <a:pt x="1518867" y="767"/>
                </a:moveTo>
                <a:cubicBezTo>
                  <a:pt x="954394" y="-16734"/>
                  <a:pt x="390469" y="261502"/>
                  <a:pt x="0" y="11782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06345" y="6982570"/>
            <a:ext cx="852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Dense k-mesh improves accuracy and increases numerical cost.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2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4" y="0"/>
            <a:ext cx="1729402" cy="710214"/>
          </a:xfrm>
        </p:spPr>
        <p:txBody>
          <a:bodyPr/>
          <a:lstStyle/>
          <a:p>
            <a:r>
              <a:rPr kumimoji="1" lang="en-US" altLang="ja-JP" dirty="0" smtClean="0"/>
              <a:t>Result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77793" y="945619"/>
            <a:ext cx="9383696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ja-JP" altLang="en-US" sz="1600" dirty="0">
                <a:latin typeface="Consolas" panose="020B0609020204030204" pitchFamily="49" charset="0"/>
              </a:rPr>
              <a:t> grep volume relax.</a:t>
            </a:r>
            <a:r>
              <a:rPr lang="ja-JP" altLang="en-US" sz="1600" dirty="0" smtClean="0">
                <a:latin typeface="Consolas" panose="020B0609020204030204" pitchFamily="49" charset="0"/>
              </a:rPr>
              <a:t>out</a:t>
            </a:r>
            <a:endParaRPr lang="ja-JP" altLang="en-US" sz="1600" dirty="0">
              <a:latin typeface="Consolas" panose="020B0609020204030204" pitchFamily="49" charset="0"/>
            </a:endParaRPr>
          </a:p>
          <a:p>
            <a:r>
              <a:rPr lang="ja-JP" altLang="en-US" sz="1600" dirty="0">
                <a:latin typeface="Consolas" panose="020B0609020204030204" pitchFamily="49" charset="0"/>
              </a:rPr>
              <a:t>relax.out:     unit-cell volume          =     221.4261 (a.u.)^3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relax.out:     new unit-cell volume =    204.22304 a.u.^3 (    30.26273 Ang^3 )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relax.out:     new unit-cell volume =    193.53924 a.u.^3 (    28.67956 Ang^3 )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relax.out:     new unit-cell volume =    194.50016 a.u.^3 (    28.82195 Ang^3 )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relax.out:     new unit-cell volume =    194.38563 a.u.^3 (    28.80498 Ang^3 )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relax.out:     new unit-cell volume =    194.25661 a.u.^3 (    28.78586 Ang^3 )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relax.out:     new unit-cell volume =    194.25661 a.u.^3 (    28.78586 Ang^3 )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relax.out:     unit-cell volume          =     194.2566 (a.u.)^</a:t>
            </a:r>
            <a:r>
              <a:rPr lang="ja-JP" altLang="en-US" sz="1600" dirty="0" smtClean="0">
                <a:latin typeface="Consolas" panose="020B0609020204030204" pitchFamily="49" charset="0"/>
              </a:rPr>
              <a:t>3</a:t>
            </a:r>
            <a:endParaRPr lang="en-US" altLang="ja-JP" sz="1600" dirty="0" smtClean="0"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altLang="ja-JP" sz="1600" dirty="0"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</a:rPr>
              <a:t>grep</a:t>
            </a:r>
            <a:r>
              <a:rPr lang="en-US" altLang="ja-JP" sz="1600" dirty="0">
                <a:latin typeface="Consolas" panose="020B0609020204030204" pitchFamily="49" charset="0"/>
              </a:rPr>
              <a:t> -A 3 CELL_PARAMETERS </a:t>
            </a:r>
            <a:r>
              <a:rPr lang="en-US" altLang="ja-JP" sz="1600" dirty="0" err="1">
                <a:latin typeface="Consolas" panose="020B0609020204030204" pitchFamily="49" charset="0"/>
              </a:rPr>
              <a:t>relax.out</a:t>
            </a:r>
            <a:endParaRPr lang="en-US" altLang="ja-JP" sz="1600" dirty="0">
              <a:latin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</a:rPr>
              <a:t>CELL_PARAMETERS (angstrom)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3.106677678   0.000000000  -0.000000000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-1.553338839   2.690461490   0.000000000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0.000000000  -0.000000000   3.620638395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</a:rPr>
              <a:t> :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</a:rPr>
              <a:t>--</a:t>
            </a:r>
            <a:endParaRPr lang="en-US" altLang="ja-JP" sz="1600" dirty="0">
              <a:latin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</a:rPr>
              <a:t>CELL_PARAMETERS (angstrom)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3.072422829   0.000000000   0.000000000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-1.536211414   2.660795917   0.000000000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0.000000000   0.000000000   3.521167214 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55076" y="3994951"/>
            <a:ext cx="3604333" cy="1216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Exp. (XRD)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a = 3.085 Å, c = 3.523 </a:t>
            </a:r>
            <a:r>
              <a:rPr lang="en-US" altLang="ja-JP" sz="2400" dirty="0" smtClean="0">
                <a:latin typeface="+mj-ea"/>
              </a:rPr>
              <a:t>Å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volume : 29.04 </a:t>
            </a:r>
            <a:r>
              <a:rPr lang="en-US" altLang="ja-JP" sz="2400" dirty="0" smtClean="0">
                <a:latin typeface="+mj-ea"/>
              </a:rPr>
              <a:t>Å</a:t>
            </a:r>
            <a:r>
              <a:rPr lang="en-US" altLang="ja-JP" sz="2400" baseline="30000" dirty="0" smtClean="0">
                <a:latin typeface="+mj-ea"/>
              </a:rPr>
              <a:t>3</a:t>
            </a:r>
            <a:endParaRPr kumimoji="1" lang="ja-JP" altLang="en-US" sz="2400" kern="1200" baseline="30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60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-133109"/>
            <a:ext cx="7287259" cy="877824"/>
          </a:xfrm>
        </p:spPr>
        <p:txBody>
          <a:bodyPr/>
          <a:lstStyle/>
          <a:p>
            <a:r>
              <a:rPr kumimoji="1" lang="en-US" altLang="ja-JP" dirty="0" smtClean="0"/>
              <a:t>Band structure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049" y="904157"/>
            <a:ext cx="65165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mpirun</a:t>
            </a:r>
            <a:r>
              <a:rPr lang="en-US" altLang="ja-JP" dirty="0" smtClean="0">
                <a:latin typeface="Consolas" panose="020B0609020204030204" pitchFamily="49" charset="0"/>
              </a:rPr>
              <a:t> -np 2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</a:rPr>
              <a:t>~/bin/</a:t>
            </a:r>
            <a:r>
              <a:rPr lang="ja-JP" altLang="en-US" dirty="0" smtClean="0">
                <a:latin typeface="Consolas" panose="020B0609020204030204" pitchFamily="49" charset="0"/>
              </a:rPr>
              <a:t>pw</a:t>
            </a:r>
            <a:r>
              <a:rPr lang="ja-JP" altLang="en-US" dirty="0">
                <a:latin typeface="Consolas" panose="020B0609020204030204" pitchFamily="49" charset="0"/>
              </a:rPr>
              <a:t>.</a:t>
            </a:r>
            <a:r>
              <a:rPr lang="ja-JP" altLang="en-US" dirty="0" smtClean="0">
                <a:latin typeface="Consolas" panose="020B0609020204030204" pitchFamily="49" charset="0"/>
              </a:rPr>
              <a:t>x </a:t>
            </a:r>
            <a:r>
              <a:rPr lang="en-US" altLang="ja-JP" dirty="0" smtClean="0">
                <a:latin typeface="Consolas" panose="020B0609020204030204" pitchFamily="49" charset="0"/>
              </a:rPr>
              <a:t>-</a:t>
            </a:r>
            <a:r>
              <a:rPr lang="en-US" altLang="ja-JP" dirty="0" err="1" smtClean="0">
                <a:latin typeface="Consolas" panose="020B0609020204030204" pitchFamily="49" charset="0"/>
              </a:rPr>
              <a:t>npool</a:t>
            </a:r>
            <a:r>
              <a:rPr lang="en-US" altLang="ja-JP" dirty="0" smtClean="0">
                <a:latin typeface="Consolas" panose="020B0609020204030204" pitchFamily="49" charset="0"/>
              </a:rPr>
              <a:t> 2 </a:t>
            </a:r>
            <a:r>
              <a:rPr lang="ja-JP" altLang="en-US" dirty="0" smtClean="0">
                <a:latin typeface="Consolas" panose="020B0609020204030204" pitchFamily="49" charset="0"/>
              </a:rPr>
              <a:t>-in nonscf</a:t>
            </a:r>
            <a:r>
              <a:rPr lang="ja-JP" altLang="en-US" dirty="0">
                <a:latin typeface="Consolas" panose="020B0609020204030204" pitchFamily="49" charset="0"/>
              </a:rPr>
              <a:t>.</a:t>
            </a:r>
            <a:r>
              <a:rPr lang="ja-JP" altLang="en-US" dirty="0" smtClean="0">
                <a:latin typeface="Consolas" panose="020B0609020204030204" pitchFamily="49" charset="0"/>
              </a:rPr>
              <a:t>in</a:t>
            </a:r>
            <a:endParaRPr lang="en-US" altLang="ja-JP" dirty="0" smtClean="0">
              <a:latin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mpirun</a:t>
            </a:r>
            <a:r>
              <a:rPr lang="en-US" altLang="ja-JP" dirty="0" smtClean="0">
                <a:latin typeface="Consolas" panose="020B0609020204030204" pitchFamily="49" charset="0"/>
              </a:rPr>
              <a:t> -np 2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</a:rPr>
              <a:t>~/bin/</a:t>
            </a:r>
            <a:r>
              <a:rPr lang="en-US" altLang="ja-JP" dirty="0" err="1" smtClean="0">
                <a:latin typeface="Consolas" panose="020B0609020204030204" pitchFamily="49" charset="0"/>
              </a:rPr>
              <a:t>bands.x</a:t>
            </a:r>
            <a:r>
              <a:rPr lang="en-US" altLang="ja-JP" dirty="0" smtClean="0">
                <a:latin typeface="Consolas" panose="020B0609020204030204" pitchFamily="49" charset="0"/>
              </a:rPr>
              <a:t> -</a:t>
            </a:r>
            <a:r>
              <a:rPr lang="en-US" altLang="ja-JP" dirty="0" err="1" smtClean="0">
                <a:latin typeface="Consolas" panose="020B0609020204030204" pitchFamily="49" charset="0"/>
              </a:rPr>
              <a:t>npool</a:t>
            </a:r>
            <a:r>
              <a:rPr lang="en-US" altLang="ja-JP" dirty="0" smtClean="0">
                <a:latin typeface="Consolas" panose="020B0609020204030204" pitchFamily="49" charset="0"/>
              </a:rPr>
              <a:t> 2 -in bands.in</a:t>
            </a:r>
          </a:p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gnuplot</a:t>
            </a:r>
            <a:r>
              <a:rPr lang="en-US" altLang="ja-JP" dirty="0" smtClean="0">
                <a:latin typeface="Consolas" panose="020B0609020204030204" pitchFamily="49" charset="0"/>
              </a:rPr>
              <a:t> band.gp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7140" y="1981001"/>
            <a:ext cx="57567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mpirun</a:t>
            </a:r>
            <a:r>
              <a:rPr lang="en-US" altLang="ja-JP" dirty="0" smtClean="0">
                <a:latin typeface="Consolas" panose="020B0609020204030204" pitchFamily="49" charset="0"/>
              </a:rPr>
              <a:t> -np 1 ~/bin/</a:t>
            </a:r>
            <a:r>
              <a:rPr lang="ja-JP" altLang="en-US" dirty="0" smtClean="0">
                <a:latin typeface="Consolas" panose="020B0609020204030204" pitchFamily="49" charset="0"/>
              </a:rPr>
              <a:t>pp</a:t>
            </a:r>
            <a:r>
              <a:rPr lang="ja-JP" altLang="en-US" dirty="0">
                <a:latin typeface="Consolas" panose="020B0609020204030204" pitchFamily="49" charset="0"/>
              </a:rPr>
              <a:t>.</a:t>
            </a:r>
            <a:r>
              <a:rPr lang="ja-JP" altLang="en-US" dirty="0" smtClean="0">
                <a:latin typeface="Consolas" panose="020B0609020204030204" pitchFamily="49" charset="0"/>
              </a:rPr>
              <a:t>x </a:t>
            </a:r>
            <a:r>
              <a:rPr lang="en-US" altLang="ja-JP" dirty="0" smtClean="0">
                <a:latin typeface="Consolas" panose="020B0609020204030204" pitchFamily="49" charset="0"/>
              </a:rPr>
              <a:t>-</a:t>
            </a:r>
            <a:r>
              <a:rPr lang="en-US" altLang="ja-JP" dirty="0" err="1" smtClean="0">
                <a:latin typeface="Consolas" panose="020B0609020204030204" pitchFamily="49" charset="0"/>
              </a:rPr>
              <a:t>npool</a:t>
            </a:r>
            <a:r>
              <a:rPr lang="en-US" altLang="ja-JP" dirty="0" smtClean="0">
                <a:latin typeface="Consolas" panose="020B0609020204030204" pitchFamily="49" charset="0"/>
              </a:rPr>
              <a:t> 1</a:t>
            </a:r>
            <a:r>
              <a:rPr lang="ja-JP" altLang="en-US" dirty="0" smtClean="0">
                <a:latin typeface="Consolas" panose="020B0609020204030204" pitchFamily="49" charset="0"/>
              </a:rPr>
              <a:t> </a:t>
            </a:r>
            <a:r>
              <a:rPr lang="ja-JP" altLang="en-US" dirty="0">
                <a:latin typeface="Consolas" panose="020B0609020204030204" pitchFamily="49" charset="0"/>
              </a:rPr>
              <a:t>-in pp.</a:t>
            </a:r>
            <a:r>
              <a:rPr lang="ja-JP" altLang="en-US" dirty="0" smtClean="0">
                <a:latin typeface="Consolas" panose="020B0609020204030204" pitchFamily="49" charset="0"/>
              </a:rPr>
              <a:t>in</a:t>
            </a:r>
            <a:endParaRPr lang="en-US" altLang="ja-JP" dirty="0" smtClean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$ </a:t>
            </a:r>
            <a:r>
              <a:rPr lang="en-US" altLang="ja-JP" dirty="0" err="1">
                <a:latin typeface="Consolas" panose="020B0609020204030204" pitchFamily="49" charset="0"/>
              </a:rPr>
              <a:t>vesta</a:t>
            </a:r>
            <a:r>
              <a:rPr lang="en-US" altLang="ja-JP" dirty="0">
                <a:latin typeface="Consolas" panose="020B0609020204030204" pitchFamily="49" charset="0"/>
              </a:rPr>
              <a:t> tmp.pp_K001_B00*.xsf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576" y="5658585"/>
            <a:ext cx="1911543" cy="18198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0" y="2751955"/>
            <a:ext cx="1778827" cy="1668970"/>
          </a:xfrm>
          <a:prstGeom prst="rect">
            <a:avLst/>
          </a:prstGeom>
        </p:spPr>
      </p:pic>
      <p:grpSp>
        <p:nvGrpSpPr>
          <p:cNvPr id="9" name="グループ化 8"/>
          <p:cNvGrpSpPr/>
          <p:nvPr/>
        </p:nvGrpSpPr>
        <p:grpSpPr>
          <a:xfrm>
            <a:off x="6679253" y="169477"/>
            <a:ext cx="3312692" cy="2718229"/>
            <a:chOff x="6679253" y="169477"/>
            <a:chExt cx="3312692" cy="2718229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253" y="169477"/>
              <a:ext cx="3312692" cy="2718229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7607290" y="1366281"/>
              <a:ext cx="301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kern="1200" dirty="0" smtClean="0">
                  <a:solidFill>
                    <a:srgbClr val="FF0000"/>
                  </a:solidFill>
                  <a:latin typeface="+mj-ea"/>
                  <a:ea typeface="+mj-ea"/>
                </a:rPr>
                <a:t>Γ</a:t>
              </a:r>
              <a:endParaRPr kumimoji="1" lang="ja-JP" altLang="en-US" sz="2400" kern="1200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945078" y="1996509"/>
              <a:ext cx="301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>
                  <a:solidFill>
                    <a:srgbClr val="FF0000"/>
                  </a:solidFill>
                  <a:latin typeface="+mj-ea"/>
                  <a:ea typeface="+mj-ea"/>
                </a:rPr>
                <a:t>M</a:t>
              </a:r>
              <a:endParaRPr kumimoji="1" lang="ja-JP" altLang="en-US" sz="2400" kern="1200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795716" y="1668022"/>
              <a:ext cx="301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kern="1200" dirty="0" smtClean="0">
                  <a:solidFill>
                    <a:srgbClr val="FF0000"/>
                  </a:solidFill>
                  <a:latin typeface="+mj-ea"/>
                  <a:ea typeface="+mj-ea"/>
                </a:rPr>
                <a:t>K</a:t>
              </a:r>
              <a:endParaRPr kumimoji="1" lang="ja-JP" altLang="en-US" sz="2400" kern="1200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643237" y="621328"/>
              <a:ext cx="301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kern="1200" dirty="0" smtClean="0">
                  <a:solidFill>
                    <a:srgbClr val="FF0000"/>
                  </a:solidFill>
                  <a:latin typeface="+mj-ea"/>
                  <a:ea typeface="+mj-ea"/>
                </a:rPr>
                <a:t>A</a:t>
              </a:r>
              <a:endParaRPr kumimoji="1" lang="ja-JP" altLang="en-US" sz="2400" kern="1200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8184678" y="1122981"/>
              <a:ext cx="301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kern="1200" dirty="0" smtClean="0">
                  <a:solidFill>
                    <a:srgbClr val="FF0000"/>
                  </a:solidFill>
                  <a:latin typeface="+mj-ea"/>
                  <a:ea typeface="+mj-ea"/>
                </a:rPr>
                <a:t>L</a:t>
              </a:r>
              <a:endParaRPr kumimoji="1" lang="ja-JP" altLang="en-US" sz="2400" kern="1200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8722194" y="1016065"/>
              <a:ext cx="301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kern="1200" dirty="0" smtClean="0">
                  <a:solidFill>
                    <a:srgbClr val="FF0000"/>
                  </a:solidFill>
                  <a:latin typeface="+mj-ea"/>
                  <a:ea typeface="+mj-ea"/>
                </a:rPr>
                <a:t>H</a:t>
              </a:r>
              <a:endParaRPr kumimoji="1" lang="ja-JP" altLang="en-US" sz="2400" kern="1200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60" y="3043204"/>
            <a:ext cx="6398885" cy="44928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033" y="4010069"/>
            <a:ext cx="1789264" cy="1697342"/>
          </a:xfrm>
          <a:prstGeom prst="rect">
            <a:avLst/>
          </a:prstGeom>
        </p:spPr>
      </p:pic>
      <p:sp>
        <p:nvSpPr>
          <p:cNvPr id="19" name="フリーフォーム 18"/>
          <p:cNvSpPr/>
          <p:nvPr/>
        </p:nvSpPr>
        <p:spPr>
          <a:xfrm flipH="1">
            <a:off x="1767249" y="3506113"/>
            <a:ext cx="4856188" cy="1049308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408 h 1390817"/>
              <a:gd name="connsiteX1" fmla="*/ 0 w 1562994"/>
              <a:gd name="connsiteY1" fmla="*/ 1390817 h 1390817"/>
              <a:gd name="connsiteX0" fmla="*/ 1518867 w 1518867"/>
              <a:gd name="connsiteY0" fmla="*/ 655 h 1178095"/>
              <a:gd name="connsiteX1" fmla="*/ 0 w 1518867"/>
              <a:gd name="connsiteY1" fmla="*/ 1178095 h 1178095"/>
              <a:gd name="connsiteX0" fmla="*/ 1518867 w 1518867"/>
              <a:gd name="connsiteY0" fmla="*/ 767 h 1178207"/>
              <a:gd name="connsiteX1" fmla="*/ 0 w 1518867"/>
              <a:gd name="connsiteY1" fmla="*/ 1178207 h 1178207"/>
              <a:gd name="connsiteX0" fmla="*/ 1518867 w 1518867"/>
              <a:gd name="connsiteY0" fmla="*/ 8378 h 1185818"/>
              <a:gd name="connsiteX1" fmla="*/ 0 w 1518867"/>
              <a:gd name="connsiteY1" fmla="*/ 1185818 h 118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867" h="1185818">
                <a:moveTo>
                  <a:pt x="1518867" y="8378"/>
                </a:moveTo>
                <a:cubicBezTo>
                  <a:pt x="954394" y="-9123"/>
                  <a:pt x="264631" y="-102897"/>
                  <a:pt x="0" y="1185818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 flipH="1">
            <a:off x="3350884" y="4448422"/>
            <a:ext cx="3196617" cy="262497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408 h 1390817"/>
              <a:gd name="connsiteX1" fmla="*/ 0 w 1562994"/>
              <a:gd name="connsiteY1" fmla="*/ 1390817 h 1390817"/>
              <a:gd name="connsiteX0" fmla="*/ 1518867 w 1518867"/>
              <a:gd name="connsiteY0" fmla="*/ 655 h 1178095"/>
              <a:gd name="connsiteX1" fmla="*/ 0 w 1518867"/>
              <a:gd name="connsiteY1" fmla="*/ 1178095 h 1178095"/>
              <a:gd name="connsiteX0" fmla="*/ 1518867 w 1518867"/>
              <a:gd name="connsiteY0" fmla="*/ 767 h 1178207"/>
              <a:gd name="connsiteX1" fmla="*/ 0 w 1518867"/>
              <a:gd name="connsiteY1" fmla="*/ 1178207 h 1178207"/>
              <a:gd name="connsiteX0" fmla="*/ 1057223 w 1057223"/>
              <a:gd name="connsiteY0" fmla="*/ 1205294 h 1205295"/>
              <a:gd name="connsiteX1" fmla="*/ 0 w 1057223"/>
              <a:gd name="connsiteY1" fmla="*/ 254866 h 1205295"/>
              <a:gd name="connsiteX0" fmla="*/ 1057223 w 1057223"/>
              <a:gd name="connsiteY0" fmla="*/ 1205295 h 1205295"/>
              <a:gd name="connsiteX1" fmla="*/ 0 w 1057223"/>
              <a:gd name="connsiteY1" fmla="*/ 254866 h 1205295"/>
              <a:gd name="connsiteX0" fmla="*/ 1057223 w 1057223"/>
              <a:gd name="connsiteY0" fmla="*/ 1310903 h 1310903"/>
              <a:gd name="connsiteX1" fmla="*/ 0 w 1057223"/>
              <a:gd name="connsiteY1" fmla="*/ 360474 h 1310903"/>
              <a:gd name="connsiteX0" fmla="*/ 1057223 w 1057223"/>
              <a:gd name="connsiteY0" fmla="*/ 1291818 h 1291818"/>
              <a:gd name="connsiteX1" fmla="*/ 0 w 1057223"/>
              <a:gd name="connsiteY1" fmla="*/ 341389 h 1291818"/>
              <a:gd name="connsiteX0" fmla="*/ 1131678 w 1131678"/>
              <a:gd name="connsiteY0" fmla="*/ 1012152 h 1012152"/>
              <a:gd name="connsiteX1" fmla="*/ 0 w 1131678"/>
              <a:gd name="connsiteY1" fmla="*/ 414304 h 101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1678" h="1012152">
                <a:moveTo>
                  <a:pt x="1131678" y="1012152"/>
                </a:moveTo>
                <a:cubicBezTo>
                  <a:pt x="1014862" y="285367"/>
                  <a:pt x="390469" y="-502401"/>
                  <a:pt x="0" y="414304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 flipH="1" flipV="1">
            <a:off x="1653870" y="5306441"/>
            <a:ext cx="4969566" cy="1151988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408 h 1390817"/>
              <a:gd name="connsiteX1" fmla="*/ 0 w 1562994"/>
              <a:gd name="connsiteY1" fmla="*/ 1390817 h 1390817"/>
              <a:gd name="connsiteX0" fmla="*/ 1518867 w 1518867"/>
              <a:gd name="connsiteY0" fmla="*/ 655 h 1178095"/>
              <a:gd name="connsiteX1" fmla="*/ 0 w 1518867"/>
              <a:gd name="connsiteY1" fmla="*/ 1178095 h 1178095"/>
              <a:gd name="connsiteX0" fmla="*/ 1518867 w 1518867"/>
              <a:gd name="connsiteY0" fmla="*/ 767 h 1178207"/>
              <a:gd name="connsiteX1" fmla="*/ 0 w 1518867"/>
              <a:gd name="connsiteY1" fmla="*/ 1178207 h 117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867" h="1178207">
                <a:moveTo>
                  <a:pt x="1518867" y="767"/>
                </a:moveTo>
                <a:cubicBezTo>
                  <a:pt x="954394" y="-16734"/>
                  <a:pt x="390469" y="261502"/>
                  <a:pt x="0" y="1178207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49713" y="4773069"/>
                <a:ext cx="10260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3" y="4773069"/>
                <a:ext cx="1026050" cy="369332"/>
              </a:xfrm>
              <a:prstGeom prst="rect">
                <a:avLst/>
              </a:prstGeom>
              <a:blipFill>
                <a:blip r:embed="rId8"/>
                <a:stretch>
                  <a:fillRect l="-592" r="-7692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19" grpId="0" animBg="1"/>
      <p:bldP spid="20" grpId="0" animBg="1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" y="1908559"/>
            <a:ext cx="5254257" cy="3689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334388" cy="765108"/>
          </a:xfrm>
        </p:spPr>
        <p:txBody>
          <a:bodyPr/>
          <a:lstStyle/>
          <a:p>
            <a:r>
              <a:rPr kumimoji="1" lang="en-US" altLang="ja-JP" dirty="0" smtClean="0"/>
              <a:t>Density of states &amp; Fermi surface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3938" y="872463"/>
            <a:ext cx="841608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mpirun</a:t>
            </a:r>
            <a:r>
              <a:rPr lang="en-US" altLang="ja-JP" dirty="0" smtClean="0">
                <a:latin typeface="Consolas" panose="020B0609020204030204" pitchFamily="49" charset="0"/>
              </a:rPr>
              <a:t> -np 2 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</a:rPr>
              <a:t>~/bin/</a:t>
            </a:r>
            <a:r>
              <a:rPr lang="en-US" altLang="ja-JP" dirty="0" err="1" smtClean="0">
                <a:latin typeface="Consolas" panose="020B0609020204030204" pitchFamily="49" charset="0"/>
              </a:rPr>
              <a:t>pw.x</a:t>
            </a:r>
            <a:r>
              <a:rPr lang="en-US" altLang="ja-JP" dirty="0" smtClean="0">
                <a:latin typeface="Consolas" panose="020B0609020204030204" pitchFamily="49" charset="0"/>
              </a:rPr>
              <a:t> -</a:t>
            </a:r>
            <a:r>
              <a:rPr lang="en-US" altLang="ja-JP" dirty="0" err="1" smtClean="0">
                <a:latin typeface="Consolas" panose="020B0609020204030204" pitchFamily="49" charset="0"/>
              </a:rPr>
              <a:t>npool</a:t>
            </a:r>
            <a:r>
              <a:rPr lang="en-US" altLang="ja-JP" dirty="0" smtClean="0">
                <a:latin typeface="Consolas" panose="020B0609020204030204" pitchFamily="49" charset="0"/>
              </a:rPr>
              <a:t> 2 -in dense.in</a:t>
            </a:r>
          </a:p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mpirun</a:t>
            </a:r>
            <a:r>
              <a:rPr lang="en-US" altLang="ja-JP" dirty="0" smtClean="0">
                <a:latin typeface="Consolas" panose="020B0609020204030204" pitchFamily="49" charset="0"/>
              </a:rPr>
              <a:t> -np 2 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</a:rPr>
              <a:t>~/bin/</a:t>
            </a:r>
            <a:r>
              <a:rPr lang="en-US" altLang="ja-JP" dirty="0" err="1" smtClean="0">
                <a:latin typeface="Consolas" panose="020B0609020204030204" pitchFamily="49" charset="0"/>
              </a:rPr>
              <a:t>projwfc.x</a:t>
            </a:r>
            <a:r>
              <a:rPr lang="en-US" altLang="ja-JP" dirty="0" smtClean="0">
                <a:latin typeface="Consolas" panose="020B0609020204030204" pitchFamily="49" charset="0"/>
              </a:rPr>
              <a:t> -</a:t>
            </a:r>
            <a:r>
              <a:rPr lang="en-US" altLang="ja-JP" dirty="0" err="1" smtClean="0">
                <a:latin typeface="Consolas" panose="020B0609020204030204" pitchFamily="49" charset="0"/>
              </a:rPr>
              <a:t>npool</a:t>
            </a:r>
            <a:r>
              <a:rPr lang="en-US" altLang="ja-JP" dirty="0" smtClean="0">
                <a:latin typeface="Consolas" panose="020B0609020204030204" pitchFamily="49" charset="0"/>
              </a:rPr>
              <a:t> 2 -in pdos.in |tee </a:t>
            </a:r>
            <a:r>
              <a:rPr lang="en-US" altLang="ja-JP" dirty="0" err="1" smtClean="0">
                <a:latin typeface="Consolas" panose="020B0609020204030204" pitchFamily="49" charset="0"/>
              </a:rPr>
              <a:t>pdos.out</a:t>
            </a:r>
            <a:endParaRPr lang="en-US" altLang="ja-JP" dirty="0" smtClean="0">
              <a:latin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gnuplot</a:t>
            </a:r>
            <a:r>
              <a:rPr lang="en-US" altLang="ja-JP" dirty="0" smtClean="0">
                <a:latin typeface="Consolas" panose="020B0609020204030204" pitchFamily="49" charset="0"/>
              </a:rPr>
              <a:t> pdos.gp 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600" y="5681478"/>
            <a:ext cx="63898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mpirun</a:t>
            </a:r>
            <a:r>
              <a:rPr lang="en-US" altLang="ja-JP" dirty="0" smtClean="0">
                <a:latin typeface="Consolas" panose="020B0609020204030204" pitchFamily="49" charset="0"/>
              </a:rPr>
              <a:t> -np 1 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</a:rPr>
              <a:t>~/bin/</a:t>
            </a:r>
            <a:r>
              <a:rPr lang="ja-JP" altLang="en-US" dirty="0" smtClean="0">
                <a:latin typeface="Consolas" panose="020B0609020204030204" pitchFamily="49" charset="0"/>
              </a:rPr>
              <a:t>fermi_proj</a:t>
            </a:r>
            <a:r>
              <a:rPr lang="ja-JP" altLang="en-US" dirty="0">
                <a:latin typeface="Consolas" panose="020B0609020204030204" pitchFamily="49" charset="0"/>
              </a:rPr>
              <a:t>.x -in proj_pz.</a:t>
            </a:r>
            <a:r>
              <a:rPr lang="ja-JP" altLang="en-US" dirty="0" smtClean="0">
                <a:latin typeface="Consolas" panose="020B0609020204030204" pitchFamily="49" charset="0"/>
              </a:rPr>
              <a:t>in</a:t>
            </a:r>
            <a:endParaRPr lang="en-US" altLang="ja-JP" dirty="0" smtClean="0">
              <a:latin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</a:rPr>
              <a:t>$ mv </a:t>
            </a:r>
            <a:r>
              <a:rPr lang="en-US" altLang="ja-JP" dirty="0" err="1" smtClean="0">
                <a:latin typeface="Consolas" panose="020B0609020204030204" pitchFamily="49" charset="0"/>
              </a:rPr>
              <a:t>proj.frmsf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</a:rPr>
              <a:t>pz.frmsf</a:t>
            </a:r>
            <a:endParaRPr lang="en-US" altLang="ja-JP" dirty="0" smtClean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mpirun</a:t>
            </a:r>
            <a:r>
              <a:rPr lang="en-US" altLang="ja-JP" dirty="0" smtClean="0">
                <a:latin typeface="Consolas" panose="020B0609020204030204" pitchFamily="49" charset="0"/>
              </a:rPr>
              <a:t> -np 1 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</a:rPr>
              <a:t>~/bin/</a:t>
            </a:r>
            <a:r>
              <a:rPr lang="ja-JP" altLang="en-US" dirty="0" smtClean="0">
                <a:latin typeface="Consolas" panose="020B0609020204030204" pitchFamily="49" charset="0"/>
              </a:rPr>
              <a:t>fermi_proj</a:t>
            </a:r>
            <a:r>
              <a:rPr lang="ja-JP" altLang="en-US" dirty="0">
                <a:latin typeface="Consolas" panose="020B0609020204030204" pitchFamily="49" charset="0"/>
              </a:rPr>
              <a:t>.x -in </a:t>
            </a:r>
            <a:r>
              <a:rPr lang="ja-JP" altLang="en-US" dirty="0" smtClean="0">
                <a:latin typeface="Consolas" panose="020B0609020204030204" pitchFamily="49" charset="0"/>
              </a:rPr>
              <a:t>proj_p</a:t>
            </a:r>
            <a:r>
              <a:rPr lang="en-US" altLang="ja-JP" dirty="0" err="1" smtClean="0">
                <a:latin typeface="Consolas" panose="020B0609020204030204" pitchFamily="49" charset="0"/>
              </a:rPr>
              <a:t>xy</a:t>
            </a:r>
            <a:r>
              <a:rPr lang="ja-JP" altLang="en-US" dirty="0" err="1" smtClean="0">
                <a:latin typeface="Consolas" panose="020B0609020204030204" pitchFamily="49" charset="0"/>
              </a:rPr>
              <a:t>.</a:t>
            </a:r>
            <a:r>
              <a:rPr lang="ja-JP" altLang="en-US" dirty="0" smtClean="0">
                <a:latin typeface="Consolas" panose="020B0609020204030204" pitchFamily="49" charset="0"/>
              </a:rPr>
              <a:t>in</a:t>
            </a:r>
            <a:endParaRPr lang="en-US" altLang="ja-JP" dirty="0" smtClean="0">
              <a:latin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</a:rPr>
              <a:t>$ mv </a:t>
            </a:r>
            <a:r>
              <a:rPr lang="en-US" altLang="ja-JP" dirty="0" err="1">
                <a:latin typeface="Consolas" panose="020B0609020204030204" pitchFamily="49" charset="0"/>
              </a:rPr>
              <a:t>proj.frmsf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</a:rPr>
              <a:t>pxy.frmsf</a:t>
            </a:r>
            <a:endParaRPr lang="en-US" altLang="ja-JP" dirty="0" smtClean="0">
              <a:latin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fermisurfer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</a:rPr>
              <a:t>pz.frmsf</a:t>
            </a:r>
            <a:endParaRPr lang="en-US" altLang="ja-JP" dirty="0" smtClean="0">
              <a:latin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</a:rPr>
              <a:t>fermisurfer</a:t>
            </a:r>
            <a:r>
              <a:rPr lang="en-US" altLang="ja-JP" dirty="0" smtClean="0"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</a:rPr>
              <a:t>pxy.frmsf</a:t>
            </a:r>
            <a:endParaRPr lang="en-US" altLang="ja-JP" dirty="0">
              <a:latin typeface="Consolas" panose="020B0609020204030204" pitchFamily="49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84" y="5808768"/>
            <a:ext cx="1620592" cy="16362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814" y="5817983"/>
            <a:ext cx="1498323" cy="1617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552270" y="1809671"/>
                <a:ext cx="4528355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𝐷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𝛿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𝑛𝑘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70" y="1809671"/>
                <a:ext cx="4528355" cy="1007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499332" y="2937851"/>
                <a:ext cx="3864328" cy="1878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</m:d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𝛿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𝑛𝑘</m:t>
                              </m:r>
                            </m:sub>
                          </m:s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2000" b="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                ×</m:t>
                      </m:r>
                      <m:sSup>
                        <m:sSupPr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000" b="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332" y="2937851"/>
                <a:ext cx="3864328" cy="18782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382937" y="4789926"/>
                <a:ext cx="30905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Fermi surface : </a:t>
                </a:r>
              </a:p>
              <a:p>
                <a:r>
                  <a:rPr lang="en-US" altLang="ja-JP" sz="2400" dirty="0" err="1" smtClean="0">
                    <a:latin typeface="+mj-ea"/>
                    <a:ea typeface="+mj-ea"/>
                  </a:rPr>
                  <a:t>Isosurface</a:t>
                </a:r>
                <a:r>
                  <a:rPr lang="en-US" altLang="ja-JP" sz="2400" dirty="0" smtClean="0">
                    <a:latin typeface="+mj-ea"/>
                    <a:ea typeface="+mj-ea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ea typeface="+mj-ea"/>
                          </a:rPr>
                          <m:t>F</m:t>
                        </m:r>
                      </m:sub>
                    </m:sSub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7" y="4789926"/>
                <a:ext cx="3090526" cy="830997"/>
              </a:xfrm>
              <a:prstGeom prst="rect">
                <a:avLst/>
              </a:prstGeom>
              <a:blipFill>
                <a:blip r:embed="rId8"/>
                <a:stretch>
                  <a:fillRect l="-2959" t="-5882" b="-13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4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/>
          <p:nvPr/>
        </p:nvSpPr>
        <p:spPr>
          <a:xfrm flipH="1">
            <a:off x="1215526" y="1784223"/>
            <a:ext cx="757958" cy="309422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408 h 1390817"/>
              <a:gd name="connsiteX1" fmla="*/ 0 w 1562994"/>
              <a:gd name="connsiteY1" fmla="*/ 1390817 h 1390817"/>
              <a:gd name="connsiteX0" fmla="*/ 1518867 w 1518867"/>
              <a:gd name="connsiteY0" fmla="*/ 655 h 1178095"/>
              <a:gd name="connsiteX1" fmla="*/ 0 w 1518867"/>
              <a:gd name="connsiteY1" fmla="*/ 1178095 h 1178095"/>
              <a:gd name="connsiteX0" fmla="*/ 1518867 w 1518867"/>
              <a:gd name="connsiteY0" fmla="*/ 767 h 1178207"/>
              <a:gd name="connsiteX1" fmla="*/ 0 w 1518867"/>
              <a:gd name="connsiteY1" fmla="*/ 1178207 h 1178207"/>
              <a:gd name="connsiteX0" fmla="*/ 218114 w 218114"/>
              <a:gd name="connsiteY0" fmla="*/ 554 h 1296274"/>
              <a:gd name="connsiteX1" fmla="*/ 19336 w 218114"/>
              <a:gd name="connsiteY1" fmla="*/ 1296274 h 1296274"/>
              <a:gd name="connsiteX0" fmla="*/ 279663 w 279663"/>
              <a:gd name="connsiteY0" fmla="*/ 321 h 1296041"/>
              <a:gd name="connsiteX1" fmla="*/ 80885 w 279663"/>
              <a:gd name="connsiteY1" fmla="*/ 1296041 h 1296041"/>
              <a:gd name="connsiteX0" fmla="*/ 198778 w 198778"/>
              <a:gd name="connsiteY0" fmla="*/ 0 h 1295720"/>
              <a:gd name="connsiteX1" fmla="*/ 0 w 198778"/>
              <a:gd name="connsiteY1" fmla="*/ 1295720 h 1295720"/>
              <a:gd name="connsiteX0" fmla="*/ 198778 w 198778"/>
              <a:gd name="connsiteY0" fmla="*/ 0 h 1295720"/>
              <a:gd name="connsiteX1" fmla="*/ 0 w 198778"/>
              <a:gd name="connsiteY1" fmla="*/ 1295720 h 129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778" h="1295720">
                <a:moveTo>
                  <a:pt x="198778" y="0"/>
                </a:moveTo>
                <a:cubicBezTo>
                  <a:pt x="186743" y="440521"/>
                  <a:pt x="2407" y="567761"/>
                  <a:pt x="0" y="129572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2020" y="3285328"/>
            <a:ext cx="309411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Force or total energy.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フリーフォーム 11"/>
          <p:cNvSpPr/>
          <p:nvPr/>
        </p:nvSpPr>
        <p:spPr>
          <a:xfrm flipH="1">
            <a:off x="2486813" y="1746092"/>
            <a:ext cx="5169839" cy="2701932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408 h 1390817"/>
              <a:gd name="connsiteX1" fmla="*/ 0 w 1562994"/>
              <a:gd name="connsiteY1" fmla="*/ 1390817 h 1390817"/>
              <a:gd name="connsiteX0" fmla="*/ 1518867 w 1518867"/>
              <a:gd name="connsiteY0" fmla="*/ 655 h 1178095"/>
              <a:gd name="connsiteX1" fmla="*/ 0 w 1518867"/>
              <a:gd name="connsiteY1" fmla="*/ 1178095 h 1178095"/>
              <a:gd name="connsiteX0" fmla="*/ 1518867 w 1518867"/>
              <a:gd name="connsiteY0" fmla="*/ 767 h 1178207"/>
              <a:gd name="connsiteX1" fmla="*/ 0 w 1518867"/>
              <a:gd name="connsiteY1" fmla="*/ 1178207 h 1178207"/>
              <a:gd name="connsiteX0" fmla="*/ 1518867 w 1518867"/>
              <a:gd name="connsiteY0" fmla="*/ 0 h 1177440"/>
              <a:gd name="connsiteX1" fmla="*/ 0 w 1518867"/>
              <a:gd name="connsiteY1" fmla="*/ 1177440 h 1177440"/>
              <a:gd name="connsiteX0" fmla="*/ 1513783 w 1513783"/>
              <a:gd name="connsiteY0" fmla="*/ 0 h 1174924"/>
              <a:gd name="connsiteX1" fmla="*/ 0 w 1513783"/>
              <a:gd name="connsiteY1" fmla="*/ 1174924 h 1174924"/>
              <a:gd name="connsiteX0" fmla="*/ 1513783 w 1513783"/>
              <a:gd name="connsiteY0" fmla="*/ 0 h 1174924"/>
              <a:gd name="connsiteX1" fmla="*/ 0 w 1513783"/>
              <a:gd name="connsiteY1" fmla="*/ 1174924 h 117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3783" h="1174924">
                <a:moveTo>
                  <a:pt x="1513783" y="0"/>
                </a:moveTo>
                <a:cubicBezTo>
                  <a:pt x="1093351" y="224093"/>
                  <a:pt x="359966" y="129872"/>
                  <a:pt x="0" y="117492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964386" cy="870858"/>
          </a:xfrm>
        </p:spPr>
        <p:txBody>
          <a:bodyPr/>
          <a:lstStyle/>
          <a:p>
            <a:r>
              <a:rPr kumimoji="1" lang="en-US" altLang="ja-JP" dirty="0" smtClean="0"/>
              <a:t>Why do we perform DFT calculation ?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13806" y="1174753"/>
            <a:ext cx="366158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Directly compute (predict) 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properties of materials.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238" y="4878443"/>
            <a:ext cx="436369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Fit into model atomic force field.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970" y="6471559"/>
            <a:ext cx="482375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Perform classical MD for 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large-size system or log-time scale.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63397" y="3035678"/>
            <a:ext cx="496482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C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ompute effective single-body state</a:t>
            </a:r>
            <a:r>
              <a:rPr lang="en-US" altLang="ja-JP" sz="2400" dirty="0" smtClean="0">
                <a:latin typeface="+mj-ea"/>
                <a:ea typeface="+mj-ea"/>
              </a:rPr>
              <a:t>,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Kohn-Sham orbitals.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27910" y="4448024"/>
            <a:ext cx="394529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Construct Hubbard model or local spin model.</a:t>
            </a:r>
            <a:endParaRPr kumimoji="1" lang="en-US" altLang="ja-JP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13806" y="5867402"/>
            <a:ext cx="4546623" cy="1576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Perform Monte-Carlo simulation, exact diagonalization for more accurate calculation of exotic phenomena.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5001" y="1249055"/>
            <a:ext cx="220445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DFT calculation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フリーフォーム 10"/>
          <p:cNvSpPr/>
          <p:nvPr/>
        </p:nvSpPr>
        <p:spPr>
          <a:xfrm flipH="1">
            <a:off x="2562540" y="1479886"/>
            <a:ext cx="2796537" cy="152143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408 h 1390817"/>
              <a:gd name="connsiteX1" fmla="*/ 0 w 1562994"/>
              <a:gd name="connsiteY1" fmla="*/ 1390817 h 1390817"/>
              <a:gd name="connsiteX0" fmla="*/ 1518867 w 1518867"/>
              <a:gd name="connsiteY0" fmla="*/ 655 h 1178095"/>
              <a:gd name="connsiteX1" fmla="*/ 0 w 1518867"/>
              <a:gd name="connsiteY1" fmla="*/ 1178095 h 1178095"/>
              <a:gd name="connsiteX0" fmla="*/ 1518867 w 1518867"/>
              <a:gd name="connsiteY0" fmla="*/ 767 h 1178207"/>
              <a:gd name="connsiteX1" fmla="*/ 0 w 1518867"/>
              <a:gd name="connsiteY1" fmla="*/ 1178207 h 117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867" h="1178207">
                <a:moveTo>
                  <a:pt x="1518867" y="767"/>
                </a:moveTo>
                <a:cubicBezTo>
                  <a:pt x="954394" y="-16734"/>
                  <a:pt x="390469" y="261502"/>
                  <a:pt x="0" y="1178207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 flipH="1">
            <a:off x="2216552" y="5340107"/>
            <a:ext cx="125562" cy="1131451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408 h 1390817"/>
              <a:gd name="connsiteX1" fmla="*/ 0 w 1562994"/>
              <a:gd name="connsiteY1" fmla="*/ 1390817 h 1390817"/>
              <a:gd name="connsiteX0" fmla="*/ 1518867 w 1518867"/>
              <a:gd name="connsiteY0" fmla="*/ 655 h 1178095"/>
              <a:gd name="connsiteX1" fmla="*/ 0 w 1518867"/>
              <a:gd name="connsiteY1" fmla="*/ 1178095 h 1178095"/>
              <a:gd name="connsiteX0" fmla="*/ 1518867 w 1518867"/>
              <a:gd name="connsiteY0" fmla="*/ 767 h 1178207"/>
              <a:gd name="connsiteX1" fmla="*/ 0 w 1518867"/>
              <a:gd name="connsiteY1" fmla="*/ 1178207 h 1178207"/>
              <a:gd name="connsiteX0" fmla="*/ 218114 w 218114"/>
              <a:gd name="connsiteY0" fmla="*/ 554 h 1296274"/>
              <a:gd name="connsiteX1" fmla="*/ 19336 w 218114"/>
              <a:gd name="connsiteY1" fmla="*/ 1296274 h 1296274"/>
              <a:gd name="connsiteX0" fmla="*/ 279663 w 279663"/>
              <a:gd name="connsiteY0" fmla="*/ 321 h 1296041"/>
              <a:gd name="connsiteX1" fmla="*/ 80885 w 279663"/>
              <a:gd name="connsiteY1" fmla="*/ 1296041 h 1296041"/>
              <a:gd name="connsiteX0" fmla="*/ 198778 w 198778"/>
              <a:gd name="connsiteY0" fmla="*/ 0 h 1295720"/>
              <a:gd name="connsiteX1" fmla="*/ 0 w 198778"/>
              <a:gd name="connsiteY1" fmla="*/ 1295720 h 1295720"/>
              <a:gd name="connsiteX0" fmla="*/ 198778 w 198778"/>
              <a:gd name="connsiteY0" fmla="*/ 0 h 1295720"/>
              <a:gd name="connsiteX1" fmla="*/ 0 w 198778"/>
              <a:gd name="connsiteY1" fmla="*/ 1295720 h 129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778" h="1295720">
                <a:moveTo>
                  <a:pt x="198778" y="0"/>
                </a:moveTo>
                <a:cubicBezTo>
                  <a:pt x="186743" y="440521"/>
                  <a:pt x="2407" y="567761"/>
                  <a:pt x="0" y="129572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 flipH="1">
            <a:off x="7647625" y="5286054"/>
            <a:ext cx="90051" cy="62861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453266 w 456446"/>
              <a:gd name="connsiteY0" fmla="*/ 37529 h 737774"/>
              <a:gd name="connsiteX1" fmla="*/ 1441 w 456446"/>
              <a:gd name="connsiteY1" fmla="*/ 652434 h 737774"/>
              <a:gd name="connsiteX0" fmla="*/ 463493 w 466330"/>
              <a:gd name="connsiteY0" fmla="*/ 73896 h 688801"/>
              <a:gd name="connsiteX1" fmla="*/ 11668 w 466330"/>
              <a:gd name="connsiteY1" fmla="*/ 688801 h 688801"/>
              <a:gd name="connsiteX0" fmla="*/ 463114 w 468917"/>
              <a:gd name="connsiteY0" fmla="*/ 0 h 614905"/>
              <a:gd name="connsiteX1" fmla="*/ 11289 w 468917"/>
              <a:gd name="connsiteY1" fmla="*/ 614905 h 614905"/>
              <a:gd name="connsiteX0" fmla="*/ 472205 w 472205"/>
              <a:gd name="connsiteY0" fmla="*/ 0 h 614905"/>
              <a:gd name="connsiteX1" fmla="*/ 20380 w 472205"/>
              <a:gd name="connsiteY1" fmla="*/ 614905 h 614905"/>
              <a:gd name="connsiteX0" fmla="*/ 1568261 w 1568261"/>
              <a:gd name="connsiteY0" fmla="*/ 0 h 1390409"/>
              <a:gd name="connsiteX1" fmla="*/ 5267 w 1568261"/>
              <a:gd name="connsiteY1" fmla="*/ 1390409 h 1390409"/>
              <a:gd name="connsiteX0" fmla="*/ 1562994 w 1562994"/>
              <a:gd name="connsiteY0" fmla="*/ 0 h 1390929"/>
              <a:gd name="connsiteX1" fmla="*/ 0 w 1562994"/>
              <a:gd name="connsiteY1" fmla="*/ 1390409 h 1390929"/>
              <a:gd name="connsiteX0" fmla="*/ 1562994 w 1562994"/>
              <a:gd name="connsiteY0" fmla="*/ 158 h 1391060"/>
              <a:gd name="connsiteX1" fmla="*/ 0 w 1562994"/>
              <a:gd name="connsiteY1" fmla="*/ 1390567 h 1391060"/>
              <a:gd name="connsiteX0" fmla="*/ 1562994 w 1562994"/>
              <a:gd name="connsiteY0" fmla="*/ 408 h 1390817"/>
              <a:gd name="connsiteX1" fmla="*/ 0 w 1562994"/>
              <a:gd name="connsiteY1" fmla="*/ 1390817 h 1390817"/>
              <a:gd name="connsiteX0" fmla="*/ 1518867 w 1518867"/>
              <a:gd name="connsiteY0" fmla="*/ 655 h 1178095"/>
              <a:gd name="connsiteX1" fmla="*/ 0 w 1518867"/>
              <a:gd name="connsiteY1" fmla="*/ 1178095 h 1178095"/>
              <a:gd name="connsiteX0" fmla="*/ 1518867 w 1518867"/>
              <a:gd name="connsiteY0" fmla="*/ 767 h 1178207"/>
              <a:gd name="connsiteX1" fmla="*/ 0 w 1518867"/>
              <a:gd name="connsiteY1" fmla="*/ 1178207 h 1178207"/>
              <a:gd name="connsiteX0" fmla="*/ 218114 w 218114"/>
              <a:gd name="connsiteY0" fmla="*/ 554 h 1296274"/>
              <a:gd name="connsiteX1" fmla="*/ 19336 w 218114"/>
              <a:gd name="connsiteY1" fmla="*/ 1296274 h 1296274"/>
              <a:gd name="connsiteX0" fmla="*/ 279663 w 279663"/>
              <a:gd name="connsiteY0" fmla="*/ 321 h 1296041"/>
              <a:gd name="connsiteX1" fmla="*/ 80885 w 279663"/>
              <a:gd name="connsiteY1" fmla="*/ 1296041 h 1296041"/>
              <a:gd name="connsiteX0" fmla="*/ 198778 w 198778"/>
              <a:gd name="connsiteY0" fmla="*/ 0 h 1295720"/>
              <a:gd name="connsiteX1" fmla="*/ 0 w 198778"/>
              <a:gd name="connsiteY1" fmla="*/ 1295720 h 1295720"/>
              <a:gd name="connsiteX0" fmla="*/ 198778 w 198778"/>
              <a:gd name="connsiteY0" fmla="*/ 0 h 1295720"/>
              <a:gd name="connsiteX1" fmla="*/ 0 w 198778"/>
              <a:gd name="connsiteY1" fmla="*/ 1295720 h 129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778" h="1295720">
                <a:moveTo>
                  <a:pt x="198778" y="0"/>
                </a:moveTo>
                <a:cubicBezTo>
                  <a:pt x="186743" y="440521"/>
                  <a:pt x="2407" y="567761"/>
                  <a:pt x="0" y="129572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5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1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Today's summary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9748" y="1083564"/>
            <a:ext cx="7520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Basics of DFT calculation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 err="1" smtClean="0">
                <a:latin typeface="+mj-ea"/>
                <a:ea typeface="+mj-ea"/>
              </a:rPr>
              <a:t>Hohenberg</a:t>
            </a:r>
            <a:r>
              <a:rPr lang="en-US" altLang="ja-JP" sz="2400" dirty="0" smtClean="0">
                <a:latin typeface="+mj-ea"/>
                <a:ea typeface="+mj-ea"/>
              </a:rPr>
              <a:t>-Kohn theorem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Kohn-Sham method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Exchange correlation functional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Total energy and force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Kohn-Sham eq. in periodic system (bulk crystal)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Bloch theorem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Band structure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Numerical method to solve Kohn-Sham eq.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Plane-wave (and other) basis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Pseudopotential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Usage of a DFT code : Quantum ESPRESSO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5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 books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5" y="877825"/>
            <a:ext cx="2303000" cy="330229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667906" y="753669"/>
            <a:ext cx="6534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Electronic Structure: Basic Theory and Practical </a:t>
            </a:r>
            <a:r>
              <a:rPr lang="en-US" altLang="ja-JP" dirty="0" smtClean="0"/>
              <a:t>Methods</a:t>
            </a:r>
          </a:p>
          <a:p>
            <a:r>
              <a:rPr lang="en-US" altLang="ja-JP" dirty="0"/>
              <a:t>Richard M. Martin </a:t>
            </a:r>
            <a:endParaRPr lang="en-US" altLang="ja-JP" dirty="0" smtClean="0"/>
          </a:p>
          <a:p>
            <a:r>
              <a:rPr lang="en-US" altLang="ja-JP" dirty="0"/>
              <a:t>Cambridge University </a:t>
            </a:r>
            <a:r>
              <a:rPr lang="en-US" altLang="ja-JP" dirty="0" smtClean="0"/>
              <a:t>Press</a:t>
            </a:r>
          </a:p>
          <a:p>
            <a:r>
              <a:rPr lang="en-US" altLang="ja-JP" dirty="0" smtClean="0"/>
              <a:t>Errata : </a:t>
            </a:r>
            <a:r>
              <a:rPr lang="en-US" altLang="ja-JP" dirty="0" smtClean="0">
                <a:hlinkClick r:id="rId4"/>
              </a:rPr>
              <a:t>https</a:t>
            </a:r>
            <a:r>
              <a:rPr lang="en-US" altLang="ja-JP" dirty="0">
                <a:hlinkClick r:id="rId4"/>
              </a:rPr>
              <a:t>://es.polytechnique.fr/Electronic_Structure/errata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37" y="1976005"/>
            <a:ext cx="1598974" cy="220411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349594" y="2548103"/>
            <a:ext cx="3438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日本語訳</a:t>
            </a:r>
            <a:endParaRPr lang="en-US" altLang="ja-JP" dirty="0" smtClean="0"/>
          </a:p>
          <a:p>
            <a:r>
              <a:rPr lang="ja-JP" altLang="en-US" dirty="0"/>
              <a:t>物質の電子状態 </a:t>
            </a:r>
            <a:r>
              <a:rPr lang="ja-JP" altLang="en-US" dirty="0" smtClean="0"/>
              <a:t>上下</a:t>
            </a:r>
            <a:endParaRPr lang="en-US" altLang="ja-JP" dirty="0" smtClean="0"/>
          </a:p>
          <a:p>
            <a:r>
              <a:rPr lang="zh-TW" altLang="en-US" dirty="0" smtClean="0"/>
              <a:t>寺倉清之</a:t>
            </a:r>
            <a:r>
              <a:rPr lang="ja-JP" altLang="en-US" dirty="0" err="1" smtClean="0"/>
              <a:t>、</a:t>
            </a:r>
            <a:r>
              <a:rPr lang="zh-TW" altLang="en-US" dirty="0" smtClean="0"/>
              <a:t>寺倉郁子</a:t>
            </a:r>
            <a:r>
              <a:rPr lang="ja-JP" altLang="en-US" dirty="0" err="1" smtClean="0"/>
              <a:t>、</a:t>
            </a:r>
            <a:r>
              <a:rPr lang="zh-TW" altLang="en-US" dirty="0" smtClean="0"/>
              <a:t>善</a:t>
            </a:r>
            <a:r>
              <a:rPr lang="zh-TW" altLang="en-US" dirty="0"/>
              <a:t>甫康</a:t>
            </a:r>
            <a:r>
              <a:rPr lang="zh-TW" altLang="en-US" dirty="0" smtClean="0"/>
              <a:t>成</a:t>
            </a:r>
            <a:endParaRPr lang="en-US" altLang="zh-TW" dirty="0" smtClean="0"/>
          </a:p>
          <a:p>
            <a:r>
              <a:rPr lang="ja-JP" altLang="en-US" dirty="0"/>
              <a:t>シュプリンガ</a:t>
            </a:r>
            <a:r>
              <a:rPr lang="ja-JP" altLang="en-US" dirty="0" smtClean="0"/>
              <a:t>ー</a:t>
            </a:r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90" y="1976003"/>
            <a:ext cx="1559221" cy="220411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6" y="4389662"/>
            <a:ext cx="2158547" cy="309109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43" y="4342537"/>
            <a:ext cx="2192064" cy="3098697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2400062" y="4580330"/>
            <a:ext cx="4742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固体</a:t>
            </a:r>
            <a:r>
              <a:rPr lang="en-US" altLang="ja-JP" dirty="0"/>
              <a:t>‐</a:t>
            </a:r>
            <a:r>
              <a:rPr lang="ja-JP" altLang="en-US" dirty="0"/>
              <a:t>構造と</a:t>
            </a:r>
            <a:r>
              <a:rPr lang="ja-JP" altLang="en-US" dirty="0" smtClean="0"/>
              <a:t>物性</a:t>
            </a:r>
            <a:endParaRPr lang="en-US" altLang="ja-JP" dirty="0" smtClean="0"/>
          </a:p>
          <a:p>
            <a:r>
              <a:rPr lang="zh-TW" altLang="en-US" dirty="0"/>
              <a:t>金森 </a:t>
            </a:r>
            <a:r>
              <a:rPr lang="zh-TW" altLang="en-US" dirty="0" smtClean="0"/>
              <a:t>順次郎</a:t>
            </a:r>
            <a:r>
              <a:rPr lang="en-US" altLang="zh-TW" dirty="0" smtClean="0"/>
              <a:t>, </a:t>
            </a:r>
            <a:r>
              <a:rPr lang="zh-TW" altLang="en-US" dirty="0"/>
              <a:t>川村 </a:t>
            </a:r>
            <a:r>
              <a:rPr lang="zh-TW" altLang="en-US" dirty="0" smtClean="0"/>
              <a:t>清</a:t>
            </a:r>
            <a:r>
              <a:rPr lang="en-US" altLang="zh-TW" dirty="0" smtClean="0"/>
              <a:t>, </a:t>
            </a:r>
            <a:r>
              <a:rPr lang="zh-TW" altLang="en-US" dirty="0"/>
              <a:t>米沢 富</a:t>
            </a:r>
            <a:r>
              <a:rPr lang="zh-TW" altLang="en-US" dirty="0" smtClean="0"/>
              <a:t>美子</a:t>
            </a:r>
            <a:r>
              <a:rPr lang="en-US" altLang="zh-TW" dirty="0" smtClean="0"/>
              <a:t>, </a:t>
            </a:r>
            <a:r>
              <a:rPr lang="zh-TW" altLang="en-US" dirty="0"/>
              <a:t>寺倉 </a:t>
            </a:r>
            <a:r>
              <a:rPr lang="zh-TW" altLang="en-US" dirty="0" smtClean="0"/>
              <a:t>清之</a:t>
            </a:r>
            <a:endParaRPr lang="en-US" altLang="zh-TW" dirty="0" smtClean="0"/>
          </a:p>
          <a:p>
            <a:r>
              <a:rPr lang="ja-JP" altLang="en-US" dirty="0"/>
              <a:t>岩波</a:t>
            </a:r>
            <a:endParaRPr lang="en-US" altLang="zh-TW" dirty="0" smtClean="0"/>
          </a:p>
          <a:p>
            <a:r>
              <a:rPr lang="ja-JP" altLang="en-US" dirty="0">
                <a:solidFill>
                  <a:srgbClr val="FF0000"/>
                </a:solidFill>
              </a:rPr>
              <a:t>絶版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94597" y="63371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kern="1200" dirty="0" smtClean="0">
                <a:solidFill>
                  <a:schemeClr val="tx1"/>
                </a:solidFill>
                <a:latin typeface="+mj-ea"/>
                <a:ea typeface="+mj-ea"/>
              </a:rPr>
              <a:t>岩波オンデマンド</a:t>
            </a:r>
          </a:p>
        </p:txBody>
      </p:sp>
    </p:spTree>
    <p:extLst>
      <p:ext uri="{BB962C8B-B14F-4D97-AF65-F5344CB8AC3E}">
        <p14:creationId xmlns:p14="http://schemas.microsoft.com/office/powerpoint/2010/main" val="29956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5" grpId="0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Schedule in this section (DFT)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109" y="914400"/>
            <a:ext cx="9267281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30  (Fri)    Standard DFT </a:t>
            </a:r>
            <a:r>
              <a:rPr lang="en-US" altLang="ja-JP" sz="2200" dirty="0" smtClean="0">
                <a:latin typeface="+mj-ea"/>
                <a:ea typeface="+mj-ea"/>
              </a:rPr>
              <a:t>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First-principles calculation and Density functional theory (Lecture)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+mj-ea"/>
                <a:ea typeface="+mj-ea"/>
              </a:rPr>
              <a:t>One-body </a:t>
            </a:r>
            <a:r>
              <a:rPr lang="en-US" altLang="ja-JP" sz="2200" dirty="0" smtClean="0">
                <a:latin typeface="+mj-ea"/>
                <a:ea typeface="+mj-ea"/>
              </a:rPr>
              <a:t>Schrödinger</a:t>
            </a:r>
            <a:r>
              <a:rPr lang="ja-JP" altLang="en-US" sz="2200" dirty="0">
                <a:latin typeface="+mj-ea"/>
                <a:ea typeface="+mj-ea"/>
              </a:rPr>
              <a:t> </a:t>
            </a:r>
            <a:r>
              <a:rPr lang="en-US" altLang="ja-JP" sz="2200" dirty="0" smtClean="0">
                <a:latin typeface="+mj-ea"/>
                <a:ea typeface="+mj-ea"/>
              </a:rPr>
              <a:t>eq. for periodic system and Bloch theorem (L)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Numerical solution of Kohn-Sham (o</a:t>
            </a:r>
            <a:r>
              <a:rPr lang="en-US" altLang="ja-JP" sz="2200" dirty="0" smtClean="0">
                <a:latin typeface="+mj-ea"/>
              </a:rPr>
              <a:t>ne-body Schrödinger</a:t>
            </a:r>
            <a:r>
              <a:rPr lang="en-US" altLang="ja-JP" sz="2200" dirty="0" smtClean="0">
                <a:latin typeface="+mj-ea"/>
                <a:ea typeface="+mj-ea"/>
              </a:rPr>
              <a:t>) eq. (L)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Hands-on DFT code (Tutorial)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Version control system : </a:t>
            </a:r>
            <a:r>
              <a:rPr lang="en-US" altLang="ja-JP" sz="2200" dirty="0" err="1" smtClean="0">
                <a:latin typeface="+mj-ea"/>
                <a:ea typeface="+mj-ea"/>
              </a:rPr>
              <a:t>Git</a:t>
            </a:r>
            <a:r>
              <a:rPr lang="en-US" altLang="ja-JP" sz="2200" dirty="0" smtClean="0">
                <a:latin typeface="+mj-ea"/>
                <a:ea typeface="+mj-ea"/>
              </a:rPr>
              <a:t> (T)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7    (Fri) </a:t>
            </a:r>
            <a:r>
              <a:rPr lang="en-US" altLang="ja-JP" sz="2200" dirty="0" smtClean="0">
                <a:latin typeface="+mj-ea"/>
                <a:ea typeface="+mj-ea"/>
              </a:rPr>
              <a:t> Kohn-Sham eq.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Plane-wave basis and Pseudopotentials (L)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Iterative eigenvalue solution method (L &amp; 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Dec. 14  (Fri)  Self-Consistent 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err="1" smtClean="0">
                <a:latin typeface="+mj-ea"/>
                <a:ea typeface="+mj-ea"/>
              </a:rPr>
              <a:t>Hartree</a:t>
            </a:r>
            <a:r>
              <a:rPr lang="en-US" altLang="ja-JP" sz="2200" dirty="0" smtClean="0">
                <a:latin typeface="+mj-ea"/>
                <a:ea typeface="+mj-ea"/>
              </a:rPr>
              <a:t> potential (Poisson eq.)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Brillouin-zone integral (Tetrahedron method)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+mj-ea"/>
              </a:rPr>
              <a:t>Visualization (T</a:t>
            </a:r>
            <a:r>
              <a:rPr lang="en-US" altLang="ja-JP" sz="2200" dirty="0" smtClean="0">
                <a:latin typeface="+mj-ea"/>
              </a:rPr>
              <a:t>)</a:t>
            </a:r>
            <a:endParaRPr lang="en-US" altLang="ja-JP" sz="22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21  (Fri)    </a:t>
            </a:r>
            <a:r>
              <a:rPr lang="en-US" altLang="ja-JP" sz="2200" dirty="0" smtClean="0">
                <a:latin typeface="+mj-ea"/>
                <a:ea typeface="+mj-ea"/>
              </a:rPr>
              <a:t>Total Energy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Coulomb potential for periodic point charge (Ewald sum)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25  (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200" dirty="0">
                <a:latin typeface="+mj-ea"/>
                <a:ea typeface="+mj-ea"/>
              </a:rPr>
              <a:t>) (2nd)Report problem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200" u="sng" dirty="0" smtClean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endParaRPr lang="en-US" altLang="ja-JP" sz="2200" u="sng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Jan</a:t>
            </a:r>
            <a:r>
              <a:rPr lang="en-US" altLang="ja-JP" sz="2200" dirty="0">
                <a:latin typeface="+mj-ea"/>
                <a:ea typeface="+mj-ea"/>
              </a:rPr>
              <a:t>. 11 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endParaRPr lang="en-US" altLang="ja-JP" sz="2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7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Schedule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6685" y="1219200"/>
            <a:ext cx="58673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What is the first-principles study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Density functional theory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Kohn-Sham method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Periodic system (Bulk crystal)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Bloch theorem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How to solve Kohn-Sham eq. with computer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DFT code</a:t>
            </a:r>
          </a:p>
          <a:p>
            <a:r>
              <a:rPr lang="en-US" altLang="ja-JP" sz="2400" dirty="0" err="1" smtClean="0">
                <a:latin typeface="+mj-ea"/>
                <a:ea typeface="+mj-ea"/>
              </a:rPr>
              <a:t>Git</a:t>
            </a:r>
            <a:r>
              <a:rPr lang="ja-JP" altLang="en-US" sz="2400" dirty="0" smtClean="0">
                <a:latin typeface="+mj-ea"/>
                <a:ea typeface="+mj-ea"/>
              </a:rPr>
              <a:t> </a:t>
            </a:r>
            <a:r>
              <a:rPr lang="en-US" altLang="ja-JP" sz="2400" dirty="0" smtClean="0">
                <a:latin typeface="+mj-ea"/>
                <a:ea typeface="+mj-ea"/>
              </a:rPr>
              <a:t>clone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Charge density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Band structure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Fermi surface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Density of states (DOS), Partial DOS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27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Electrons in materials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-128927" y="1045748"/>
                <a:ext cx="10326315" cy="107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0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kumimoji="1" lang="en-US" altLang="ja-JP" sz="20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20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20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𝐼</m:t>
                                  </m:r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0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atom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d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927" y="1045748"/>
                <a:ext cx="10326315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132025" y="2194103"/>
            <a:ext cx="4633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Information of electronic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Charge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Magnetic moment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Superconductivity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Optical spectrum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etc</a:t>
            </a:r>
            <a:r>
              <a:rPr lang="en-US" altLang="ja-JP" sz="2400" dirty="0">
                <a:latin typeface="+mj-ea"/>
                <a:ea typeface="+mj-ea"/>
              </a:rPr>
              <a:t>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2691467"/>
            <a:ext cx="5191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Single </a:t>
            </a:r>
            <a:r>
              <a:rPr lang="en-US" altLang="ja-JP" sz="2400" dirty="0" smtClean="0">
                <a:latin typeface="+mj-ea"/>
                <a:ea typeface="+mj-ea"/>
              </a:rPr>
              <a:t>H</a:t>
            </a:r>
            <a:r>
              <a:rPr lang="en-US" altLang="ja-JP" sz="2400" baseline="-25000" dirty="0" smtClean="0">
                <a:latin typeface="+mj-ea"/>
                <a:ea typeface="+mj-ea"/>
              </a:rPr>
              <a:t>2</a:t>
            </a:r>
            <a:r>
              <a:rPr lang="en-US" altLang="ja-JP" sz="2400" dirty="0" smtClean="0">
                <a:latin typeface="+mj-ea"/>
                <a:ea typeface="+mj-ea"/>
              </a:rPr>
              <a:t>O molecule : </a:t>
            </a:r>
            <a:r>
              <a:rPr kumimoji="1" lang="en-US" altLang="ja-JP" sz="2400" i="1" kern="1200" dirty="0" smtClean="0">
                <a:solidFill>
                  <a:schemeClr val="tx1"/>
                </a:solidFill>
                <a:latin typeface="+mj-ea"/>
                <a:ea typeface="+mj-ea"/>
              </a:rPr>
              <a:t>N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= 10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Single C</a:t>
            </a:r>
            <a:r>
              <a:rPr kumimoji="1" lang="en-US" altLang="ja-JP" sz="2400" kern="1200" baseline="-25000" dirty="0" smtClean="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molecule : </a:t>
            </a:r>
            <a:r>
              <a:rPr kumimoji="1" lang="en-US" altLang="ja-JP" sz="2400" i="1" kern="1200" dirty="0" smtClean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= 360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Bulk crystal, liquid, glass, </a:t>
            </a:r>
            <a:r>
              <a:rPr lang="ja-JP" altLang="en-US" sz="2400" dirty="0" smtClean="0">
                <a:latin typeface="+mj-ea"/>
                <a:ea typeface="+mj-ea"/>
              </a:rPr>
              <a:t>・・・ </a:t>
            </a:r>
            <a:r>
              <a:rPr lang="en-US" altLang="ja-JP" sz="2400" dirty="0" smtClean="0">
                <a:latin typeface="+mj-ea"/>
                <a:ea typeface="+mj-ea"/>
              </a:rPr>
              <a:t>: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N &gt; 10</a:t>
            </a:r>
            <a:r>
              <a:rPr kumimoji="1" lang="en-US" altLang="ja-JP" sz="2400" kern="1200" baseline="30000" dirty="0" smtClean="0">
                <a:solidFill>
                  <a:schemeClr val="tx1"/>
                </a:solidFill>
                <a:latin typeface="+mj-ea"/>
                <a:ea typeface="+mj-ea"/>
              </a:rPr>
              <a:t>24</a:t>
            </a:r>
            <a:endParaRPr kumimoji="1" lang="ja-JP" altLang="en-US" sz="2400" kern="1200" baseline="30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28" y="5279267"/>
            <a:ext cx="469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Both numerically and analytically unsolvable.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16426" y="5146374"/>
            <a:ext cx="5264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Can we obtain a few quantities such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Ground-state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Ground-state charge density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without solving this equation ? 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100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Density functional theory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80086" y="1900847"/>
                <a:ext cx="4579331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86" y="1900847"/>
                <a:ext cx="4579331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10332" y="1900847"/>
                <a:ext cx="3064685" cy="1128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atom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32" y="1900847"/>
                <a:ext cx="3064685" cy="1128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60543" y="3169033"/>
                <a:ext cx="4622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b="0" kern="1200" dirty="0" smtClean="0">
                    <a:solidFill>
                      <a:schemeClr val="tx1"/>
                    </a:solidFill>
                    <a:ea typeface="+mj-ea"/>
                  </a:rPr>
                  <a:t>Univer</a:t>
                </a:r>
                <a:r>
                  <a:rPr lang="en-US" altLang="ja-JP" sz="2400" dirty="0">
                    <a:ea typeface="+mj-ea"/>
                  </a:rPr>
                  <a:t>s</a:t>
                </a:r>
                <a:r>
                  <a:rPr lang="en-US" altLang="ja-JP" sz="2400" dirty="0" smtClean="0">
                    <a:ea typeface="+mj-ea"/>
                  </a:rPr>
                  <a:t>al functional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𝑢𝑛𝑖𝑣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𝜌</m:t>
                        </m:r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exists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.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43" y="3169033"/>
                <a:ext cx="4622997" cy="369332"/>
              </a:xfrm>
              <a:prstGeom prst="rect">
                <a:avLst/>
              </a:prstGeom>
              <a:blipFill>
                <a:blip r:embed="rId5"/>
                <a:stretch>
                  <a:fillRect l="-4090" t="-31667" r="-3034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 9"/>
          <p:cNvSpPr/>
          <p:nvPr/>
        </p:nvSpPr>
        <p:spPr>
          <a:xfrm>
            <a:off x="489309" y="3665485"/>
            <a:ext cx="5229385" cy="2638955"/>
          </a:xfrm>
          <a:custGeom>
            <a:avLst/>
            <a:gdLst>
              <a:gd name="connsiteX0" fmla="*/ 0 w 4296792"/>
              <a:gd name="connsiteY0" fmla="*/ 381740 h 2382018"/>
              <a:gd name="connsiteX1" fmla="*/ 3027285 w 4296792"/>
              <a:gd name="connsiteY1" fmla="*/ 2379216 h 2382018"/>
              <a:gd name="connsiteX2" fmla="*/ 4296792 w 4296792"/>
              <a:gd name="connsiteY2" fmla="*/ 0 h 2382018"/>
              <a:gd name="connsiteX0" fmla="*/ 0 w 4296792"/>
              <a:gd name="connsiteY0" fmla="*/ 381740 h 2066733"/>
              <a:gd name="connsiteX1" fmla="*/ 710448 w 4296792"/>
              <a:gd name="connsiteY1" fmla="*/ 2062798 h 2066733"/>
              <a:gd name="connsiteX2" fmla="*/ 4296792 w 4296792"/>
              <a:gd name="connsiteY2" fmla="*/ 0 h 2066733"/>
              <a:gd name="connsiteX0" fmla="*/ 0 w 5752582"/>
              <a:gd name="connsiteY0" fmla="*/ 0 h 2387461"/>
              <a:gd name="connsiteX1" fmla="*/ 2166238 w 5752582"/>
              <a:gd name="connsiteY1" fmla="*/ 2386222 h 2387461"/>
              <a:gd name="connsiteX2" fmla="*/ 5752582 w 5752582"/>
              <a:gd name="connsiteY2" fmla="*/ 323424 h 2387461"/>
              <a:gd name="connsiteX0" fmla="*/ 0 w 4696247"/>
              <a:gd name="connsiteY0" fmla="*/ 110522 h 2496927"/>
              <a:gd name="connsiteX1" fmla="*/ 2166238 w 4696247"/>
              <a:gd name="connsiteY1" fmla="*/ 2496744 h 2496927"/>
              <a:gd name="connsiteX2" fmla="*/ 4696247 w 4696247"/>
              <a:gd name="connsiteY2" fmla="*/ 0 h 2496927"/>
              <a:gd name="connsiteX0" fmla="*/ 0 w 4696247"/>
              <a:gd name="connsiteY0" fmla="*/ 110522 h 2496927"/>
              <a:gd name="connsiteX1" fmla="*/ 2166238 w 4696247"/>
              <a:gd name="connsiteY1" fmla="*/ 2496744 h 2496927"/>
              <a:gd name="connsiteX2" fmla="*/ 4696247 w 4696247"/>
              <a:gd name="connsiteY2" fmla="*/ 0 h 2496927"/>
              <a:gd name="connsiteX0" fmla="*/ 0 w 5388636"/>
              <a:gd name="connsiteY0" fmla="*/ 0 h 2603312"/>
              <a:gd name="connsiteX1" fmla="*/ 2858627 w 5388636"/>
              <a:gd name="connsiteY1" fmla="*/ 2603195 h 2603312"/>
              <a:gd name="connsiteX2" fmla="*/ 5388636 w 5388636"/>
              <a:gd name="connsiteY2" fmla="*/ 106451 h 2603312"/>
              <a:gd name="connsiteX0" fmla="*/ 0 w 5388636"/>
              <a:gd name="connsiteY0" fmla="*/ 0 h 2603312"/>
              <a:gd name="connsiteX1" fmla="*/ 2858627 w 5388636"/>
              <a:gd name="connsiteY1" fmla="*/ 2603195 h 2603312"/>
              <a:gd name="connsiteX2" fmla="*/ 5388636 w 5388636"/>
              <a:gd name="connsiteY2" fmla="*/ 106451 h 2603312"/>
              <a:gd name="connsiteX0" fmla="*/ 0 w 4882659"/>
              <a:gd name="connsiteY0" fmla="*/ 0 h 2684920"/>
              <a:gd name="connsiteX1" fmla="*/ 2352650 w 4882659"/>
              <a:gd name="connsiteY1" fmla="*/ 2684560 h 2684920"/>
              <a:gd name="connsiteX2" fmla="*/ 4882659 w 4882659"/>
              <a:gd name="connsiteY2" fmla="*/ 187816 h 2684920"/>
              <a:gd name="connsiteX0" fmla="*/ 0 w 5228854"/>
              <a:gd name="connsiteY0" fmla="*/ 0 h 2687371"/>
              <a:gd name="connsiteX1" fmla="*/ 2352650 w 5228854"/>
              <a:gd name="connsiteY1" fmla="*/ 2684560 h 2687371"/>
              <a:gd name="connsiteX2" fmla="*/ 5228854 w 5228854"/>
              <a:gd name="connsiteY2" fmla="*/ 495195 h 268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8854" h="2687371">
                <a:moveTo>
                  <a:pt x="0" y="0"/>
                </a:moveTo>
                <a:cubicBezTo>
                  <a:pt x="1466263" y="750291"/>
                  <a:pt x="1481174" y="2602027"/>
                  <a:pt x="2352650" y="2684560"/>
                </a:cubicBezTo>
                <a:cubicBezTo>
                  <a:pt x="3224126" y="2767093"/>
                  <a:pt x="4147347" y="1009258"/>
                  <a:pt x="5228854" y="4951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1262977" y="3538365"/>
            <a:ext cx="0" cy="372486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32635" y="6837100"/>
            <a:ext cx="5763176" cy="276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1188958" y="3573862"/>
                <a:ext cx="876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8" y="3573862"/>
                <a:ext cx="876009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5357453" y="6781047"/>
                <a:ext cx="4561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53" y="6781047"/>
                <a:ext cx="456151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588711" y="5969895"/>
                <a:ext cx="74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1" y="5969895"/>
                <a:ext cx="743089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2632559" y="6837100"/>
                <a:ext cx="730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59" y="6837100"/>
                <a:ext cx="730649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6021415" y="3837824"/>
                <a:ext cx="390485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 smtClean="0"/>
                  <a:t>Functional depends on the overall shape of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ja-JP" sz="2400" dirty="0" smtClean="0"/>
                  <a:t>, e.g.,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415" y="3837824"/>
                <a:ext cx="3904858" cy="830997"/>
              </a:xfrm>
              <a:prstGeom prst="rect">
                <a:avLst/>
              </a:prstGeom>
              <a:blipFill>
                <a:blip r:embed="rId10"/>
                <a:stretch>
                  <a:fillRect l="-2500" t="-5882" b="-13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779319" y="4756601"/>
                <a:ext cx="430130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19" y="4756601"/>
                <a:ext cx="4301306" cy="968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 flipV="1">
            <a:off x="2882279" y="6324752"/>
            <a:ext cx="0" cy="51234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1262977" y="6304440"/>
            <a:ext cx="1619302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80086" y="741308"/>
                <a:ext cx="9460797" cy="107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</m:d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⋯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0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kumimoji="1" lang="en-US" altLang="ja-JP" sz="20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sz="20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sz="20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86" y="741308"/>
                <a:ext cx="9460797" cy="10705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6145531" y="6365548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ja-JP" sz="2400" dirty="0" smtClean="0"/>
              <a:t>Hohenberg-Kohn theorem</a:t>
            </a:r>
          </a:p>
          <a:p>
            <a:r>
              <a:rPr lang="de-DE" altLang="ja-JP" sz="2400" dirty="0"/>
              <a:t>Phys. Rev. 136, B864 (1964</a:t>
            </a:r>
            <a:r>
              <a:rPr lang="de-DE" altLang="ja-JP" sz="2400" dirty="0" smtClean="0"/>
              <a:t>).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010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4" grpId="0"/>
      <p:bldP spid="25" grpId="0"/>
      <p:bldP spid="26" grpId="0"/>
      <p:bldP spid="2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8393" y="0"/>
            <a:ext cx="4801507" cy="877824"/>
          </a:xfrm>
        </p:spPr>
        <p:txBody>
          <a:bodyPr/>
          <a:lstStyle/>
          <a:p>
            <a:r>
              <a:rPr kumimoji="1" lang="en-US" altLang="ja-JP" dirty="0" smtClean="0"/>
              <a:t>Kohn-Sham 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96803" y="967397"/>
                <a:ext cx="703718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3" y="967397"/>
                <a:ext cx="7037183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96803" y="2025697"/>
                <a:ext cx="9353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Kinetic energy of non-interacting system whose charge density is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  <a:cs typeface="+mn-cs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3" y="2025697"/>
                <a:ext cx="9353224" cy="461665"/>
              </a:xfrm>
              <a:prstGeom prst="rect">
                <a:avLst/>
              </a:prstGeom>
              <a:blipFill>
                <a:blip r:embed="rId4"/>
                <a:stretch>
                  <a:fillRect l="-1043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030054" y="2612700"/>
                <a:ext cx="5040546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54" y="2612700"/>
                <a:ext cx="5040546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935328" y="3116126"/>
                <a:ext cx="287335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328" y="3116126"/>
                <a:ext cx="2873351" cy="10531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33761" y="5323950"/>
                <a:ext cx="6306470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1" y="5323950"/>
                <a:ext cx="6306470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026635" y="5291873"/>
                <a:ext cx="2806666" cy="780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635" y="5291873"/>
                <a:ext cx="2806666" cy="7800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9501" y="6882915"/>
                <a:ext cx="5556417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The exact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is not known.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  <a:cs typeface="+mn-cs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1" y="6882915"/>
                <a:ext cx="5556417" cy="461665"/>
              </a:xfrm>
              <a:prstGeom prst="rect">
                <a:avLst/>
              </a:prstGeom>
              <a:blipFill>
                <a:blip r:embed="rId9"/>
                <a:stretch>
                  <a:fillRect l="-1419" t="-11250" b="-2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194339" y="6818943"/>
                <a:ext cx="2778209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Approximate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  <a:cs typeface="+mn-cs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339" y="6818943"/>
                <a:ext cx="2778209" cy="461665"/>
              </a:xfrm>
              <a:prstGeom prst="rect">
                <a:avLst/>
              </a:prstGeom>
              <a:blipFill>
                <a:blip r:embed="rId10"/>
                <a:stretch>
                  <a:fillRect l="-2826" t="-11392" b="-22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フリーフォーム 10"/>
          <p:cNvSpPr/>
          <p:nvPr/>
        </p:nvSpPr>
        <p:spPr>
          <a:xfrm>
            <a:off x="5478440" y="2682456"/>
            <a:ext cx="3205492" cy="725174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3217905"/>
              <a:gd name="connsiteY0" fmla="*/ 60334 h 256972"/>
              <a:gd name="connsiteX1" fmla="*/ 3217905 w 3217905"/>
              <a:gd name="connsiteY1" fmla="*/ 125256 h 256972"/>
              <a:gd name="connsiteX0" fmla="*/ 0 w 3217905"/>
              <a:gd name="connsiteY0" fmla="*/ 638128 h 703050"/>
              <a:gd name="connsiteX1" fmla="*/ 3217905 w 3217905"/>
              <a:gd name="connsiteY1" fmla="*/ 703050 h 703050"/>
              <a:gd name="connsiteX0" fmla="*/ 0 w 3217905"/>
              <a:gd name="connsiteY0" fmla="*/ 638128 h 703050"/>
              <a:gd name="connsiteX1" fmla="*/ 3217905 w 3217905"/>
              <a:gd name="connsiteY1" fmla="*/ 703050 h 703050"/>
              <a:gd name="connsiteX0" fmla="*/ 519 w 3218424"/>
              <a:gd name="connsiteY0" fmla="*/ 777762 h 842684"/>
              <a:gd name="connsiteX1" fmla="*/ 3218424 w 3218424"/>
              <a:gd name="connsiteY1" fmla="*/ 842684 h 842684"/>
              <a:gd name="connsiteX0" fmla="*/ 519 w 3218424"/>
              <a:gd name="connsiteY0" fmla="*/ 777762 h 842684"/>
              <a:gd name="connsiteX1" fmla="*/ 3218424 w 3218424"/>
              <a:gd name="connsiteY1" fmla="*/ 842684 h 842684"/>
              <a:gd name="connsiteX0" fmla="*/ 495 w 3218400"/>
              <a:gd name="connsiteY0" fmla="*/ 585293 h 650215"/>
              <a:gd name="connsiteX1" fmla="*/ 3218400 w 3218400"/>
              <a:gd name="connsiteY1" fmla="*/ 650215 h 650215"/>
              <a:gd name="connsiteX0" fmla="*/ 498 w 3189142"/>
              <a:gd name="connsiteY0" fmla="*/ 574247 h 661114"/>
              <a:gd name="connsiteX1" fmla="*/ 3189142 w 3189142"/>
              <a:gd name="connsiteY1" fmla="*/ 661114 h 661114"/>
              <a:gd name="connsiteX0" fmla="*/ 506 w 3150081"/>
              <a:gd name="connsiteY0" fmla="*/ 422528 h 873234"/>
              <a:gd name="connsiteX1" fmla="*/ 3150081 w 3150081"/>
              <a:gd name="connsiteY1" fmla="*/ 873234 h 87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0081" h="873234">
                <a:moveTo>
                  <a:pt x="506" y="422528"/>
                </a:moveTo>
                <a:cubicBezTo>
                  <a:pt x="-45607" y="-317787"/>
                  <a:pt x="3080849" y="-33591"/>
                  <a:pt x="3150081" y="87323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563940" y="3354911"/>
            <a:ext cx="1789645" cy="2181123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27652"/>
              <a:gd name="connsiteY0" fmla="*/ 819560 h 819560"/>
              <a:gd name="connsiteX1" fmla="*/ 527652 w 527652"/>
              <a:gd name="connsiteY1" fmla="*/ 0 h 819560"/>
              <a:gd name="connsiteX0" fmla="*/ 0 w 516185"/>
              <a:gd name="connsiteY0" fmla="*/ 850568 h 850568"/>
              <a:gd name="connsiteX1" fmla="*/ 516185 w 516185"/>
              <a:gd name="connsiteY1" fmla="*/ 0 h 850568"/>
              <a:gd name="connsiteX0" fmla="*/ 0 w 516185"/>
              <a:gd name="connsiteY0" fmla="*/ 850568 h 850568"/>
              <a:gd name="connsiteX1" fmla="*/ 516185 w 516185"/>
              <a:gd name="connsiteY1" fmla="*/ 0 h 85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6185" h="850568">
                <a:moveTo>
                  <a:pt x="0" y="850568"/>
                </a:moveTo>
                <a:cubicBezTo>
                  <a:pt x="48985" y="578425"/>
                  <a:pt x="226669" y="201288"/>
                  <a:pt x="51618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 flipH="1">
            <a:off x="5765918" y="3867195"/>
            <a:ext cx="1341668" cy="1773019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2596113"/>
              <a:gd name="connsiteY0" fmla="*/ 37009 h 756752"/>
              <a:gd name="connsiteX1" fmla="*/ 2596113 w 2596113"/>
              <a:gd name="connsiteY1" fmla="*/ 672517 h 756752"/>
              <a:gd name="connsiteX0" fmla="*/ 0 w 2596113"/>
              <a:gd name="connsiteY0" fmla="*/ 77715 h 713223"/>
              <a:gd name="connsiteX1" fmla="*/ 2596113 w 2596113"/>
              <a:gd name="connsiteY1" fmla="*/ 713223 h 713223"/>
              <a:gd name="connsiteX0" fmla="*/ 0 w 2596113"/>
              <a:gd name="connsiteY0" fmla="*/ 77715 h 713223"/>
              <a:gd name="connsiteX1" fmla="*/ 2596113 w 2596113"/>
              <a:gd name="connsiteY1" fmla="*/ 713223 h 713223"/>
              <a:gd name="connsiteX0" fmla="*/ 0 w 2596113"/>
              <a:gd name="connsiteY0" fmla="*/ 0 h 635508"/>
              <a:gd name="connsiteX1" fmla="*/ 2596113 w 2596113"/>
              <a:gd name="connsiteY1" fmla="*/ 635508 h 635508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52222"/>
              <a:gd name="connsiteY0" fmla="*/ 0 h 811072"/>
              <a:gd name="connsiteX1" fmla="*/ 2552222 w 2552222"/>
              <a:gd name="connsiteY1" fmla="*/ 811072 h 8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2222" h="811072">
                <a:moveTo>
                  <a:pt x="0" y="0"/>
                </a:moveTo>
                <a:cubicBezTo>
                  <a:pt x="122137" y="766617"/>
                  <a:pt x="2300109" y="-15286"/>
                  <a:pt x="2552222" y="8110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 flipH="1">
            <a:off x="4047214" y="3874929"/>
            <a:ext cx="2910060" cy="150174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2596113"/>
              <a:gd name="connsiteY0" fmla="*/ 37009 h 756752"/>
              <a:gd name="connsiteX1" fmla="*/ 2596113 w 2596113"/>
              <a:gd name="connsiteY1" fmla="*/ 672517 h 756752"/>
              <a:gd name="connsiteX0" fmla="*/ 0 w 2596113"/>
              <a:gd name="connsiteY0" fmla="*/ 77715 h 713223"/>
              <a:gd name="connsiteX1" fmla="*/ 2596113 w 2596113"/>
              <a:gd name="connsiteY1" fmla="*/ 713223 h 713223"/>
              <a:gd name="connsiteX0" fmla="*/ 0 w 2596113"/>
              <a:gd name="connsiteY0" fmla="*/ 77715 h 713223"/>
              <a:gd name="connsiteX1" fmla="*/ 2596113 w 2596113"/>
              <a:gd name="connsiteY1" fmla="*/ 713223 h 713223"/>
              <a:gd name="connsiteX0" fmla="*/ 0 w 2596113"/>
              <a:gd name="connsiteY0" fmla="*/ 0 h 635508"/>
              <a:gd name="connsiteX1" fmla="*/ 2596113 w 2596113"/>
              <a:gd name="connsiteY1" fmla="*/ 635508 h 635508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52222"/>
              <a:gd name="connsiteY0" fmla="*/ 0 h 811072"/>
              <a:gd name="connsiteX1" fmla="*/ 2552222 w 2552222"/>
              <a:gd name="connsiteY1" fmla="*/ 811072 h 811072"/>
              <a:gd name="connsiteX0" fmla="*/ 0 w 2571347"/>
              <a:gd name="connsiteY0" fmla="*/ 0 h 776885"/>
              <a:gd name="connsiteX1" fmla="*/ 2571347 w 2571347"/>
              <a:gd name="connsiteY1" fmla="*/ 776885 h 776885"/>
              <a:gd name="connsiteX0" fmla="*/ 0 w 2571347"/>
              <a:gd name="connsiteY0" fmla="*/ 0 h 776885"/>
              <a:gd name="connsiteX1" fmla="*/ 2571347 w 2571347"/>
              <a:gd name="connsiteY1" fmla="*/ 776885 h 77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347" h="776885">
                <a:moveTo>
                  <a:pt x="0" y="0"/>
                </a:moveTo>
                <a:cubicBezTo>
                  <a:pt x="555652" y="527311"/>
                  <a:pt x="2319234" y="-49473"/>
                  <a:pt x="2571347" y="77688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49146" y="6230452"/>
            <a:ext cx="377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Self-consistent field (SCF)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070600" y="89239"/>
            <a:ext cx="4071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555555"/>
                </a:solidFill>
                <a:latin typeface="&amp;quot"/>
              </a:rPr>
              <a:t>W. Kohn and L. J. </a:t>
            </a:r>
            <a:r>
              <a:rPr lang="en-US" altLang="ja-JP" sz="2400" dirty="0" smtClean="0">
                <a:solidFill>
                  <a:srgbClr val="555555"/>
                </a:solidFill>
                <a:latin typeface="&amp;quot"/>
              </a:rPr>
              <a:t>Sham, </a:t>
            </a:r>
          </a:p>
          <a:p>
            <a:r>
              <a:rPr lang="en-US" altLang="ja-JP" sz="2400" dirty="0" smtClean="0">
                <a:solidFill>
                  <a:srgbClr val="555555"/>
                </a:solidFill>
                <a:latin typeface="&amp;quot"/>
              </a:rPr>
              <a:t>Phys</a:t>
            </a:r>
            <a:r>
              <a:rPr lang="en-US" altLang="ja-JP" sz="2400" dirty="0">
                <a:solidFill>
                  <a:srgbClr val="555555"/>
                </a:solidFill>
                <a:latin typeface="&amp;quot"/>
              </a:rPr>
              <a:t>. Rev. </a:t>
            </a:r>
            <a:r>
              <a:rPr lang="en-US" altLang="ja-JP" sz="2400" b="1" dirty="0">
                <a:solidFill>
                  <a:srgbClr val="555555"/>
                </a:solidFill>
                <a:latin typeface="&amp;quot"/>
              </a:rPr>
              <a:t>140</a:t>
            </a:r>
            <a:r>
              <a:rPr lang="en-US" altLang="ja-JP" sz="2400" dirty="0">
                <a:solidFill>
                  <a:srgbClr val="555555"/>
                </a:solidFill>
                <a:latin typeface="&amp;quot"/>
              </a:rPr>
              <a:t>, </a:t>
            </a:r>
            <a:r>
              <a:rPr lang="en-US" altLang="ja-JP" sz="2400" dirty="0" smtClean="0">
                <a:solidFill>
                  <a:srgbClr val="555555"/>
                </a:solidFill>
                <a:latin typeface="&amp;quot"/>
              </a:rPr>
              <a:t>A1133 (1965).</a:t>
            </a:r>
            <a:endParaRPr lang="en-US" altLang="ja-JP" sz="2400" b="0" i="0" u="none" strike="noStrike" dirty="0">
              <a:solidFill>
                <a:srgbClr val="555555"/>
              </a:solidFill>
              <a:effectLst/>
              <a:latin typeface="&amp;quot"/>
            </a:endParaRPr>
          </a:p>
        </p:txBody>
      </p:sp>
      <p:sp>
        <p:nvSpPr>
          <p:cNvPr id="17" name="フリーフォーム 16"/>
          <p:cNvSpPr/>
          <p:nvPr/>
        </p:nvSpPr>
        <p:spPr>
          <a:xfrm flipH="1" flipV="1">
            <a:off x="588396" y="1617075"/>
            <a:ext cx="1518699" cy="517342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5172" h="571500">
                <a:moveTo>
                  <a:pt x="0" y="571500"/>
                </a:moveTo>
                <a:cubicBezTo>
                  <a:pt x="48985" y="299357"/>
                  <a:pt x="522515" y="424542"/>
                  <a:pt x="555172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760568" y="3475989"/>
                <a:ext cx="4295087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  <m:r>
                            <a:rPr kumimoji="1" lang="en-US" altLang="ja-JP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/2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0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ja-JP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b="1">
                                          <a:latin typeface="Cambria Math" panose="02040503050406030204" pitchFamily="18" charset="0"/>
                                        </a:rPr>
                                        <m:t>𝛁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0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8" y="3475989"/>
                <a:ext cx="4295087" cy="90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/>
          <p:cNvSpPr/>
          <p:nvPr/>
        </p:nvSpPr>
        <p:spPr>
          <a:xfrm>
            <a:off x="2274073" y="2759103"/>
            <a:ext cx="1276254" cy="595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4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Local density approximation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469" y="994031"/>
                <a:ext cx="5475280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𝐿𝐷𝐴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" y="994031"/>
                <a:ext cx="5475280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843101" y="1212482"/>
                <a:ext cx="43358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: Function (not functional)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01" y="1212482"/>
                <a:ext cx="4335861" cy="369332"/>
              </a:xfrm>
              <a:prstGeom prst="rect">
                <a:avLst/>
              </a:prstGeom>
              <a:blipFill>
                <a:blip r:embed="rId4"/>
                <a:stretch>
                  <a:fillRect l="-1828" t="-31667" r="-141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69717" y="2068649"/>
                <a:ext cx="9634176" cy="812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𝐿𝐷𝐴</m:t>
                          </m:r>
                        </m:sup>
                      </m:sSub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𝐿𝐷𝐴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7" y="2068649"/>
                <a:ext cx="9634176" cy="812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69717" y="3118999"/>
                <a:ext cx="76938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: </a:t>
                </a:r>
                <a:r>
                  <a:rPr lang="en-US" altLang="ja-JP" sz="2400" dirty="0" smtClean="0">
                    <a:latin typeface="+mj-ea"/>
                    <a:ea typeface="+mj-ea"/>
                  </a:rPr>
                  <a:t>Use the XC energy of homogeneous-electron gas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7" y="3118999"/>
                <a:ext cx="7693866" cy="369332"/>
              </a:xfrm>
              <a:prstGeom prst="rect">
                <a:avLst/>
              </a:prstGeom>
              <a:blipFill>
                <a:blip r:embed="rId6"/>
                <a:stretch>
                  <a:fillRect l="-951" t="-31667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91287" y="4053698"/>
                <a:ext cx="9761469" cy="570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2400" dirty="0" smtClean="0">
                    <a:latin typeface="+mj-ea"/>
                    <a:ea typeface="+mj-ea"/>
                  </a:rPr>
                  <a:t>Random phase approximation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𝑋𝐶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𝜌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=−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0.916</m:t>
                        </m:r>
                      </m:num>
                      <m:den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+0.0622</m:t>
                    </m:r>
                    <m:func>
                      <m:func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ea typeface="+mj-ea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𝑠</m:t>
                            </m:r>
                          </m:sub>
                        </m:sSub>
                      </m:e>
                    </m:func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−0.0938</m:t>
                    </m:r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7" y="4053698"/>
                <a:ext cx="9761469" cy="570028"/>
              </a:xfrm>
              <a:prstGeom prst="rect">
                <a:avLst/>
              </a:prstGeom>
              <a:blipFill>
                <a:blip r:embed="rId7"/>
                <a:stretch>
                  <a:fillRect l="-1873" t="-8602" b="-53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191287" y="5090934"/>
            <a:ext cx="28327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Monte-Carlo method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93969" y="6935416"/>
                <a:ext cx="68450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400" dirty="0" smtClean="0"/>
                  <a:t>: Generalized gradient correction (GGA)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9" y="6935416"/>
                <a:ext cx="6845079" cy="461665"/>
              </a:xfrm>
              <a:prstGeom prst="rect">
                <a:avLst/>
              </a:prstGeom>
              <a:blipFill>
                <a:blip r:embed="rId8"/>
                <a:stretch>
                  <a:fillRect t="-14667" r="-35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518194" y="4621793"/>
                <a:ext cx="1385699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p>
                      </m:sSub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194" y="4621793"/>
                <a:ext cx="1385699" cy="7564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1097601" y="4626345"/>
            <a:ext cx="686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+mj-ea"/>
                <a:ea typeface="+mj-ea"/>
              </a:rPr>
              <a:t>M. </a:t>
            </a:r>
            <a:r>
              <a:rPr lang="en-US" altLang="ja-JP" sz="2000" dirty="0">
                <a:latin typeface="+mj-ea"/>
                <a:ea typeface="+mj-ea"/>
              </a:rPr>
              <a:t>Gell-Mann and </a:t>
            </a:r>
            <a:r>
              <a:rPr lang="en-US" altLang="ja-JP" sz="2000" dirty="0" smtClean="0">
                <a:latin typeface="+mj-ea"/>
                <a:ea typeface="+mj-ea"/>
              </a:rPr>
              <a:t>K. </a:t>
            </a:r>
            <a:r>
              <a:rPr lang="en-US" altLang="ja-JP" sz="2000" dirty="0">
                <a:latin typeface="+mj-ea"/>
                <a:ea typeface="+mj-ea"/>
              </a:rPr>
              <a:t>A. </a:t>
            </a:r>
            <a:r>
              <a:rPr lang="en-US" altLang="ja-JP" sz="2000" dirty="0" err="1" smtClean="0">
                <a:latin typeface="+mj-ea"/>
                <a:ea typeface="+mj-ea"/>
              </a:rPr>
              <a:t>Brueckner</a:t>
            </a:r>
            <a:r>
              <a:rPr lang="en-US" altLang="ja-JP" sz="2000" dirty="0" smtClean="0">
                <a:latin typeface="+mj-ea"/>
                <a:ea typeface="+mj-ea"/>
              </a:rPr>
              <a:t>, Phys. Rev. </a:t>
            </a:r>
            <a:r>
              <a:rPr lang="en-US" altLang="ja-JP" sz="2000" b="1" dirty="0" smtClean="0">
                <a:latin typeface="+mj-ea"/>
                <a:ea typeface="+mj-ea"/>
              </a:rPr>
              <a:t>106</a:t>
            </a:r>
            <a:r>
              <a:rPr lang="en-US" altLang="ja-JP" sz="2000" dirty="0" smtClean="0">
                <a:latin typeface="+mj-ea"/>
                <a:ea typeface="+mj-ea"/>
              </a:rPr>
              <a:t>, 364 (1957).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562332" y="5523312"/>
                <a:ext cx="869757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0.916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031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func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−0.0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480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−0.0116 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+0.0020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func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&lt;1)</m:t>
                      </m:r>
                    </m:oMath>
                  </m:oMathPara>
                </a14:m>
                <a:endParaRPr lang="ja-JP" altLang="en-US" sz="2000" dirty="0">
                  <a:latin typeface="+mj-ea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32" y="5523312"/>
                <a:ext cx="8697574" cy="722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907035" y="6229364"/>
            <a:ext cx="88737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000" dirty="0" smtClean="0">
                <a:latin typeface="+mj-ea"/>
                <a:ea typeface="+mj-ea"/>
              </a:rPr>
              <a:t>[</a:t>
            </a:r>
            <a:r>
              <a:rPr lang="en-US" altLang="ja-JP" sz="2000" dirty="0">
                <a:latin typeface="+mj-ea"/>
              </a:rPr>
              <a:t>Monte-Carlo</a:t>
            </a:r>
            <a:r>
              <a:rPr lang="en-US" altLang="ja-JP" sz="2000" dirty="0" smtClean="0">
                <a:latin typeface="+mj-ea"/>
                <a:ea typeface="+mj-ea"/>
              </a:rPr>
              <a:t>] D. M. </a:t>
            </a:r>
            <a:r>
              <a:rPr lang="en-US" altLang="ja-JP" sz="2000" dirty="0" err="1" smtClean="0">
                <a:latin typeface="+mj-ea"/>
                <a:ea typeface="+mj-ea"/>
              </a:rPr>
              <a:t>Ceperley</a:t>
            </a:r>
            <a:r>
              <a:rPr lang="en-US" altLang="ja-JP" sz="2000" dirty="0" smtClean="0">
                <a:latin typeface="+mj-ea"/>
                <a:ea typeface="+mj-ea"/>
              </a:rPr>
              <a:t> and B.J. Alder, Phys. Rev. Lett. 45, 566 (1980).</a:t>
            </a: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[Parameterize] J. P. 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Perdew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 and A. 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Zunger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</a:rPr>
              <a:t>, Phys. Rev. B 23, 5048 (1981).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92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Total energy and force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-199949" y="1045748"/>
                <a:ext cx="10326315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⋯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kumimoji="1" lang="en-US" altLang="ja-JP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kumimoji="1" lang="en-US" altLang="ja-JP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;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1" lang="en-US" altLang="ja-JP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𝑁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ja-JP" b="0" i="0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atom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kumimoji="1" lang="en-US" altLang="ja-JP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ja-JP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ja-JP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949" y="1045748"/>
                <a:ext cx="10326315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32688" y="1936983"/>
                <a:ext cx="2125066" cy="91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atom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kumimoji="1" lang="ja-JP" altLang="en-US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8" y="1936983"/>
                <a:ext cx="2125066" cy="915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46126" y="4359948"/>
                <a:ext cx="9321591" cy="10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𝐼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𝑡𝑜𝑡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⋯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atom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26" y="4359948"/>
                <a:ext cx="9321591" cy="10738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84261" y="5353344"/>
            <a:ext cx="38376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Hellman-</a:t>
            </a:r>
            <a:r>
              <a:rPr lang="en-US" altLang="ja-JP" sz="2400" dirty="0" err="1" smtClean="0">
                <a:latin typeface="+mj-ea"/>
                <a:ea typeface="+mj-ea"/>
              </a:rPr>
              <a:t>Feynmann</a:t>
            </a:r>
            <a:r>
              <a:rPr lang="en-US" altLang="ja-JP" sz="2400" dirty="0" smtClean="0">
                <a:latin typeface="+mj-ea"/>
                <a:ea typeface="+mj-ea"/>
              </a:rPr>
              <a:t> theorem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260" y="3010134"/>
            <a:ext cx="807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Finding the lowest-energy (stable) structure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3187" y="3720075"/>
            <a:ext cx="88614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Structure optimization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: One of the most popular usage of DFT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280160" y="1936983"/>
            <a:ext cx="1777594" cy="90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05226" y="2150960"/>
            <a:ext cx="3781959" cy="45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Nuclear-nuclear interaction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6880629" y="5433768"/>
                <a:ext cx="3245737" cy="116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atom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29" y="5433768"/>
                <a:ext cx="3245737" cy="11687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1062534" y="5883365"/>
            <a:ext cx="2223245" cy="1599414"/>
            <a:chOff x="1062534" y="5883365"/>
            <a:chExt cx="2223245" cy="1599414"/>
          </a:xfrm>
        </p:grpSpPr>
        <p:sp>
          <p:nvSpPr>
            <p:cNvPr id="9" name="楕円 8"/>
            <p:cNvSpPr/>
            <p:nvPr/>
          </p:nvSpPr>
          <p:spPr>
            <a:xfrm>
              <a:off x="1595236" y="5883365"/>
              <a:ext cx="621792" cy="621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1906132" y="6213247"/>
              <a:ext cx="89089" cy="6810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楕円 14"/>
            <p:cNvSpPr/>
            <p:nvPr/>
          </p:nvSpPr>
          <p:spPr>
            <a:xfrm>
              <a:off x="1062534" y="7026729"/>
              <a:ext cx="456050" cy="456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2829729" y="7026729"/>
              <a:ext cx="456050" cy="456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1280160" y="7026729"/>
              <a:ext cx="537754" cy="2280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 flipV="1">
              <a:off x="2454729" y="7026729"/>
              <a:ext cx="603025" cy="2280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右矢印 24"/>
          <p:cNvSpPr/>
          <p:nvPr/>
        </p:nvSpPr>
        <p:spPr>
          <a:xfrm>
            <a:off x="3641271" y="6389914"/>
            <a:ext cx="996043" cy="63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5061768" y="6194261"/>
            <a:ext cx="959137" cy="742085"/>
            <a:chOff x="5061768" y="6194261"/>
            <a:chExt cx="959137" cy="742085"/>
          </a:xfrm>
        </p:grpSpPr>
        <p:sp>
          <p:nvSpPr>
            <p:cNvPr id="23" name="楕円 22"/>
            <p:cNvSpPr/>
            <p:nvPr/>
          </p:nvSpPr>
          <p:spPr>
            <a:xfrm>
              <a:off x="5061768" y="6480296"/>
              <a:ext cx="456050" cy="456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/>
            <p:cNvSpPr/>
            <p:nvPr/>
          </p:nvSpPr>
          <p:spPr>
            <a:xfrm>
              <a:off x="5564855" y="6438230"/>
              <a:ext cx="456050" cy="456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/>
            <p:cNvSpPr/>
            <p:nvPr/>
          </p:nvSpPr>
          <p:spPr>
            <a:xfrm>
              <a:off x="5206922" y="6194261"/>
              <a:ext cx="621792" cy="621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2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8" grpId="0" animBg="1"/>
      <p:bldP spid="12" grpId="0" animBg="1"/>
      <p:bldP spid="13" grpId="0"/>
      <p:bldP spid="1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2400" kern="1200" dirty="0" smtClean="0">
            <a:solidFill>
              <a:schemeClr val="tx1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25805</TotalTime>
  <Words>2177</Words>
  <Application>Microsoft Office PowerPoint</Application>
  <PresentationFormat>ユーザー設定</PresentationFormat>
  <Paragraphs>470</Paragraphs>
  <Slides>27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&amp;quot</vt:lpstr>
      <vt:lpstr>ＭＳ Ｐゴシック</vt:lpstr>
      <vt:lpstr>TakaoPGothic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PowerPoint プレゼンテーション</vt:lpstr>
      <vt:lpstr>Schedule (This semester W1, W2)</vt:lpstr>
      <vt:lpstr>Schedule in this section (DFT)</vt:lpstr>
      <vt:lpstr>Today’s Schedule</vt:lpstr>
      <vt:lpstr>Electrons in materials </vt:lpstr>
      <vt:lpstr>Density functional theory</vt:lpstr>
      <vt:lpstr>Kohn-Sham method</vt:lpstr>
      <vt:lpstr>Local density approximation</vt:lpstr>
      <vt:lpstr>Total energy and force</vt:lpstr>
      <vt:lpstr>Structure optimization</vt:lpstr>
      <vt:lpstr>Kohn-Sham eq. for periodic system (1)</vt:lpstr>
      <vt:lpstr>Kohn-Sham eq. for periodic system (2)</vt:lpstr>
      <vt:lpstr>One-body energy level</vt:lpstr>
      <vt:lpstr>How to solve Kohn-Sham eq. : Basis</vt:lpstr>
      <vt:lpstr>Pseudopotential</vt:lpstr>
      <vt:lpstr>QuantumESPRESSO:  plane wave and pseudopotential based code</vt:lpstr>
      <vt:lpstr>Quantum ESPRESSO</vt:lpstr>
      <vt:lpstr>Visualization tools</vt:lpstr>
      <vt:lpstr>Tutorial : MgB2</vt:lpstr>
      <vt:lpstr>Structure optimization &amp; input file</vt:lpstr>
      <vt:lpstr>Input-file format</vt:lpstr>
      <vt:lpstr>Result</vt:lpstr>
      <vt:lpstr>Band structure</vt:lpstr>
      <vt:lpstr>Density of states &amp; Fermi surface</vt:lpstr>
      <vt:lpstr>Why do we perform DFT calculation ?</vt:lpstr>
      <vt:lpstr>Today's summary</vt:lpstr>
      <vt:lpstr>Reference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kawamura</dc:creator>
  <cp:lastModifiedBy>河村 光晶</cp:lastModifiedBy>
  <cp:revision>769</cp:revision>
  <dcterms:modified xsi:type="dcterms:W3CDTF">2019-02-20T09:29:23Z</dcterms:modified>
</cp:coreProperties>
</file>