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85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65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68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4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5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68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2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07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12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5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2D07-BF61-4324-8A5C-AC859F510127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75D9-63E8-40E1-986F-8D37AF35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03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2830286" y="4978548"/>
            <a:ext cx="7602750" cy="1437591"/>
          </a:xfrm>
          <a:prstGeom prst="roundRect">
            <a:avLst>
              <a:gd name="adj" fmla="val 50000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ｚ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766996" y="1305609"/>
            <a:ext cx="10784114" cy="1437591"/>
          </a:xfrm>
          <a:prstGeom prst="roundRect">
            <a:avLst>
              <a:gd name="adj" fmla="val 50000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5135880" y="2431952"/>
            <a:ext cx="1023173" cy="6448"/>
          </a:xfrm>
          <a:prstGeom prst="line">
            <a:avLst/>
          </a:prstGeom>
          <a:ln w="92075">
            <a:solidFill>
              <a:schemeClr val="accent4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320540" y="1883312"/>
            <a:ext cx="1219200" cy="6448"/>
          </a:xfrm>
          <a:prstGeom prst="line">
            <a:avLst/>
          </a:prstGeom>
          <a:ln w="92075">
            <a:solidFill>
              <a:schemeClr val="accent4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606920" y="394055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+mn-ea"/>
              </a:rPr>
              <a:t>機械学習</a:t>
            </a:r>
            <a:r>
              <a:rPr kumimoji="1" lang="ja-JP" altLang="en-US" sz="3200" b="1" dirty="0" smtClean="0">
                <a:latin typeface="+mn-ea"/>
              </a:rPr>
              <a:t>とは</a:t>
            </a:r>
            <a:endParaRPr kumimoji="1" lang="ja-JP" altLang="en-US" sz="3200" b="1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5071" y="1408016"/>
            <a:ext cx="8547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+mn-ea"/>
              </a:rPr>
              <a:t>コンピュータ（</a:t>
            </a:r>
            <a:r>
              <a:rPr kumimoji="1" lang="ja-JP" altLang="en-US" sz="3600" b="1" dirty="0" smtClean="0">
                <a:latin typeface="+mn-ea"/>
              </a:rPr>
              <a:t>機械</a:t>
            </a:r>
            <a:r>
              <a:rPr kumimoji="1" lang="ja-JP" altLang="en-US" sz="2800" b="1" dirty="0" smtClean="0">
                <a:latin typeface="+mn-ea"/>
              </a:rPr>
              <a:t>）が大量のデータを読み込み、</a:t>
            </a:r>
            <a:r>
              <a:rPr kumimoji="1" lang="en-US" altLang="ja-JP" sz="2800" b="1" dirty="0" smtClean="0">
                <a:latin typeface="+mn-ea"/>
              </a:rPr>
              <a:t/>
            </a:r>
            <a:br>
              <a:rPr kumimoji="1" lang="en-US" altLang="ja-JP" sz="2800" b="1" dirty="0" smtClean="0">
                <a:latin typeface="+mn-ea"/>
              </a:rPr>
            </a:br>
            <a:r>
              <a:rPr kumimoji="1" lang="ja-JP" altLang="en-US" sz="2800" b="1" dirty="0" smtClean="0">
                <a:latin typeface="+mn-ea"/>
              </a:rPr>
              <a:t>ルール・パターンを</a:t>
            </a:r>
            <a:r>
              <a:rPr kumimoji="1" lang="ja-JP" altLang="en-US" sz="3600" b="1" dirty="0" smtClean="0">
                <a:latin typeface="+mn-ea"/>
              </a:rPr>
              <a:t>学習</a:t>
            </a:r>
            <a:r>
              <a:rPr kumimoji="1" lang="ja-JP" altLang="en-US" sz="2800" b="1" dirty="0" smtClean="0">
                <a:latin typeface="+mn-ea"/>
              </a:rPr>
              <a:t>すること。</a:t>
            </a:r>
            <a:endParaRPr kumimoji="1" lang="ja-JP" altLang="en-US" sz="2800" b="1" dirty="0"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81176" y="3594507"/>
            <a:ext cx="69557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 smtClean="0">
                <a:latin typeface="+mn-ea"/>
              </a:rPr>
              <a:t>学習したルール・パターンに基づき</a:t>
            </a:r>
            <a:r>
              <a:rPr kumimoji="1" lang="en-US" altLang="ja-JP" sz="3200" b="1" dirty="0" smtClean="0">
                <a:latin typeface="+mn-ea"/>
              </a:rPr>
              <a:t/>
            </a:r>
            <a:br>
              <a:rPr kumimoji="1" lang="en-US" altLang="ja-JP" sz="3200" b="1" dirty="0" smtClean="0">
                <a:latin typeface="+mn-ea"/>
              </a:rPr>
            </a:br>
            <a:r>
              <a:rPr kumimoji="1" lang="ja-JP" altLang="en-US" sz="3200" b="1" dirty="0" smtClean="0">
                <a:latin typeface="+mn-ea"/>
              </a:rPr>
              <a:t>何かを</a:t>
            </a:r>
            <a:r>
              <a:rPr kumimoji="1" lang="ja-JP" altLang="en-US" sz="3600" b="1" dirty="0" smtClean="0">
                <a:latin typeface="+mn-ea"/>
              </a:rPr>
              <a:t>予測</a:t>
            </a:r>
            <a:r>
              <a:rPr kumimoji="1" lang="ja-JP" altLang="en-US" sz="3200" b="1" dirty="0" smtClean="0">
                <a:latin typeface="+mn-ea"/>
              </a:rPr>
              <a:t>したり、</a:t>
            </a:r>
            <a:r>
              <a:rPr kumimoji="1" lang="ja-JP" altLang="en-US" sz="3600" b="1" dirty="0" smtClean="0">
                <a:latin typeface="+mn-ea"/>
              </a:rPr>
              <a:t>判断</a:t>
            </a:r>
            <a:r>
              <a:rPr kumimoji="1" lang="ja-JP" altLang="en-US" sz="3200" b="1" dirty="0" smtClean="0">
                <a:latin typeface="+mn-ea"/>
              </a:rPr>
              <a:t>したりする</a:t>
            </a:r>
            <a:endParaRPr kumimoji="1" lang="ja-JP" altLang="en-US" sz="3200" b="1" dirty="0">
              <a:latin typeface="+mn-ea"/>
            </a:endParaRPr>
          </a:p>
        </p:txBody>
      </p:sp>
      <p:sp>
        <p:nvSpPr>
          <p:cNvPr id="22" name="直角三角形 21"/>
          <p:cNvSpPr/>
          <p:nvPr/>
        </p:nvSpPr>
        <p:spPr>
          <a:xfrm rot="13500000" flipV="1">
            <a:off x="5914006" y="2801159"/>
            <a:ext cx="490093" cy="490093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406494" y="5150545"/>
            <a:ext cx="1117600" cy="11176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/>
              <a:t>例</a:t>
            </a:r>
            <a:endParaRPr kumimoji="1" lang="ja-JP" altLang="en-US" sz="3200" b="1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3335502" y="5228889"/>
            <a:ext cx="6340197" cy="936907"/>
            <a:chOff x="2988953" y="5139820"/>
            <a:chExt cx="6340197" cy="93690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2988953" y="5139820"/>
              <a:ext cx="6340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・気象データを基に、農産物の収穫量を予測</a:t>
              </a:r>
              <a:endParaRPr kumimoji="1" lang="ja-JP" altLang="en-US" sz="2400" b="1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988953" y="5615062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・レジの商品識別</a:t>
              </a:r>
              <a:endParaRPr kumimoji="1"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61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6920" y="394055"/>
            <a:ext cx="3467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+mn-ea"/>
              </a:rPr>
              <a:t>機械学習</a:t>
            </a:r>
            <a:r>
              <a:rPr kumimoji="1" lang="ja-JP" altLang="en-US" sz="3200" b="1" dirty="0" smtClean="0">
                <a:latin typeface="+mn-ea"/>
              </a:rPr>
              <a:t>の種類</a:t>
            </a:r>
            <a:endParaRPr kumimoji="1" lang="ja-JP" altLang="en-US" sz="3200" b="1" dirty="0">
              <a:latin typeface="+mn-ea"/>
            </a:endParaRPr>
          </a:p>
        </p:txBody>
      </p:sp>
      <p:sp>
        <p:nvSpPr>
          <p:cNvPr id="24" name="楕円 23"/>
          <p:cNvSpPr/>
          <p:nvPr/>
        </p:nvSpPr>
        <p:spPr>
          <a:xfrm>
            <a:off x="-3527456" y="4572954"/>
            <a:ext cx="1117600" cy="11176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/>
              <a:t>例</a:t>
            </a:r>
            <a:endParaRPr kumimoji="1" lang="ja-JP" altLang="en-US" sz="32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4362192" y="2058520"/>
            <a:ext cx="3467616" cy="4198692"/>
          </a:xfrm>
          <a:prstGeom prst="roundRect">
            <a:avLst>
              <a:gd name="adj" fmla="val 0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正解を与えずに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コンピュータに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学習させる手法。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正解がないため、コンピュータは与えられたデータから規則を見つけ出す。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クラスター分析」：大量のデータから類似するものを、いくつかの集団にまとめる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50748" y="2058520"/>
            <a:ext cx="3467616" cy="4198692"/>
          </a:xfrm>
          <a:prstGeom prst="roundRect">
            <a:avLst>
              <a:gd name="adj" fmla="val 0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入力データと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正解データを一緒にコンピュータに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学習させる手法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「回帰」：株価の予測や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気象分析（値を予測）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「分類」：電子メールの</a:t>
            </a:r>
            <a:r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スパム判定（クラスを予測）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973636" y="2058520"/>
            <a:ext cx="3467616" cy="4198692"/>
          </a:xfrm>
          <a:prstGeom prst="roundRect">
            <a:avLst>
              <a:gd name="adj" fmla="val 0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教師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なし学習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よう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に与えるデータに正解が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ない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学習方法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コンピューターが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出した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結果に報酬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与えて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いき報酬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最大化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するよう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試行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錯誤させる方法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750748" y="1236411"/>
            <a:ext cx="3467616" cy="713412"/>
          </a:xfrm>
          <a:prstGeom prst="roundRect">
            <a:avLst>
              <a:gd name="adj" fmla="val 0"/>
            </a:avLst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教師</a:t>
            </a:r>
            <a:r>
              <a:rPr lang="ja-JP" altLang="en-US" sz="2400" b="1" dirty="0" smtClean="0"/>
              <a:t>あり学習</a:t>
            </a:r>
            <a:endParaRPr kumimoji="1" lang="ja-JP" altLang="en-US" sz="24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4362192" y="1236411"/>
            <a:ext cx="3467616" cy="713412"/>
          </a:xfrm>
          <a:prstGeom prst="roundRect">
            <a:avLst>
              <a:gd name="adj" fmla="val 0"/>
            </a:avLst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教師なし学習</a:t>
            </a:r>
            <a:endParaRPr kumimoji="1" lang="ja-JP" altLang="en-US" sz="24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7991565" y="1236411"/>
            <a:ext cx="3467616" cy="713412"/>
          </a:xfrm>
          <a:prstGeom prst="roundRect">
            <a:avLst>
              <a:gd name="adj" fmla="val 0"/>
            </a:avLst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強化学習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0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65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9</cp:revision>
  <dcterms:created xsi:type="dcterms:W3CDTF">2024-05-13T14:45:25Z</dcterms:created>
  <dcterms:modified xsi:type="dcterms:W3CDTF">2024-05-13T16:01:13Z</dcterms:modified>
</cp:coreProperties>
</file>