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6" r:id="rId4"/>
    <p:sldId id="268" r:id="rId5"/>
    <p:sldId id="270" r:id="rId6"/>
    <p:sldId id="277" r:id="rId7"/>
    <p:sldId id="269" r:id="rId8"/>
    <p:sldId id="271" r:id="rId9"/>
    <p:sldId id="272" r:id="rId10"/>
    <p:sldId id="273" r:id="rId11"/>
    <p:sldId id="274" r:id="rId12"/>
    <p:sldId id="275" r:id="rId13"/>
    <p:sldId id="27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2F6F"/>
    <a:srgbClr val="C9BF69"/>
    <a:srgbClr val="484D69"/>
    <a:srgbClr val="FFFFFF"/>
    <a:srgbClr val="F7F7F7"/>
    <a:srgbClr val="E6E6E6"/>
    <a:srgbClr val="1F1F1F"/>
    <a:srgbClr val="E5E5E1"/>
    <a:srgbClr val="D9D9D9"/>
    <a:srgbClr val="E5E5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86289" autoAdjust="0"/>
  </p:normalViewPr>
  <p:slideViewPr>
    <p:cSldViewPr snapToGrid="0">
      <p:cViewPr varScale="1">
        <p:scale>
          <a:sx n="63" d="100"/>
          <a:sy n="63" d="100"/>
        </p:scale>
        <p:origin x="10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522C7-AFF9-436C-AEB4-0D30533CBF7D}" type="datetimeFigureOut">
              <a:rPr kumimoji="1" lang="ja-JP" altLang="en-US" smtClean="0"/>
              <a:t>2024/6/6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61CDE-08CD-495E-BF90-DF6F36AE8993}" type="slidenum">
              <a:rPr kumimoji="1" lang="ja-JP" altLang="en-US" smtClean="0"/>
              <a:t>‹#›</a:t>
            </a:fld>
            <a:endParaRPr kumimoji="1" lang="ja-JP" altLang="en-US"/>
          </a:p>
        </p:txBody>
      </p:sp>
    </p:spTree>
    <p:extLst>
      <p:ext uri="{BB962C8B-B14F-4D97-AF65-F5344CB8AC3E}">
        <p14:creationId xmlns:p14="http://schemas.microsoft.com/office/powerpoint/2010/main" val="24303064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私は選択課題で、「韻を踏める単語を検索できる</a:t>
            </a:r>
            <a:r>
              <a:rPr kumimoji="1" lang="en-US" altLang="ja-JP" dirty="0" smtClean="0"/>
              <a:t>Web</a:t>
            </a:r>
            <a:r>
              <a:rPr kumimoji="1" lang="ja-JP" altLang="en-US" dirty="0" smtClean="0"/>
              <a:t>サイト」を開発しました。同じようなサイトはすでに多く存在していますが、それに付加価値をつけ、上位互換を開発することを目標としました。</a:t>
            </a:r>
            <a:r>
              <a:rPr kumimoji="1" lang="en-US" altLang="ja-JP" dirty="0" smtClean="0"/>
              <a:t>Web</a:t>
            </a:r>
            <a:r>
              <a:rPr kumimoji="1" lang="ja-JP" altLang="en-US" dirty="0" smtClean="0"/>
              <a:t>サイトの名前は韻とインスピレーションの造語で「韻スピレーション」としました。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2</a:t>
            </a:fld>
            <a:endParaRPr kumimoji="1" lang="ja-JP" altLang="en-US"/>
          </a:p>
        </p:txBody>
      </p:sp>
    </p:spTree>
    <p:extLst>
      <p:ext uri="{BB962C8B-B14F-4D97-AF65-F5344CB8AC3E}">
        <p14:creationId xmlns:p14="http://schemas.microsoft.com/office/powerpoint/2010/main" val="4019369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工夫したことの１つは処理の高速化です。高速化の実現には、コサイン類似度の算出に用いるライブラリを比較的最近のものにしたことと、</a:t>
            </a:r>
            <a:r>
              <a:rPr kumimoji="1" lang="en-US" altLang="ja-JP" dirty="0" smtClean="0"/>
              <a:t>DB</a:t>
            </a:r>
            <a:r>
              <a:rPr kumimoji="1" lang="ja-JP" altLang="en-US" dirty="0" smtClean="0"/>
              <a:t>にあらかじめ母音を格納しておく方法をとったことが大きく影響しています。これらにより、検索速度が５分くらいから５秒くらいになりました。</a:t>
            </a:r>
            <a:endParaRPr kumimoji="1" lang="en-US" altLang="ja-JP" dirty="0" smtClean="0"/>
          </a:p>
          <a:p>
            <a:r>
              <a:rPr kumimoji="1" lang="ja-JP" altLang="en-US" dirty="0" smtClean="0"/>
              <a:t>また、ユーザビリティに関しての工夫で、検索単語の自動変換があります。</a:t>
            </a:r>
            <a:r>
              <a:rPr kumimoji="1" lang="en-US" altLang="ja-JP" dirty="0" smtClean="0"/>
              <a:t>Apple</a:t>
            </a:r>
            <a:r>
              <a:rPr kumimoji="1" lang="ja-JP" altLang="en-US" dirty="0" smtClean="0"/>
              <a:t>と英語で検索したら、アップルという感じで日本語での読み方に自動変換されるようにし、ユーザができるだけ自由な操作ができるようにしました。ほかのサイトでは、これには対応していなかったので、他のサイトとの差別化にもなるかな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11</a:t>
            </a:fld>
            <a:endParaRPr kumimoji="1" lang="ja-JP" altLang="en-US"/>
          </a:p>
        </p:txBody>
      </p:sp>
    </p:spTree>
    <p:extLst>
      <p:ext uri="{BB962C8B-B14F-4D97-AF65-F5344CB8AC3E}">
        <p14:creationId xmlns:p14="http://schemas.microsoft.com/office/powerpoint/2010/main" val="3186386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今回の開発で学んだことは、調べる能力が一番重要だということです。</a:t>
            </a:r>
            <a:r>
              <a:rPr kumimoji="1" lang="en-US" altLang="ja-JP" dirty="0" smtClean="0"/>
              <a:t>Web</a:t>
            </a:r>
            <a:r>
              <a:rPr kumimoji="1" lang="ja-JP" altLang="en-US" dirty="0" smtClean="0"/>
              <a:t>サイトを</a:t>
            </a:r>
            <a:r>
              <a:rPr kumimoji="1" lang="en-US" altLang="ja-JP" dirty="0" smtClean="0"/>
              <a:t>Python</a:t>
            </a:r>
            <a:r>
              <a:rPr kumimoji="1" lang="ja-JP" altLang="en-US" dirty="0" smtClean="0"/>
              <a:t>で一から作るという経験が初めてで、手探り状態かつエラーの連続で心が折れそうになりました。ですが、日本語で調べたり英語で検索をかけてみたりすると、ほぼ必ず同じようなエラーにつまづいている人がいて、その人たちが残してくれた情報のおかげでなんとか解決し、なんとかここまで作り上げることができました。開発は情報戦だ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12</a:t>
            </a:fld>
            <a:endParaRPr kumimoji="1" lang="ja-JP" altLang="en-US"/>
          </a:p>
        </p:txBody>
      </p:sp>
    </p:spTree>
    <p:extLst>
      <p:ext uri="{BB962C8B-B14F-4D97-AF65-F5344CB8AC3E}">
        <p14:creationId xmlns:p14="http://schemas.microsoft.com/office/powerpoint/2010/main" val="86221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ーマ設定の理由としては、ネットの記事で日本語ラップはダサいという風潮があるらしいということを見たことと、言語処理みたいなことに興味があったからです。そのような理由を踏まえ、私は、日本語のラップの制作支援を少しでもできるように、韻を踏める単語の検索結果</a:t>
            </a:r>
            <a:r>
              <a:rPr kumimoji="1" lang="ja-JP" altLang="en-US" dirty="0" smtClean="0"/>
              <a:t>を意味の類似度順で</a:t>
            </a:r>
            <a:r>
              <a:rPr kumimoji="1" lang="ja-JP" altLang="en-US" dirty="0" smtClean="0"/>
              <a:t>表示させる試みを行いました。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3</a:t>
            </a:fld>
            <a:endParaRPr kumimoji="1" lang="ja-JP" altLang="en-US"/>
          </a:p>
        </p:txBody>
      </p:sp>
    </p:spTree>
    <p:extLst>
      <p:ext uri="{BB962C8B-B14F-4D97-AF65-F5344CB8AC3E}">
        <p14:creationId xmlns:p14="http://schemas.microsoft.com/office/powerpoint/2010/main" val="41299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成果物は</a:t>
            </a:r>
            <a:r>
              <a:rPr kumimoji="1" lang="en-US" altLang="ja-JP" dirty="0" smtClean="0"/>
              <a:t>Python</a:t>
            </a:r>
            <a:r>
              <a:rPr kumimoji="1" lang="ja-JP" altLang="en-US" dirty="0" smtClean="0"/>
              <a:t>と、</a:t>
            </a:r>
            <a:r>
              <a:rPr kumimoji="1" lang="en-US" altLang="ja-JP" dirty="0" smtClean="0"/>
              <a:t>Web</a:t>
            </a:r>
            <a:r>
              <a:rPr kumimoji="1" lang="ja-JP" altLang="en-US" dirty="0" smtClean="0"/>
              <a:t>アプリフレームワークである</a:t>
            </a:r>
            <a:r>
              <a:rPr kumimoji="1" lang="en-US" altLang="ja-JP" dirty="0" smtClean="0"/>
              <a:t>Flask</a:t>
            </a:r>
            <a:r>
              <a:rPr kumimoji="1" lang="ja-JP" altLang="en-US" dirty="0" err="1" smtClean="0"/>
              <a:t>、</a:t>
            </a:r>
            <a:r>
              <a:rPr kumimoji="1" lang="ja-JP" altLang="en-US" dirty="0" smtClean="0"/>
              <a:t>データベースはテックアカデミーでも使用した</a:t>
            </a:r>
            <a:r>
              <a:rPr kumimoji="1" lang="en-US" altLang="ja-JP" dirty="0" smtClean="0"/>
              <a:t>MySQL</a:t>
            </a:r>
            <a:r>
              <a:rPr kumimoji="1" lang="ja-JP" altLang="en-US" dirty="0" smtClean="0"/>
              <a:t>を使用しました。</a:t>
            </a:r>
            <a:endParaRPr kumimoji="1" lang="en-US" altLang="ja-JP" dirty="0" smtClean="0"/>
          </a:p>
          <a:p>
            <a:r>
              <a:rPr kumimoji="1" lang="ja-JP" altLang="en-US" dirty="0" smtClean="0"/>
              <a:t>機能としては、スライドの通りです。見た方が早いと思いので、デモにいきます。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4</a:t>
            </a:fld>
            <a:endParaRPr kumimoji="1" lang="ja-JP" altLang="en-US"/>
          </a:p>
        </p:txBody>
      </p:sp>
    </p:spTree>
    <p:extLst>
      <p:ext uri="{BB962C8B-B14F-4D97-AF65-F5344CB8AC3E}">
        <p14:creationId xmlns:p14="http://schemas.microsoft.com/office/powerpoint/2010/main" val="26546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機能について、実際に成果物を使用しながら紹介していきます。</a:t>
            </a:r>
            <a:endParaRPr kumimoji="1" lang="en-US" altLang="ja-JP" dirty="0" smtClean="0"/>
          </a:p>
          <a:p>
            <a:r>
              <a:rPr kumimoji="1" lang="ja-JP" altLang="en-US" dirty="0" smtClean="0"/>
              <a:t>・何か検索する</a:t>
            </a:r>
            <a:endParaRPr kumimoji="1" lang="en-US" altLang="ja-JP" dirty="0" smtClean="0"/>
          </a:p>
          <a:p>
            <a:r>
              <a:rPr kumimoji="1" lang="ja-JP" altLang="en-US" dirty="0" smtClean="0"/>
              <a:t>・類似度順で表示させているのをみせる</a:t>
            </a:r>
            <a:endParaRPr kumimoji="1" lang="en-US" altLang="ja-JP" dirty="0" smtClean="0"/>
          </a:p>
          <a:p>
            <a:r>
              <a:rPr kumimoji="1" lang="ja-JP" altLang="en-US" dirty="0" smtClean="0"/>
              <a:t>・お気に入り追加削除</a:t>
            </a:r>
            <a:endParaRPr kumimoji="1" lang="en-US" altLang="ja-JP" dirty="0" smtClean="0"/>
          </a:p>
          <a:p>
            <a:r>
              <a:rPr kumimoji="1" lang="ja-JP" altLang="en-US" dirty="0" smtClean="0"/>
              <a:t>・履歴削除</a:t>
            </a:r>
            <a:endParaRPr kumimoji="1" lang="en-US" altLang="ja-JP" dirty="0" smtClean="0"/>
          </a:p>
          <a:p>
            <a:r>
              <a:rPr kumimoji="1" lang="ja-JP" altLang="en-US" dirty="0" smtClean="0"/>
              <a:t>・ビート再生</a:t>
            </a:r>
            <a:endParaRPr kumimoji="1" lang="en-US" altLang="ja-JP" dirty="0" smtClean="0"/>
          </a:p>
          <a:p>
            <a:endParaRPr kumimoji="1" lang="en-US" altLang="ja-JP" dirty="0" smtClean="0"/>
          </a:p>
          <a:p>
            <a:r>
              <a:rPr kumimoji="1" lang="ja-JP" altLang="en-US" dirty="0" smtClean="0"/>
              <a:t>類似度</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5</a:t>
            </a:fld>
            <a:endParaRPr kumimoji="1" lang="ja-JP" altLang="en-US"/>
          </a:p>
        </p:txBody>
      </p:sp>
    </p:spTree>
    <p:extLst>
      <p:ext uri="{BB962C8B-B14F-4D97-AF65-F5344CB8AC3E}">
        <p14:creationId xmlns:p14="http://schemas.microsoft.com/office/powerpoint/2010/main" val="407297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機能について、実際に成果物を使用しながら紹介していきます。</a:t>
            </a:r>
            <a:endParaRPr kumimoji="1" lang="en-US" altLang="ja-JP" dirty="0" smtClean="0"/>
          </a:p>
          <a:p>
            <a:r>
              <a:rPr kumimoji="1" lang="ja-JP" altLang="en-US" dirty="0" smtClean="0"/>
              <a:t>・何か検索する</a:t>
            </a:r>
            <a:endParaRPr kumimoji="1" lang="en-US" altLang="ja-JP" dirty="0" smtClean="0"/>
          </a:p>
          <a:p>
            <a:r>
              <a:rPr kumimoji="1" lang="ja-JP" altLang="en-US" dirty="0" smtClean="0"/>
              <a:t>・類似度順で表示させているのをみせる</a:t>
            </a:r>
            <a:endParaRPr kumimoji="1" lang="en-US" altLang="ja-JP" dirty="0" smtClean="0"/>
          </a:p>
          <a:p>
            <a:r>
              <a:rPr kumimoji="1" lang="ja-JP" altLang="en-US" dirty="0" smtClean="0"/>
              <a:t>・お気に入り追加削除</a:t>
            </a:r>
            <a:endParaRPr kumimoji="1" lang="en-US" altLang="ja-JP" dirty="0" smtClean="0"/>
          </a:p>
          <a:p>
            <a:r>
              <a:rPr kumimoji="1" lang="ja-JP" altLang="en-US" dirty="0" smtClean="0"/>
              <a:t>・履歴削除</a:t>
            </a:r>
            <a:endParaRPr kumimoji="1" lang="en-US" altLang="ja-JP" dirty="0" smtClean="0"/>
          </a:p>
          <a:p>
            <a:r>
              <a:rPr kumimoji="1" lang="ja-JP" altLang="en-US" dirty="0" smtClean="0"/>
              <a:t>・ビート再生</a:t>
            </a:r>
            <a:endParaRPr kumimoji="1" lang="en-US" altLang="ja-JP" dirty="0" smtClean="0"/>
          </a:p>
          <a:p>
            <a:endParaRPr kumimoji="1" lang="en-US" altLang="ja-JP" dirty="0" smtClean="0"/>
          </a:p>
          <a:p>
            <a:r>
              <a:rPr kumimoji="1" lang="ja-JP" altLang="en-US" dirty="0" smtClean="0"/>
              <a:t>類似度</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6</a:t>
            </a:fld>
            <a:endParaRPr kumimoji="1" lang="ja-JP" altLang="en-US"/>
          </a:p>
        </p:txBody>
      </p:sp>
    </p:spTree>
    <p:extLst>
      <p:ext uri="{BB962C8B-B14F-4D97-AF65-F5344CB8AC3E}">
        <p14:creationId xmlns:p14="http://schemas.microsoft.com/office/powerpoint/2010/main" val="215182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韻を踏める単語を探索する方法としては、あらかじめ</a:t>
            </a:r>
            <a:r>
              <a:rPr kumimoji="1" lang="en-US" altLang="ja-JP" dirty="0" smtClean="0"/>
              <a:t>DB</a:t>
            </a:r>
            <a:r>
              <a:rPr kumimoji="1" lang="ja-JP" altLang="en-US" dirty="0" smtClean="0"/>
              <a:t>に単語と一緒に母音を格納しておき、検索単語から母音を抽出しました。検索単語の母音とＤＢ上の単語の母音を比較していき、一致するもののみを出力するようにしました。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7</a:t>
            </a:fld>
            <a:endParaRPr kumimoji="1" lang="ja-JP" altLang="en-US"/>
          </a:p>
        </p:txBody>
      </p:sp>
    </p:spTree>
    <p:extLst>
      <p:ext uri="{BB962C8B-B14F-4D97-AF65-F5344CB8AC3E}">
        <p14:creationId xmlns:p14="http://schemas.microsoft.com/office/powerpoint/2010/main" val="194898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DB</a:t>
            </a:r>
            <a:r>
              <a:rPr kumimoji="1" lang="ja-JP" altLang="en-US" dirty="0" smtClean="0"/>
              <a:t>に存在する辞書は、他のサイト上にある単語を抽出するスクレイピングという方法で単語を集めました。ほかのサイトから単語を抽出し、そこから</a:t>
            </a:r>
            <a:r>
              <a:rPr kumimoji="1" lang="en-US" altLang="ja-JP" dirty="0" smtClean="0"/>
              <a:t>DB</a:t>
            </a:r>
            <a:r>
              <a:rPr kumimoji="1" lang="ja-JP" altLang="en-US" dirty="0" smtClean="0"/>
              <a:t>へ格納しました。これは、造語だとか、少し長めの単語が多く取れるというメリットがありました。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8</a:t>
            </a:fld>
            <a:endParaRPr kumimoji="1" lang="ja-JP" altLang="en-US"/>
          </a:p>
        </p:txBody>
      </p:sp>
    </p:spTree>
    <p:extLst>
      <p:ext uri="{BB962C8B-B14F-4D97-AF65-F5344CB8AC3E}">
        <p14:creationId xmlns:p14="http://schemas.microsoft.com/office/powerpoint/2010/main" val="2359152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もう１つの方法としては、形態素解析という、自然言語のテキストを分割していく方法をとりました。</a:t>
            </a:r>
            <a:endParaRPr kumimoji="1" lang="en-US" altLang="ja-JP" dirty="0" smtClean="0"/>
          </a:p>
          <a:p>
            <a:r>
              <a:rPr kumimoji="1" lang="ja-JP" altLang="en-US" dirty="0" smtClean="0"/>
              <a:t>有名ラップの歌詞に対して形態素解析を行い、その結果を</a:t>
            </a:r>
            <a:r>
              <a:rPr kumimoji="1" lang="en-US" altLang="ja-JP" dirty="0" smtClean="0"/>
              <a:t>DB</a:t>
            </a:r>
            <a:r>
              <a:rPr kumimoji="1" lang="ja-JP" altLang="en-US" dirty="0" smtClean="0"/>
              <a:t>へ格納しました。これは、長い文章を最小単位で分割させているため、短めの単語が多く取れるというメリットがありました。</a:t>
            </a:r>
          </a:p>
          <a:p>
            <a:endParaRPr kumimoji="1" lang="en-US" altLang="ja-JP" dirty="0" smtClean="0"/>
          </a:p>
          <a:p>
            <a:r>
              <a:rPr kumimoji="1" lang="ja-JP" altLang="en-US" dirty="0" smtClean="0"/>
              <a:t>けずる</a:t>
            </a:r>
            <a:endParaRPr kumimoji="1" lang="ja-JP" altLang="en-US" dirty="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9</a:t>
            </a:fld>
            <a:endParaRPr kumimoji="1" lang="ja-JP" altLang="en-US"/>
          </a:p>
        </p:txBody>
      </p:sp>
    </p:spTree>
    <p:extLst>
      <p:ext uri="{BB962C8B-B14F-4D97-AF65-F5344CB8AC3E}">
        <p14:creationId xmlns:p14="http://schemas.microsoft.com/office/powerpoint/2010/main" val="2514702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類似度の出し方についての大枠を説明します。類似度は、</a:t>
            </a:r>
            <a:r>
              <a:rPr kumimoji="1" lang="en-US" altLang="ja-JP" dirty="0" smtClean="0"/>
              <a:t>Embedding</a:t>
            </a:r>
            <a:r>
              <a:rPr kumimoji="1" lang="ja-JP" altLang="en-US" dirty="0" smtClean="0"/>
              <a:t>という手法を用いて行いました。</a:t>
            </a:r>
            <a:r>
              <a:rPr kumimoji="1" lang="en-US" altLang="ja-JP" dirty="0" smtClean="0"/>
              <a:t>Embedding</a:t>
            </a:r>
            <a:r>
              <a:rPr kumimoji="1" lang="ja-JP" altLang="en-US" dirty="0" smtClean="0"/>
              <a:t>とは、単語のベクトル化という意味で</a:t>
            </a:r>
            <a:r>
              <a:rPr kumimoji="1" lang="ja-JP" altLang="en-US" dirty="0" smtClean="0"/>
              <a:t>、簡単に言うと単語</a:t>
            </a:r>
            <a:r>
              <a:rPr kumimoji="1" lang="ja-JP" altLang="en-US" dirty="0" smtClean="0"/>
              <a:t>の意味を機械が理解できる形式に変換することです。検索単語と辞書内の単語のベクトル同士の類似度をコサイン類似度というものを用いて数学的に算出しています。ベクトル化の手法だとか、コサイン類似度の出し方などの背後にある数学はまったく理解できていないため、今後しっかり理解する時間を自分の中で作りたいで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87761CDE-08CD-495E-BF90-DF6F36AE8993}" type="slidenum">
              <a:rPr kumimoji="1" lang="ja-JP" altLang="en-US" smtClean="0"/>
              <a:t>10</a:t>
            </a:fld>
            <a:endParaRPr kumimoji="1" lang="ja-JP" altLang="en-US"/>
          </a:p>
        </p:txBody>
      </p:sp>
    </p:spTree>
    <p:extLst>
      <p:ext uri="{BB962C8B-B14F-4D97-AF65-F5344CB8AC3E}">
        <p14:creationId xmlns:p14="http://schemas.microsoft.com/office/powerpoint/2010/main" val="3267605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272671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88892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272260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32962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281930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224469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222453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316449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418977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250947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4D1E10-4A2A-4E53-A531-831301687B2A}" type="datetimeFigureOut">
              <a:rPr kumimoji="1" lang="ja-JP" altLang="en-US" smtClean="0"/>
              <a:t>2024/6/6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1549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D1E10-4A2A-4E53-A531-831301687B2A}" type="datetimeFigureOut">
              <a:rPr kumimoji="1" lang="ja-JP" altLang="en-US" smtClean="0"/>
              <a:t>2024/6/6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B056D-CDF9-4AC6-AAD4-D017B2DEB43B}" type="slidenum">
              <a:rPr kumimoji="1" lang="ja-JP" altLang="en-US" smtClean="0"/>
              <a:t>‹#›</a:t>
            </a:fld>
            <a:endParaRPr kumimoji="1" lang="ja-JP" altLang="en-US"/>
          </a:p>
        </p:txBody>
      </p:sp>
    </p:spTree>
    <p:extLst>
      <p:ext uri="{BB962C8B-B14F-4D97-AF65-F5344CB8AC3E}">
        <p14:creationId xmlns:p14="http://schemas.microsoft.com/office/powerpoint/2010/main" val="3214903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3.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image" Target="../media/image2.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3.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0.jpe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84D69"/>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749083" y="1947635"/>
            <a:ext cx="9144000" cy="2387600"/>
          </a:xfrm>
        </p:spPr>
        <p:txBody>
          <a:bodyPr>
            <a:normAutofit fontScale="90000"/>
          </a:bodyPr>
          <a:lstStyle/>
          <a:p>
            <a:r>
              <a:rPr lang="ja-JP" altLang="en-US" sz="9600" b="1" dirty="0" smtClean="0">
                <a:solidFill>
                  <a:srgbClr val="C9BF69"/>
                </a:solidFill>
                <a:latin typeface="+mn-ea"/>
                <a:ea typeface="+mn-ea"/>
              </a:rPr>
              <a:t>韻</a:t>
            </a:r>
            <a:r>
              <a:rPr kumimoji="1" lang="ja-JP" altLang="en-US" b="1" dirty="0" smtClean="0">
                <a:solidFill>
                  <a:srgbClr val="C9BF69"/>
                </a:solidFill>
                <a:latin typeface="+mn-ea"/>
                <a:ea typeface="+mn-ea"/>
              </a:rPr>
              <a:t>を</a:t>
            </a:r>
            <a:r>
              <a:rPr kumimoji="1" lang="ja-JP" altLang="en-US" sz="8000" b="1" dirty="0" smtClean="0">
                <a:solidFill>
                  <a:srgbClr val="C9BF69"/>
                </a:solidFill>
                <a:latin typeface="+mn-ea"/>
                <a:ea typeface="+mn-ea"/>
              </a:rPr>
              <a:t>踏</a:t>
            </a:r>
            <a:r>
              <a:rPr kumimoji="1" lang="ja-JP" altLang="en-US" b="1" dirty="0" smtClean="0">
                <a:solidFill>
                  <a:srgbClr val="C9BF69"/>
                </a:solidFill>
                <a:latin typeface="+mn-ea"/>
                <a:ea typeface="+mn-ea"/>
              </a:rPr>
              <a:t>める</a:t>
            </a:r>
            <a:r>
              <a:rPr kumimoji="1" lang="ja-JP" altLang="en-US" sz="8000" b="1" dirty="0" smtClean="0">
                <a:solidFill>
                  <a:srgbClr val="C9BF69"/>
                </a:solidFill>
                <a:latin typeface="+mn-ea"/>
                <a:ea typeface="+mn-ea"/>
              </a:rPr>
              <a:t>単語</a:t>
            </a:r>
            <a:r>
              <a:rPr kumimoji="1" lang="en-US" altLang="ja-JP" b="1" dirty="0" smtClean="0">
                <a:solidFill>
                  <a:srgbClr val="C9BF69"/>
                </a:solidFill>
                <a:latin typeface="+mn-ea"/>
                <a:ea typeface="+mn-ea"/>
              </a:rPr>
              <a:t/>
            </a:r>
            <a:br>
              <a:rPr kumimoji="1" lang="en-US" altLang="ja-JP" b="1" dirty="0" smtClean="0">
                <a:solidFill>
                  <a:srgbClr val="C9BF69"/>
                </a:solidFill>
                <a:latin typeface="+mn-ea"/>
                <a:ea typeface="+mn-ea"/>
              </a:rPr>
            </a:br>
            <a:r>
              <a:rPr kumimoji="1" lang="ja-JP" altLang="en-US" sz="8000" b="1" dirty="0" smtClean="0">
                <a:solidFill>
                  <a:srgbClr val="C9BF69"/>
                </a:solidFill>
                <a:latin typeface="+mn-ea"/>
                <a:ea typeface="+mn-ea"/>
              </a:rPr>
              <a:t>検索</a:t>
            </a:r>
            <a:r>
              <a:rPr kumimoji="1" lang="ja-JP" altLang="en-US" b="1" dirty="0" smtClean="0">
                <a:solidFill>
                  <a:srgbClr val="C9BF69"/>
                </a:solidFill>
                <a:latin typeface="+mn-ea"/>
                <a:ea typeface="+mn-ea"/>
              </a:rPr>
              <a:t>サイトの</a:t>
            </a:r>
            <a:r>
              <a:rPr kumimoji="1" lang="ja-JP" altLang="en-US" sz="8000" b="1" dirty="0" smtClean="0">
                <a:solidFill>
                  <a:srgbClr val="C9BF69"/>
                </a:solidFill>
                <a:latin typeface="+mn-ea"/>
                <a:ea typeface="+mn-ea"/>
              </a:rPr>
              <a:t>開発</a:t>
            </a:r>
            <a:endParaRPr kumimoji="1" lang="ja-JP" altLang="en-US" sz="8000" b="1" dirty="0">
              <a:solidFill>
                <a:srgbClr val="C9BF69"/>
              </a:solidFill>
              <a:latin typeface="+mn-ea"/>
              <a:ea typeface="+mn-ea"/>
            </a:endParaRPr>
          </a:p>
        </p:txBody>
      </p:sp>
      <p:sp>
        <p:nvSpPr>
          <p:cNvPr id="3" name="サブタイトル 2"/>
          <p:cNvSpPr>
            <a:spLocks noGrp="1"/>
          </p:cNvSpPr>
          <p:nvPr>
            <p:ph type="subTitle" idx="1"/>
          </p:nvPr>
        </p:nvSpPr>
        <p:spPr>
          <a:xfrm>
            <a:off x="1524000" y="4370134"/>
            <a:ext cx="9144000" cy="1655762"/>
          </a:xfrm>
        </p:spPr>
        <p:txBody>
          <a:bodyPr/>
          <a:lstStyle/>
          <a:p>
            <a:r>
              <a:rPr kumimoji="1" lang="ja-JP" altLang="en-US" b="1" dirty="0" smtClean="0">
                <a:solidFill>
                  <a:srgbClr val="E5E5E1"/>
                </a:solidFill>
                <a:latin typeface="+mn-ea"/>
              </a:rPr>
              <a:t>三橋奈桜</a:t>
            </a:r>
            <a:endParaRPr kumimoji="1" lang="ja-JP" altLang="en-US" b="1" dirty="0">
              <a:solidFill>
                <a:srgbClr val="E5E5E1"/>
              </a:solidFill>
              <a:latin typeface="+mn-ea"/>
            </a:endParaRPr>
          </a:p>
        </p:txBody>
      </p:sp>
    </p:spTree>
    <p:extLst>
      <p:ext uri="{BB962C8B-B14F-4D97-AF65-F5344CB8AC3E}">
        <p14:creationId xmlns:p14="http://schemas.microsoft.com/office/powerpoint/2010/main" val="3218117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33"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類似度</a:t>
            </a:r>
            <a:r>
              <a:rPr lang="ja-JP" altLang="en-US" sz="2800" b="1" dirty="0" smtClean="0">
                <a:solidFill>
                  <a:srgbClr val="484D69"/>
                </a:solidFill>
                <a:latin typeface="+mn-ea"/>
                <a:ea typeface="+mn-ea"/>
              </a:rPr>
              <a:t>（単語の</a:t>
            </a:r>
            <a:r>
              <a:rPr lang="ja-JP" altLang="en-US" sz="2800" b="1" dirty="0" smtClean="0">
                <a:solidFill>
                  <a:srgbClr val="B52F6F"/>
                </a:solidFill>
                <a:latin typeface="+mn-ea"/>
                <a:ea typeface="+mn-ea"/>
              </a:rPr>
              <a:t>意味</a:t>
            </a:r>
            <a:r>
              <a:rPr lang="ja-JP" altLang="en-US" sz="2800" b="1" dirty="0" smtClean="0">
                <a:solidFill>
                  <a:srgbClr val="484D69"/>
                </a:solidFill>
                <a:latin typeface="+mn-ea"/>
                <a:ea typeface="+mn-ea"/>
              </a:rPr>
              <a:t>がどれだけ似ているか）</a:t>
            </a:r>
            <a:r>
              <a:rPr lang="ja-JP" altLang="en-US" b="1" dirty="0" smtClean="0">
                <a:solidFill>
                  <a:srgbClr val="484D69"/>
                </a:solidFill>
                <a:latin typeface="+mn-ea"/>
                <a:ea typeface="+mn-ea"/>
              </a:rPr>
              <a:t>の出し方</a:t>
            </a:r>
            <a:endParaRPr lang="ja-JP" altLang="en-US" b="1" dirty="0">
              <a:solidFill>
                <a:srgbClr val="484D69"/>
              </a:solidFill>
              <a:latin typeface="+mn-ea"/>
              <a:ea typeface="+mn-ea"/>
            </a:endParaRPr>
          </a:p>
        </p:txBody>
      </p:sp>
      <p:sp>
        <p:nvSpPr>
          <p:cNvPr id="40" name="コンテンツ プレースホルダー 2"/>
          <p:cNvSpPr txBox="1">
            <a:spLocks/>
          </p:cNvSpPr>
          <p:nvPr/>
        </p:nvSpPr>
        <p:spPr>
          <a:xfrm>
            <a:off x="6469510" y="6138177"/>
            <a:ext cx="513007" cy="51723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b="1" dirty="0" smtClean="0">
                <a:solidFill>
                  <a:srgbClr val="484D69"/>
                </a:solidFill>
              </a:rPr>
              <a:t>※</a:t>
            </a:r>
            <a:endParaRPr lang="en-US" altLang="ja-JP" b="1" dirty="0">
              <a:solidFill>
                <a:srgbClr val="484D69"/>
              </a:solidFill>
            </a:endParaRPr>
          </a:p>
        </p:txBody>
      </p:sp>
      <p:cxnSp>
        <p:nvCxnSpPr>
          <p:cNvPr id="78" name="直線コネクタ 7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
        <p:nvSpPr>
          <p:cNvPr id="67" name="コンテンツ プレースホルダー 2"/>
          <p:cNvSpPr txBox="1">
            <a:spLocks/>
          </p:cNvSpPr>
          <p:nvPr/>
        </p:nvSpPr>
        <p:spPr>
          <a:xfrm>
            <a:off x="503927" y="1407061"/>
            <a:ext cx="11303859" cy="10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4400" b="1" dirty="0" smtClean="0">
                <a:solidFill>
                  <a:srgbClr val="484D69"/>
                </a:solidFill>
              </a:rPr>
              <a:t>Embedding</a:t>
            </a:r>
            <a:r>
              <a:rPr lang="ja-JP" altLang="en-US" sz="3600" b="1" dirty="0" smtClean="0">
                <a:solidFill>
                  <a:srgbClr val="484D69"/>
                </a:solidFill>
              </a:rPr>
              <a:t>：単語のベクトル化</a:t>
            </a:r>
            <a:endParaRPr lang="en-US" altLang="ja-JP" sz="3600" b="1" dirty="0" smtClean="0">
              <a:solidFill>
                <a:srgbClr val="484D69"/>
              </a:solidFill>
            </a:endParaRPr>
          </a:p>
        </p:txBody>
      </p:sp>
      <p:sp>
        <p:nvSpPr>
          <p:cNvPr id="81" name="角丸四角形 80"/>
          <p:cNvSpPr/>
          <p:nvPr/>
        </p:nvSpPr>
        <p:spPr>
          <a:xfrm>
            <a:off x="2227325" y="2425640"/>
            <a:ext cx="3240087" cy="2822712"/>
          </a:xfrm>
          <a:prstGeom prst="roundRect">
            <a:avLst>
              <a:gd name="adj" fmla="val 44105"/>
            </a:avLst>
          </a:prstGeom>
          <a:solidFill>
            <a:schemeClr val="bg1">
              <a:alpha val="67843"/>
            </a:scheme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rgbClr val="484D69"/>
              </a:solidFill>
            </a:endParaRPr>
          </a:p>
        </p:txBody>
      </p:sp>
      <p:sp>
        <p:nvSpPr>
          <p:cNvPr id="57" name="二等辺三角形 56"/>
          <p:cNvSpPr/>
          <p:nvPr/>
        </p:nvSpPr>
        <p:spPr>
          <a:xfrm flipV="1">
            <a:off x="5632344" y="2277967"/>
            <a:ext cx="523512" cy="379852"/>
          </a:xfrm>
          <a:prstGeom prst="triangle">
            <a:avLst/>
          </a:prstGeom>
          <a:solidFill>
            <a:srgbClr val="484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p:cNvSpPr/>
          <p:nvPr/>
        </p:nvSpPr>
        <p:spPr>
          <a:xfrm>
            <a:off x="6293534" y="2425640"/>
            <a:ext cx="3240087" cy="2822712"/>
          </a:xfrm>
          <a:prstGeom prst="roundRect">
            <a:avLst>
              <a:gd name="adj" fmla="val 44105"/>
            </a:avLst>
          </a:prstGeom>
          <a:solidFill>
            <a:schemeClr val="bg1">
              <a:alpha val="67843"/>
            </a:scheme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rgbClr val="484D69"/>
              </a:solidFill>
            </a:endParaRPr>
          </a:p>
        </p:txBody>
      </p:sp>
      <p:sp>
        <p:nvSpPr>
          <p:cNvPr id="62" name="コンテンツ プレースホルダー 2"/>
          <p:cNvSpPr txBox="1">
            <a:spLocks/>
          </p:cNvSpPr>
          <p:nvPr/>
        </p:nvSpPr>
        <p:spPr>
          <a:xfrm>
            <a:off x="2578115" y="2711717"/>
            <a:ext cx="2516065" cy="1097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b="1" dirty="0" smtClean="0">
                <a:solidFill>
                  <a:srgbClr val="484D69"/>
                </a:solidFill>
              </a:rPr>
              <a:t>検索単語の</a:t>
            </a:r>
            <a:r>
              <a:rPr lang="en-US" altLang="ja-JP" b="1" dirty="0" smtClean="0">
                <a:solidFill>
                  <a:srgbClr val="484D69"/>
                </a:solidFill>
              </a:rPr>
              <a:t/>
            </a:r>
            <a:br>
              <a:rPr lang="en-US" altLang="ja-JP" b="1" dirty="0" smtClean="0">
                <a:solidFill>
                  <a:srgbClr val="484D69"/>
                </a:solidFill>
              </a:rPr>
            </a:br>
            <a:r>
              <a:rPr lang="ja-JP" altLang="en-US" b="1" dirty="0" smtClean="0">
                <a:solidFill>
                  <a:srgbClr val="484D69"/>
                </a:solidFill>
              </a:rPr>
              <a:t>ベクトル</a:t>
            </a:r>
            <a:endParaRPr lang="en-US" altLang="ja-JP" b="1" dirty="0" smtClean="0">
              <a:solidFill>
                <a:srgbClr val="484D69"/>
              </a:solidFill>
            </a:endParaRPr>
          </a:p>
        </p:txBody>
      </p:sp>
      <p:sp>
        <p:nvSpPr>
          <p:cNvPr id="63" name="コンテンツ プレースホルダー 2"/>
          <p:cNvSpPr txBox="1">
            <a:spLocks/>
          </p:cNvSpPr>
          <p:nvPr/>
        </p:nvSpPr>
        <p:spPr>
          <a:xfrm>
            <a:off x="6655544" y="2711717"/>
            <a:ext cx="2516065" cy="1097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b="1" dirty="0" smtClean="0">
                <a:solidFill>
                  <a:srgbClr val="484D69"/>
                </a:solidFill>
              </a:rPr>
              <a:t>辞書内単語の</a:t>
            </a:r>
            <a:r>
              <a:rPr lang="en-US" altLang="ja-JP" b="1" dirty="0" smtClean="0">
                <a:solidFill>
                  <a:srgbClr val="484D69"/>
                </a:solidFill>
              </a:rPr>
              <a:t/>
            </a:r>
            <a:br>
              <a:rPr lang="en-US" altLang="ja-JP" b="1" dirty="0" smtClean="0">
                <a:solidFill>
                  <a:srgbClr val="484D69"/>
                </a:solidFill>
              </a:rPr>
            </a:br>
            <a:r>
              <a:rPr lang="ja-JP" altLang="en-US" b="1" dirty="0" smtClean="0">
                <a:solidFill>
                  <a:srgbClr val="484D69"/>
                </a:solidFill>
              </a:rPr>
              <a:t>ベクトル</a:t>
            </a:r>
            <a:endParaRPr lang="en-US" altLang="ja-JP" b="1" dirty="0" smtClean="0">
              <a:solidFill>
                <a:srgbClr val="484D69"/>
              </a:solidFill>
            </a:endParaRPr>
          </a:p>
        </p:txBody>
      </p:sp>
      <p:sp>
        <p:nvSpPr>
          <p:cNvPr id="65" name="コンテンツ プレースホルダー 2"/>
          <p:cNvSpPr txBox="1">
            <a:spLocks/>
          </p:cNvSpPr>
          <p:nvPr/>
        </p:nvSpPr>
        <p:spPr>
          <a:xfrm>
            <a:off x="5467412" y="2026871"/>
            <a:ext cx="7145299" cy="419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dirty="0" smtClean="0">
                <a:solidFill>
                  <a:srgbClr val="484D69"/>
                </a:solidFill>
              </a:rPr>
              <a:t>※</a:t>
            </a:r>
            <a:r>
              <a:rPr lang="ja-JP" altLang="en-US" sz="2000" dirty="0" smtClean="0">
                <a:solidFill>
                  <a:srgbClr val="484D69"/>
                </a:solidFill>
              </a:rPr>
              <a:t>単語の意味を機械が理解できる形にすること</a:t>
            </a:r>
            <a:endParaRPr lang="en-US" altLang="ja-JP" sz="2000" dirty="0" smtClean="0">
              <a:solidFill>
                <a:srgbClr val="484D69"/>
              </a:solidFill>
            </a:endParaRPr>
          </a:p>
        </p:txBody>
      </p:sp>
      <p:sp>
        <p:nvSpPr>
          <p:cNvPr id="5" name="正方形/長方形 4"/>
          <p:cNvSpPr/>
          <p:nvPr/>
        </p:nvSpPr>
        <p:spPr>
          <a:xfrm>
            <a:off x="2590356" y="3672833"/>
            <a:ext cx="2702358" cy="1200329"/>
          </a:xfrm>
          <a:prstGeom prst="rect">
            <a:avLst/>
          </a:prstGeom>
        </p:spPr>
        <p:txBody>
          <a:bodyPr wrap="square">
            <a:spAutoFit/>
          </a:bodyPr>
          <a:lstStyle/>
          <a:p>
            <a:r>
              <a:rPr lang="en-US" altLang="ja-JP" dirty="0">
                <a:solidFill>
                  <a:srgbClr val="484D69"/>
                </a:solidFill>
              </a:rPr>
              <a:t>[ 0.36222297 </a:t>
            </a:r>
            <a:endParaRPr lang="en-US" altLang="ja-JP" dirty="0" smtClean="0">
              <a:solidFill>
                <a:srgbClr val="484D69"/>
              </a:solidFill>
            </a:endParaRPr>
          </a:p>
          <a:p>
            <a:r>
              <a:rPr lang="en-US" altLang="ja-JP" dirty="0" smtClean="0">
                <a:solidFill>
                  <a:srgbClr val="484D69"/>
                </a:solidFill>
              </a:rPr>
              <a:t>-</a:t>
            </a:r>
            <a:r>
              <a:rPr lang="en-US" altLang="ja-JP" dirty="0">
                <a:solidFill>
                  <a:srgbClr val="484D69"/>
                </a:solidFill>
              </a:rPr>
              <a:t>0.5308175 0.97112703 -</a:t>
            </a:r>
            <a:r>
              <a:rPr lang="en-US" altLang="ja-JP" dirty="0" smtClean="0">
                <a:solidFill>
                  <a:srgbClr val="484D69"/>
                </a:solidFill>
              </a:rPr>
              <a:t>0.50114137 </a:t>
            </a:r>
            <a:r>
              <a:rPr lang="en-US" altLang="ja-JP" dirty="0">
                <a:solidFill>
                  <a:srgbClr val="484D69"/>
                </a:solidFill>
              </a:rPr>
              <a:t>-0.41576928 </a:t>
            </a:r>
            <a:r>
              <a:rPr lang="en-US" altLang="ja-JP" dirty="0" smtClean="0">
                <a:solidFill>
                  <a:srgbClr val="484D69"/>
                </a:solidFill>
              </a:rPr>
              <a:t>…,]</a:t>
            </a:r>
            <a:endParaRPr lang="ja-JP" altLang="en-US" dirty="0">
              <a:solidFill>
                <a:srgbClr val="484D69"/>
              </a:solidFill>
            </a:endParaRPr>
          </a:p>
        </p:txBody>
      </p:sp>
      <p:sp>
        <p:nvSpPr>
          <p:cNvPr id="68" name="正方形/長方形 67"/>
          <p:cNvSpPr/>
          <p:nvPr/>
        </p:nvSpPr>
        <p:spPr>
          <a:xfrm>
            <a:off x="6772013" y="3627568"/>
            <a:ext cx="2702358" cy="1200329"/>
          </a:xfrm>
          <a:prstGeom prst="rect">
            <a:avLst/>
          </a:prstGeom>
        </p:spPr>
        <p:txBody>
          <a:bodyPr wrap="square">
            <a:spAutoFit/>
          </a:bodyPr>
          <a:lstStyle/>
          <a:p>
            <a:r>
              <a:rPr lang="en-US" altLang="ja-JP" dirty="0">
                <a:solidFill>
                  <a:srgbClr val="484D69"/>
                </a:solidFill>
              </a:rPr>
              <a:t>[ </a:t>
            </a:r>
            <a:r>
              <a:rPr lang="en-US" altLang="ja-JP" dirty="0" smtClean="0">
                <a:solidFill>
                  <a:srgbClr val="484D69"/>
                </a:solidFill>
              </a:rPr>
              <a:t>0.754697 </a:t>
            </a:r>
          </a:p>
          <a:p>
            <a:r>
              <a:rPr lang="en-US" altLang="ja-JP" dirty="0" smtClean="0">
                <a:solidFill>
                  <a:srgbClr val="484D69"/>
                </a:solidFill>
              </a:rPr>
              <a:t>-023418175 0.1332703 </a:t>
            </a:r>
            <a:r>
              <a:rPr lang="en-US" altLang="ja-JP" dirty="0">
                <a:solidFill>
                  <a:srgbClr val="484D69"/>
                </a:solidFill>
              </a:rPr>
              <a:t>-</a:t>
            </a:r>
            <a:r>
              <a:rPr lang="en-US" altLang="ja-JP" dirty="0" smtClean="0">
                <a:solidFill>
                  <a:srgbClr val="484D69"/>
                </a:solidFill>
              </a:rPr>
              <a:t>0.5614137 </a:t>
            </a:r>
            <a:r>
              <a:rPr lang="en-US" altLang="ja-JP" dirty="0">
                <a:solidFill>
                  <a:srgbClr val="484D69"/>
                </a:solidFill>
              </a:rPr>
              <a:t>-</a:t>
            </a:r>
            <a:r>
              <a:rPr lang="en-US" altLang="ja-JP" dirty="0" smtClean="0">
                <a:solidFill>
                  <a:srgbClr val="484D69"/>
                </a:solidFill>
              </a:rPr>
              <a:t>0.321576928 …,]</a:t>
            </a:r>
            <a:endParaRPr lang="ja-JP" altLang="en-US" dirty="0">
              <a:solidFill>
                <a:srgbClr val="484D69"/>
              </a:solidFill>
            </a:endParaRPr>
          </a:p>
        </p:txBody>
      </p:sp>
      <p:sp>
        <p:nvSpPr>
          <p:cNvPr id="64" name="角丸四角形 63"/>
          <p:cNvSpPr/>
          <p:nvPr/>
        </p:nvSpPr>
        <p:spPr>
          <a:xfrm>
            <a:off x="4879021" y="3472228"/>
            <a:ext cx="2103496" cy="889271"/>
          </a:xfrm>
          <a:prstGeom prst="roundRect">
            <a:avLst>
              <a:gd name="adj" fmla="val 50000"/>
            </a:avLst>
          </a:prstGeom>
          <a:solidFill>
            <a:srgbClr val="B52F6F"/>
          </a:solidFill>
          <a:ln>
            <a:solidFill>
              <a:srgbClr val="B52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smtClean="0">
                <a:solidFill>
                  <a:schemeClr val="bg1"/>
                </a:solidFill>
              </a:rPr>
              <a:t>比較</a:t>
            </a:r>
            <a:endParaRPr kumimoji="1" lang="ja-JP" altLang="en-US" sz="3600" b="1" dirty="0">
              <a:solidFill>
                <a:schemeClr val="bg1"/>
              </a:solidFill>
            </a:endParaRPr>
          </a:p>
        </p:txBody>
      </p:sp>
      <p:sp>
        <p:nvSpPr>
          <p:cNvPr id="70" name="二等辺三角形 69"/>
          <p:cNvSpPr/>
          <p:nvPr/>
        </p:nvSpPr>
        <p:spPr>
          <a:xfrm flipV="1">
            <a:off x="5632344" y="5328483"/>
            <a:ext cx="523512" cy="379852"/>
          </a:xfrm>
          <a:prstGeom prst="triangle">
            <a:avLst/>
          </a:prstGeom>
          <a:solidFill>
            <a:srgbClr val="484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コンテンツ プレースホルダー 2"/>
          <p:cNvSpPr txBox="1">
            <a:spLocks/>
          </p:cNvSpPr>
          <p:nvPr/>
        </p:nvSpPr>
        <p:spPr>
          <a:xfrm>
            <a:off x="1548782" y="6009077"/>
            <a:ext cx="4920728" cy="10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b="1" dirty="0" smtClean="0">
                <a:solidFill>
                  <a:srgbClr val="484D69"/>
                </a:solidFill>
              </a:rPr>
              <a:t>コサイン類似度を算出</a:t>
            </a:r>
            <a:endParaRPr lang="en-US" altLang="ja-JP" sz="3600" b="1" dirty="0" smtClean="0">
              <a:solidFill>
                <a:srgbClr val="484D69"/>
              </a:solidFill>
            </a:endParaRPr>
          </a:p>
        </p:txBody>
      </p:sp>
      <p:sp>
        <p:nvSpPr>
          <p:cNvPr id="8" name="正方形/長方形 7"/>
          <p:cNvSpPr/>
          <p:nvPr/>
        </p:nvSpPr>
        <p:spPr>
          <a:xfrm>
            <a:off x="6923074" y="6009077"/>
            <a:ext cx="4831246" cy="646331"/>
          </a:xfrm>
          <a:prstGeom prst="rect">
            <a:avLst/>
          </a:prstGeom>
        </p:spPr>
        <p:txBody>
          <a:bodyPr wrap="square">
            <a:spAutoFit/>
          </a:bodyPr>
          <a:lstStyle/>
          <a:p>
            <a:r>
              <a:rPr lang="ja-JP" altLang="en-US" dirty="0" smtClean="0">
                <a:solidFill>
                  <a:srgbClr val="484D69"/>
                </a:solidFill>
              </a:rPr>
              <a:t>背後</a:t>
            </a:r>
            <a:r>
              <a:rPr lang="ja-JP" altLang="en-US" dirty="0">
                <a:solidFill>
                  <a:srgbClr val="484D69"/>
                </a:solidFill>
              </a:rPr>
              <a:t>にある</a:t>
            </a:r>
            <a:r>
              <a:rPr lang="ja-JP" altLang="en-US" dirty="0" smtClean="0">
                <a:solidFill>
                  <a:srgbClr val="484D69"/>
                </a:solidFill>
              </a:rPr>
              <a:t>数学等は</a:t>
            </a:r>
            <a:r>
              <a:rPr lang="ja-JP" altLang="en-US" dirty="0">
                <a:solidFill>
                  <a:srgbClr val="484D69"/>
                </a:solidFill>
              </a:rPr>
              <a:t>全然理解していない</a:t>
            </a:r>
            <a:r>
              <a:rPr lang="ja-JP" altLang="en-US" dirty="0" smtClean="0">
                <a:solidFill>
                  <a:srgbClr val="484D69"/>
                </a:solidFill>
              </a:rPr>
              <a:t>ので</a:t>
            </a:r>
            <a:r>
              <a:rPr lang="en-US" altLang="ja-JP" dirty="0" smtClean="0">
                <a:solidFill>
                  <a:srgbClr val="484D69"/>
                </a:solidFill>
              </a:rPr>
              <a:t/>
            </a:r>
            <a:br>
              <a:rPr lang="en-US" altLang="ja-JP" dirty="0" smtClean="0">
                <a:solidFill>
                  <a:srgbClr val="484D69"/>
                </a:solidFill>
              </a:rPr>
            </a:br>
            <a:r>
              <a:rPr lang="ja-JP" altLang="en-US" dirty="0" smtClean="0">
                <a:solidFill>
                  <a:srgbClr val="484D69"/>
                </a:solidFill>
              </a:rPr>
              <a:t>これから理解したい</a:t>
            </a:r>
            <a:r>
              <a:rPr lang="ja-JP" altLang="en-US" dirty="0">
                <a:solidFill>
                  <a:srgbClr val="484D69"/>
                </a:solidFill>
              </a:rPr>
              <a:t>。</a:t>
            </a:r>
            <a:endParaRPr lang="en-US" altLang="ja-JP" dirty="0">
              <a:solidFill>
                <a:srgbClr val="484D69"/>
              </a:solidFill>
            </a:endParaRPr>
          </a:p>
        </p:txBody>
      </p:sp>
    </p:spTree>
    <p:extLst>
      <p:ext uri="{BB962C8B-B14F-4D97-AF65-F5344CB8AC3E}">
        <p14:creationId xmlns:p14="http://schemas.microsoft.com/office/powerpoint/2010/main" val="1852083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30" name="テキスト ボックス 29"/>
          <p:cNvSpPr txBox="1"/>
          <p:nvPr/>
        </p:nvSpPr>
        <p:spPr>
          <a:xfrm>
            <a:off x="2535338" y="4238437"/>
            <a:ext cx="2673428" cy="2123658"/>
          </a:xfrm>
          <a:prstGeom prst="rect">
            <a:avLst/>
          </a:prstGeom>
          <a:noFill/>
        </p:spPr>
        <p:txBody>
          <a:bodyPr wrap="square" rtlCol="0">
            <a:spAutoFit/>
          </a:bodyPr>
          <a:lstStyle/>
          <a:p>
            <a:pPr algn="ctr"/>
            <a:r>
              <a:rPr kumimoji="1" lang="en-US" altLang="ja-JP" sz="4400" b="1" dirty="0" smtClean="0">
                <a:solidFill>
                  <a:schemeClr val="bg1">
                    <a:lumMod val="50000"/>
                  </a:schemeClr>
                </a:solidFill>
                <a:latin typeface="+mn-ea"/>
              </a:rPr>
              <a:t>Apple</a:t>
            </a:r>
            <a:r>
              <a:rPr lang="en-US" altLang="ja-JP" sz="4400" b="1" dirty="0" smtClean="0">
                <a:solidFill>
                  <a:srgbClr val="484D69"/>
                </a:solidFill>
                <a:latin typeface="+mn-ea"/>
              </a:rPr>
              <a:t/>
            </a:r>
            <a:br>
              <a:rPr lang="en-US" altLang="ja-JP" sz="4400" b="1" dirty="0" smtClean="0">
                <a:solidFill>
                  <a:srgbClr val="484D69"/>
                </a:solidFill>
                <a:latin typeface="+mn-ea"/>
              </a:rPr>
            </a:br>
            <a:r>
              <a:rPr lang="en-US" altLang="ja-JP" sz="4400" b="1" dirty="0" smtClean="0">
                <a:solidFill>
                  <a:srgbClr val="484D69"/>
                </a:solidFill>
                <a:latin typeface="+mn-ea"/>
              </a:rPr>
              <a:t/>
            </a:r>
            <a:br>
              <a:rPr lang="en-US" altLang="ja-JP" sz="4400" b="1" dirty="0" smtClean="0">
                <a:solidFill>
                  <a:srgbClr val="484D69"/>
                </a:solidFill>
                <a:latin typeface="+mn-ea"/>
              </a:rPr>
            </a:br>
            <a:r>
              <a:rPr kumimoji="1" lang="ja-JP" altLang="en-US" sz="4400" b="1" dirty="0" smtClean="0">
                <a:solidFill>
                  <a:srgbClr val="B52F6F"/>
                </a:solidFill>
                <a:latin typeface="+mn-ea"/>
              </a:rPr>
              <a:t>アップル</a:t>
            </a:r>
            <a:endParaRPr kumimoji="1" lang="ja-JP" altLang="en-US" sz="6000" b="1" dirty="0">
              <a:solidFill>
                <a:srgbClr val="B52F6F"/>
              </a:solidFill>
              <a:latin typeface="+mn-ea"/>
            </a:endParaRPr>
          </a:p>
        </p:txBody>
      </p:sp>
      <p:sp>
        <p:nvSpPr>
          <p:cNvPr id="20" name="テキスト ボックス 19"/>
          <p:cNvSpPr txBox="1"/>
          <p:nvPr/>
        </p:nvSpPr>
        <p:spPr>
          <a:xfrm>
            <a:off x="2583785" y="2279451"/>
            <a:ext cx="3112420" cy="1015663"/>
          </a:xfrm>
          <a:prstGeom prst="rect">
            <a:avLst/>
          </a:prstGeom>
          <a:noFill/>
        </p:spPr>
        <p:txBody>
          <a:bodyPr wrap="square" rtlCol="0">
            <a:spAutoFit/>
          </a:bodyPr>
          <a:lstStyle/>
          <a:p>
            <a:r>
              <a:rPr kumimoji="1" lang="en-US" altLang="ja-JP" sz="4400" b="1" dirty="0" smtClean="0">
                <a:solidFill>
                  <a:schemeClr val="bg1">
                    <a:lumMod val="50000"/>
                  </a:schemeClr>
                </a:solidFill>
                <a:latin typeface="+mn-ea"/>
              </a:rPr>
              <a:t>5</a:t>
            </a:r>
            <a:r>
              <a:rPr kumimoji="1" lang="ja-JP" altLang="en-US" sz="6000" b="1" dirty="0" smtClean="0">
                <a:solidFill>
                  <a:schemeClr val="bg1">
                    <a:lumMod val="50000"/>
                  </a:schemeClr>
                </a:solidFill>
                <a:latin typeface="+mn-ea"/>
              </a:rPr>
              <a:t>分</a:t>
            </a:r>
            <a:r>
              <a:rPr lang="ja-JP" altLang="en-US" sz="4400" b="1" dirty="0" smtClean="0">
                <a:solidFill>
                  <a:schemeClr val="bg1">
                    <a:lumMod val="50000"/>
                  </a:schemeClr>
                </a:solidFill>
                <a:latin typeface="+mn-ea"/>
              </a:rPr>
              <a:t>　</a:t>
            </a:r>
            <a:r>
              <a:rPr kumimoji="1" lang="en-US" altLang="ja-JP" sz="4400" b="1" dirty="0" smtClean="0">
                <a:solidFill>
                  <a:srgbClr val="B52F6F"/>
                </a:solidFill>
                <a:latin typeface="+mn-ea"/>
              </a:rPr>
              <a:t>5</a:t>
            </a:r>
            <a:r>
              <a:rPr kumimoji="1" lang="ja-JP" altLang="en-US" sz="6000" b="1" dirty="0" smtClean="0">
                <a:solidFill>
                  <a:srgbClr val="B52F6F"/>
                </a:solidFill>
                <a:latin typeface="+mn-ea"/>
              </a:rPr>
              <a:t>秒</a:t>
            </a:r>
            <a:endParaRPr kumimoji="1" lang="ja-JP" altLang="en-US" sz="6000" b="1" dirty="0">
              <a:solidFill>
                <a:srgbClr val="B52F6F"/>
              </a:solidFill>
              <a:latin typeface="+mn-ea"/>
            </a:endParaRPr>
          </a:p>
        </p:txBody>
      </p:sp>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33"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工夫したこと</a:t>
            </a:r>
            <a:endParaRPr lang="ja-JP" altLang="en-US" b="1" dirty="0">
              <a:solidFill>
                <a:srgbClr val="484D69"/>
              </a:solidFill>
              <a:latin typeface="+mn-ea"/>
              <a:ea typeface="+mn-ea"/>
            </a:endParaRPr>
          </a:p>
        </p:txBody>
      </p:sp>
      <p:cxnSp>
        <p:nvCxnSpPr>
          <p:cNvPr id="78" name="直線コネクタ 7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6010432" y="1421942"/>
            <a:ext cx="5476041" cy="2210444"/>
          </a:xfrm>
          <a:prstGeom prst="roundRect">
            <a:avLst>
              <a:gd name="adj" fmla="val 50000"/>
            </a:avLst>
          </a:prstGeom>
          <a:solidFill>
            <a:schemeClr val="bg1">
              <a:alpha val="67843"/>
            </a:scheme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2600" b="1" dirty="0" smtClean="0">
                <a:solidFill>
                  <a:srgbClr val="484D69"/>
                </a:solidFill>
                <a:latin typeface="+mn-ea"/>
              </a:rPr>
              <a:t>コサイン類似度算出のライブラリを高速なものに変更</a:t>
            </a:r>
            <a:endParaRPr kumimoji="1" lang="en-US" altLang="ja-JP" sz="2600" b="1" dirty="0" smtClean="0">
              <a:solidFill>
                <a:srgbClr val="484D69"/>
              </a:solidFill>
              <a:latin typeface="+mn-ea"/>
            </a:endParaRPr>
          </a:p>
          <a:p>
            <a:pPr marL="285750" indent="-285750">
              <a:buFont typeface="Arial" panose="020B0604020202020204" pitchFamily="34" charset="0"/>
              <a:buChar char="•"/>
            </a:pPr>
            <a:r>
              <a:rPr lang="en-US" altLang="ja-JP" sz="2600" b="1" dirty="0">
                <a:solidFill>
                  <a:srgbClr val="484D69"/>
                </a:solidFill>
              </a:rPr>
              <a:t>DB</a:t>
            </a:r>
            <a:r>
              <a:rPr lang="ja-JP" altLang="en-US" sz="2600" b="1" dirty="0">
                <a:solidFill>
                  <a:srgbClr val="484D69"/>
                </a:solidFill>
              </a:rPr>
              <a:t>に母音を登録しておく</a:t>
            </a:r>
            <a:endParaRPr kumimoji="1" lang="ja-JP" altLang="en-US" sz="2600" dirty="0">
              <a:solidFill>
                <a:srgbClr val="484D69"/>
              </a:solidFill>
            </a:endParaRPr>
          </a:p>
        </p:txBody>
      </p:sp>
      <p:sp>
        <p:nvSpPr>
          <p:cNvPr id="17" name="角丸四角形 16"/>
          <p:cNvSpPr/>
          <p:nvPr/>
        </p:nvSpPr>
        <p:spPr>
          <a:xfrm>
            <a:off x="438404" y="1366169"/>
            <a:ext cx="2103496" cy="889271"/>
          </a:xfrm>
          <a:prstGeom prst="roundRect">
            <a:avLst>
              <a:gd name="adj" fmla="val 50000"/>
            </a:avLst>
          </a:prstGeom>
          <a:solidFill>
            <a:srgbClr val="484D69"/>
          </a:solidFill>
          <a:ln>
            <a:solidFill>
              <a:srgbClr val="484D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smtClean="0">
                <a:solidFill>
                  <a:schemeClr val="bg1"/>
                </a:solidFill>
              </a:rPr>
              <a:t>処理性能</a:t>
            </a:r>
            <a:endParaRPr kumimoji="1" lang="ja-JP" altLang="en-US" sz="2800" b="1" dirty="0">
              <a:solidFill>
                <a:schemeClr val="bg1"/>
              </a:solidFill>
            </a:endParaRPr>
          </a:p>
        </p:txBody>
      </p:sp>
      <p:sp>
        <p:nvSpPr>
          <p:cNvPr id="2" name="テキスト ボックス 1"/>
          <p:cNvSpPr txBox="1"/>
          <p:nvPr/>
        </p:nvSpPr>
        <p:spPr>
          <a:xfrm>
            <a:off x="561871" y="2568116"/>
            <a:ext cx="1980029" cy="523220"/>
          </a:xfrm>
          <a:prstGeom prst="rect">
            <a:avLst/>
          </a:prstGeom>
          <a:noFill/>
        </p:spPr>
        <p:txBody>
          <a:bodyPr wrap="none" rtlCol="0">
            <a:spAutoFit/>
          </a:bodyPr>
          <a:lstStyle/>
          <a:p>
            <a:r>
              <a:rPr kumimoji="1" lang="ja-JP" altLang="en-US" sz="2800" dirty="0" smtClean="0">
                <a:solidFill>
                  <a:srgbClr val="484D69"/>
                </a:solidFill>
              </a:rPr>
              <a:t>検索速度：</a:t>
            </a:r>
            <a:endParaRPr kumimoji="1" lang="ja-JP" altLang="en-US" sz="2800" dirty="0">
              <a:solidFill>
                <a:srgbClr val="484D69"/>
              </a:solidFill>
            </a:endParaRPr>
          </a:p>
        </p:txBody>
      </p:sp>
      <p:sp>
        <p:nvSpPr>
          <p:cNvPr id="21" name="二等辺三角形 20"/>
          <p:cNvSpPr/>
          <p:nvPr/>
        </p:nvSpPr>
        <p:spPr>
          <a:xfrm rot="16200000" flipV="1">
            <a:off x="3846121" y="2687934"/>
            <a:ext cx="326652" cy="237013"/>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52F6F"/>
              </a:solidFill>
            </a:endParaRPr>
          </a:p>
        </p:txBody>
      </p:sp>
      <p:sp>
        <p:nvSpPr>
          <p:cNvPr id="26" name="角丸四角形 25"/>
          <p:cNvSpPr/>
          <p:nvPr/>
        </p:nvSpPr>
        <p:spPr>
          <a:xfrm>
            <a:off x="438404" y="3793802"/>
            <a:ext cx="2103496" cy="889271"/>
          </a:xfrm>
          <a:prstGeom prst="roundRect">
            <a:avLst>
              <a:gd name="adj" fmla="val 50000"/>
            </a:avLst>
          </a:prstGeom>
          <a:solidFill>
            <a:srgbClr val="484D69"/>
          </a:solidFill>
          <a:ln>
            <a:solidFill>
              <a:srgbClr val="484D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smtClean="0">
                <a:solidFill>
                  <a:schemeClr val="bg1"/>
                </a:solidFill>
              </a:rPr>
              <a:t>ユーザ</a:t>
            </a:r>
            <a:r>
              <a:rPr lang="en-US" altLang="ja-JP" sz="2800" b="1" dirty="0" smtClean="0">
                <a:solidFill>
                  <a:schemeClr val="bg1"/>
                </a:solidFill>
              </a:rPr>
              <a:t/>
            </a:r>
            <a:br>
              <a:rPr lang="en-US" altLang="ja-JP" sz="2800" b="1" dirty="0" smtClean="0">
                <a:solidFill>
                  <a:schemeClr val="bg1"/>
                </a:solidFill>
              </a:rPr>
            </a:br>
            <a:r>
              <a:rPr lang="ja-JP" altLang="en-US" sz="2800" b="1" dirty="0" smtClean="0">
                <a:solidFill>
                  <a:schemeClr val="bg1"/>
                </a:solidFill>
              </a:rPr>
              <a:t>ビリティ</a:t>
            </a:r>
            <a:endParaRPr kumimoji="1" lang="ja-JP" altLang="en-US" sz="2800" b="1" dirty="0">
              <a:solidFill>
                <a:schemeClr val="bg1"/>
              </a:solidFill>
            </a:endParaRPr>
          </a:p>
        </p:txBody>
      </p:sp>
      <p:sp>
        <p:nvSpPr>
          <p:cNvPr id="27" name="テキスト ボックス 26"/>
          <p:cNvSpPr txBox="1"/>
          <p:nvPr/>
        </p:nvSpPr>
        <p:spPr>
          <a:xfrm>
            <a:off x="1032269" y="5038656"/>
            <a:ext cx="1261884" cy="523220"/>
          </a:xfrm>
          <a:prstGeom prst="rect">
            <a:avLst/>
          </a:prstGeom>
          <a:noFill/>
        </p:spPr>
        <p:txBody>
          <a:bodyPr wrap="none" rtlCol="0">
            <a:spAutoFit/>
          </a:bodyPr>
          <a:lstStyle/>
          <a:p>
            <a:r>
              <a:rPr kumimoji="1" lang="ja-JP" altLang="en-US" sz="2800" dirty="0" smtClean="0">
                <a:solidFill>
                  <a:srgbClr val="484D69"/>
                </a:solidFill>
              </a:rPr>
              <a:t>変換：</a:t>
            </a:r>
            <a:endParaRPr kumimoji="1" lang="ja-JP" altLang="en-US" sz="2800" dirty="0">
              <a:solidFill>
                <a:srgbClr val="484D69"/>
              </a:solidFill>
            </a:endParaRPr>
          </a:p>
        </p:txBody>
      </p:sp>
      <p:sp>
        <p:nvSpPr>
          <p:cNvPr id="28" name="二等辺三角形 27"/>
          <p:cNvSpPr/>
          <p:nvPr/>
        </p:nvSpPr>
        <p:spPr>
          <a:xfrm flipV="1">
            <a:off x="3682263" y="5181759"/>
            <a:ext cx="326652" cy="237013"/>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B52F6F"/>
              </a:solidFill>
            </a:endParaRPr>
          </a:p>
        </p:txBody>
      </p:sp>
      <p:sp>
        <p:nvSpPr>
          <p:cNvPr id="31" name="角丸四角形 30"/>
          <p:cNvSpPr/>
          <p:nvPr/>
        </p:nvSpPr>
        <p:spPr>
          <a:xfrm>
            <a:off x="6010432" y="4076537"/>
            <a:ext cx="5476041" cy="2210444"/>
          </a:xfrm>
          <a:prstGeom prst="roundRect">
            <a:avLst>
              <a:gd name="adj" fmla="val 50000"/>
            </a:avLst>
          </a:prstGeom>
          <a:solidFill>
            <a:schemeClr val="bg1">
              <a:alpha val="67843"/>
            </a:scheme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2600" b="1" dirty="0">
                <a:solidFill>
                  <a:srgbClr val="484D69"/>
                </a:solidFill>
                <a:latin typeface="+mn-ea"/>
              </a:rPr>
              <a:t>英語</a:t>
            </a:r>
            <a:r>
              <a:rPr lang="ja-JP" altLang="en-US" sz="2600" b="1" dirty="0" smtClean="0">
                <a:solidFill>
                  <a:srgbClr val="484D69"/>
                </a:solidFill>
                <a:latin typeface="+mn-ea"/>
              </a:rPr>
              <a:t>で検索したら日本語での読み方に自動変換</a:t>
            </a:r>
            <a:endParaRPr lang="en-US" altLang="ja-JP" sz="2600" b="1" dirty="0">
              <a:solidFill>
                <a:srgbClr val="484D69"/>
              </a:solidFill>
              <a:latin typeface="+mn-ea"/>
            </a:endParaRPr>
          </a:p>
          <a:p>
            <a:pPr marL="285750" indent="-285750">
              <a:buFont typeface="Arial" panose="020B0604020202020204" pitchFamily="34" charset="0"/>
              <a:buChar char="•"/>
            </a:pPr>
            <a:r>
              <a:rPr kumimoji="1" lang="ja-JP" altLang="en-US" sz="2600" b="1" dirty="0" smtClean="0">
                <a:solidFill>
                  <a:srgbClr val="484D69"/>
                </a:solidFill>
                <a:latin typeface="+mn-ea"/>
              </a:rPr>
              <a:t>他サイトでは対応していない</a:t>
            </a:r>
            <a:endParaRPr kumimoji="1" lang="ja-JP" altLang="en-US" sz="2600" dirty="0">
              <a:solidFill>
                <a:srgbClr val="484D69"/>
              </a:solidFill>
            </a:endParaRPr>
          </a:p>
        </p:txBody>
      </p:sp>
    </p:spTree>
    <p:extLst>
      <p:ext uri="{BB962C8B-B14F-4D97-AF65-F5344CB8AC3E}">
        <p14:creationId xmlns:p14="http://schemas.microsoft.com/office/powerpoint/2010/main" val="1380808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4187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33"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学んだこと</a:t>
            </a:r>
            <a:endParaRPr lang="ja-JP" altLang="en-US" b="1" dirty="0">
              <a:solidFill>
                <a:srgbClr val="484D69"/>
              </a:solidFill>
              <a:latin typeface="+mn-ea"/>
              <a:ea typeface="+mn-ea"/>
            </a:endParaRPr>
          </a:p>
        </p:txBody>
      </p:sp>
      <p:cxnSp>
        <p:nvCxnSpPr>
          <p:cNvPr id="78" name="直線コネクタ 7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
        <p:nvSpPr>
          <p:cNvPr id="67" name="コンテンツ プレースホルダー 2"/>
          <p:cNvSpPr txBox="1">
            <a:spLocks/>
          </p:cNvSpPr>
          <p:nvPr/>
        </p:nvSpPr>
        <p:spPr>
          <a:xfrm>
            <a:off x="504135" y="2733289"/>
            <a:ext cx="11369382" cy="2006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sz="3600" b="1" dirty="0" smtClean="0">
                <a:solidFill>
                  <a:srgbClr val="484D69"/>
                </a:solidFill>
              </a:rPr>
              <a:t>調べる能力が重要だということ</a:t>
            </a:r>
            <a:endParaRPr lang="en-US" altLang="ja-JP" sz="3600" b="1" dirty="0" smtClean="0">
              <a:solidFill>
                <a:srgbClr val="484D69"/>
              </a:solidFill>
            </a:endParaRPr>
          </a:p>
          <a:p>
            <a:pPr lvl="2"/>
            <a:r>
              <a:rPr lang="ja-JP" altLang="en-US" sz="2800" b="1" dirty="0" smtClean="0">
                <a:solidFill>
                  <a:srgbClr val="484D69"/>
                </a:solidFill>
              </a:rPr>
              <a:t>エラーの連続であったが、世界でみると同じエラーでハマっているひとは大勢いるので、英語日本語関係なく、情報を探すことで早期解決＆実装ができると感じた</a:t>
            </a:r>
            <a:endParaRPr lang="en-US" altLang="ja-JP" sz="2800" b="1" dirty="0" smtClean="0">
              <a:solidFill>
                <a:srgbClr val="484D69"/>
              </a:solidFill>
            </a:endParaRPr>
          </a:p>
        </p:txBody>
      </p:sp>
      <p:sp>
        <p:nvSpPr>
          <p:cNvPr id="53" name="コンテンツ プレースホルダー 2"/>
          <p:cNvSpPr txBox="1">
            <a:spLocks/>
          </p:cNvSpPr>
          <p:nvPr/>
        </p:nvSpPr>
        <p:spPr>
          <a:xfrm>
            <a:off x="438405" y="3826796"/>
            <a:ext cx="11369382" cy="2006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800" b="1" dirty="0" smtClean="0">
              <a:solidFill>
                <a:srgbClr val="484D69"/>
              </a:solidFill>
            </a:endParaRPr>
          </a:p>
        </p:txBody>
      </p:sp>
    </p:spTree>
    <p:extLst>
      <p:ext uri="{BB962C8B-B14F-4D97-AF65-F5344CB8AC3E}">
        <p14:creationId xmlns:p14="http://schemas.microsoft.com/office/powerpoint/2010/main" val="457892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84D69"/>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5729562" y="2259329"/>
            <a:ext cx="5255221" cy="2387600"/>
          </a:xfrm>
        </p:spPr>
        <p:txBody>
          <a:bodyPr>
            <a:normAutofit fontScale="90000"/>
          </a:bodyPr>
          <a:lstStyle/>
          <a:p>
            <a:pPr algn="l"/>
            <a:r>
              <a:rPr lang="ja-JP" altLang="en-US" b="1" dirty="0" smtClean="0">
                <a:solidFill>
                  <a:srgbClr val="C9BF69"/>
                </a:solidFill>
                <a:latin typeface="+mn-ea"/>
                <a:ea typeface="+mn-ea"/>
              </a:rPr>
              <a:t>ご清聴</a:t>
            </a:r>
            <a:r>
              <a:rPr lang="en-US" altLang="ja-JP" b="1" dirty="0" smtClean="0">
                <a:solidFill>
                  <a:srgbClr val="C9BF69"/>
                </a:solidFill>
                <a:latin typeface="+mn-ea"/>
                <a:ea typeface="+mn-ea"/>
              </a:rPr>
              <a:t/>
            </a:r>
            <a:br>
              <a:rPr lang="en-US" altLang="ja-JP" b="1" dirty="0" smtClean="0">
                <a:solidFill>
                  <a:srgbClr val="C9BF69"/>
                </a:solidFill>
                <a:latin typeface="+mn-ea"/>
                <a:ea typeface="+mn-ea"/>
              </a:rPr>
            </a:br>
            <a:r>
              <a:rPr lang="ja-JP" altLang="en-US" b="1" dirty="0" smtClean="0">
                <a:solidFill>
                  <a:srgbClr val="C9BF69"/>
                </a:solidFill>
                <a:latin typeface="+mn-ea"/>
                <a:ea typeface="+mn-ea"/>
              </a:rPr>
              <a:t>ありがとう</a:t>
            </a:r>
            <a:r>
              <a:rPr lang="en-US" altLang="ja-JP" b="1" dirty="0" smtClean="0">
                <a:solidFill>
                  <a:srgbClr val="C9BF69"/>
                </a:solidFill>
                <a:latin typeface="+mn-ea"/>
                <a:ea typeface="+mn-ea"/>
              </a:rPr>
              <a:t/>
            </a:r>
            <a:br>
              <a:rPr lang="en-US" altLang="ja-JP" b="1" dirty="0" smtClean="0">
                <a:solidFill>
                  <a:srgbClr val="C9BF69"/>
                </a:solidFill>
                <a:latin typeface="+mn-ea"/>
                <a:ea typeface="+mn-ea"/>
              </a:rPr>
            </a:br>
            <a:r>
              <a:rPr lang="ja-JP" altLang="en-US" b="1" dirty="0" smtClean="0">
                <a:solidFill>
                  <a:srgbClr val="C9BF69"/>
                </a:solidFill>
                <a:latin typeface="+mn-ea"/>
                <a:ea typeface="+mn-ea"/>
              </a:rPr>
              <a:t>ございました！</a:t>
            </a:r>
            <a:endParaRPr kumimoji="1" lang="ja-JP" altLang="en-US" b="1" dirty="0">
              <a:solidFill>
                <a:srgbClr val="C9BF69"/>
              </a:solidFill>
              <a:latin typeface="+mn-ea"/>
              <a:ea typeface="+mn-ea"/>
            </a:endParaRPr>
          </a:p>
        </p:txBody>
      </p:sp>
      <p:sp>
        <p:nvSpPr>
          <p:cNvPr id="3" name="サブタイトル 2"/>
          <p:cNvSpPr>
            <a:spLocks noGrp="1"/>
          </p:cNvSpPr>
          <p:nvPr>
            <p:ph type="subTitle" idx="1"/>
          </p:nvPr>
        </p:nvSpPr>
        <p:spPr>
          <a:xfrm>
            <a:off x="9936271" y="4646929"/>
            <a:ext cx="1048512" cy="476186"/>
          </a:xfrm>
        </p:spPr>
        <p:txBody>
          <a:bodyPr/>
          <a:lstStyle/>
          <a:p>
            <a:r>
              <a:rPr kumimoji="1" lang="ja-JP" altLang="en-US" b="1" dirty="0" smtClean="0">
                <a:solidFill>
                  <a:srgbClr val="E5E5E1"/>
                </a:solidFill>
                <a:latin typeface="+mn-ea"/>
              </a:rPr>
              <a:t>三橋</a:t>
            </a:r>
            <a:endParaRPr kumimoji="1" lang="ja-JP" altLang="en-US" b="1" dirty="0">
              <a:solidFill>
                <a:srgbClr val="E5E5E1"/>
              </a:solidFill>
              <a:latin typeface="+mn-ea"/>
            </a:endParaRPr>
          </a:p>
        </p:txBody>
      </p:sp>
      <p:grpSp>
        <p:nvGrpSpPr>
          <p:cNvPr id="4" name="グループ化 3"/>
          <p:cNvGrpSpPr/>
          <p:nvPr/>
        </p:nvGrpSpPr>
        <p:grpSpPr>
          <a:xfrm>
            <a:off x="1102035" y="1921526"/>
            <a:ext cx="4310744" cy="3199114"/>
            <a:chOff x="-5445996" y="6258260"/>
            <a:chExt cx="4310744" cy="3199114"/>
          </a:xfrm>
        </p:grpSpPr>
        <p:pic>
          <p:nvPicPr>
            <p:cNvPr id="5" name="Picture 3" descr="Native Instruments 音楽制作素材サイト「Sounds.com」がオープン"/>
            <p:cNvPicPr>
              <a:picLocks noChangeAspect="1" noChangeArrowheads="1"/>
            </p:cNvPicPr>
            <p:nvPr/>
          </p:nvPicPr>
          <p:blipFill rotWithShape="1">
            <a:blip r:embed="rId2">
              <a:extLst>
                <a:ext uri="{28A0092B-C50C-407E-A947-70E740481C1C}">
                  <a14:useLocalDpi xmlns:a14="http://schemas.microsoft.com/office/drawing/2010/main" val="0"/>
                </a:ext>
              </a:extLst>
            </a:blip>
            <a:srcRect l="12822" t="16034" r="11750"/>
            <a:stretch/>
          </p:blipFill>
          <p:spPr bwMode="auto">
            <a:xfrm>
              <a:off x="-5445996" y="6258260"/>
              <a:ext cx="4310744" cy="3199114"/>
            </a:xfrm>
            <a:prstGeom prst="rect">
              <a:avLst/>
            </a:prstGeom>
            <a:noFill/>
            <a:effectLst>
              <a:softEdge rad="406400"/>
            </a:effectLst>
            <a:extLst>
              <a:ext uri="{909E8E84-426E-40DD-AFC4-6F175D3DCCD1}">
                <a14:hiddenFill xmlns:a14="http://schemas.microsoft.com/office/drawing/2010/main">
                  <a:solidFill>
                    <a:srgbClr val="FFFFFF"/>
                  </a:solidFill>
                </a14:hiddenFill>
              </a:ext>
            </a:extLst>
          </p:spPr>
        </p:pic>
        <p:sp>
          <p:nvSpPr>
            <p:cNvPr id="6" name="正方形/長方形 27"/>
            <p:cNvSpPr/>
            <p:nvPr/>
          </p:nvSpPr>
          <p:spPr>
            <a:xfrm>
              <a:off x="-5129213" y="6596063"/>
              <a:ext cx="1952625" cy="1652588"/>
            </a:xfrm>
            <a:custGeom>
              <a:avLst/>
              <a:gdLst>
                <a:gd name="connsiteX0" fmla="*/ 0 w 1833563"/>
                <a:gd name="connsiteY0" fmla="*/ 0 h 1262063"/>
                <a:gd name="connsiteX1" fmla="*/ 1833563 w 1833563"/>
                <a:gd name="connsiteY1" fmla="*/ 0 h 1262063"/>
                <a:gd name="connsiteX2" fmla="*/ 1833563 w 1833563"/>
                <a:gd name="connsiteY2" fmla="*/ 1262063 h 1262063"/>
                <a:gd name="connsiteX3" fmla="*/ 0 w 1833563"/>
                <a:gd name="connsiteY3" fmla="*/ 1262063 h 1262063"/>
                <a:gd name="connsiteX4" fmla="*/ 0 w 1833563"/>
                <a:gd name="connsiteY4" fmla="*/ 0 h 1262063"/>
                <a:gd name="connsiteX0" fmla="*/ 0 w 1833563"/>
                <a:gd name="connsiteY0" fmla="*/ 490537 h 1752600"/>
                <a:gd name="connsiteX1" fmla="*/ 1738313 w 1833563"/>
                <a:gd name="connsiteY1" fmla="*/ 0 h 1752600"/>
                <a:gd name="connsiteX2" fmla="*/ 1833563 w 1833563"/>
                <a:gd name="connsiteY2" fmla="*/ 1752600 h 1752600"/>
                <a:gd name="connsiteX3" fmla="*/ 0 w 1833563"/>
                <a:gd name="connsiteY3" fmla="*/ 1752600 h 1752600"/>
                <a:gd name="connsiteX4" fmla="*/ 0 w 1833563"/>
                <a:gd name="connsiteY4" fmla="*/ 490537 h 1752600"/>
                <a:gd name="connsiteX0" fmla="*/ 0 w 1881188"/>
                <a:gd name="connsiteY0" fmla="*/ 447674 h 1752600"/>
                <a:gd name="connsiteX1" fmla="*/ 1785938 w 1881188"/>
                <a:gd name="connsiteY1" fmla="*/ 0 h 1752600"/>
                <a:gd name="connsiteX2" fmla="*/ 1881188 w 1881188"/>
                <a:gd name="connsiteY2" fmla="*/ 1752600 h 1752600"/>
                <a:gd name="connsiteX3" fmla="*/ 47625 w 1881188"/>
                <a:gd name="connsiteY3" fmla="*/ 1752600 h 1752600"/>
                <a:gd name="connsiteX4" fmla="*/ 0 w 1881188"/>
                <a:gd name="connsiteY4" fmla="*/ 447674 h 1752600"/>
                <a:gd name="connsiteX0" fmla="*/ 0 w 1952625"/>
                <a:gd name="connsiteY0" fmla="*/ 447674 h 1752600"/>
                <a:gd name="connsiteX1" fmla="*/ 1785938 w 1952625"/>
                <a:gd name="connsiteY1" fmla="*/ 0 h 1752600"/>
                <a:gd name="connsiteX2" fmla="*/ 1952625 w 1952625"/>
                <a:gd name="connsiteY2" fmla="*/ 1128713 h 1752600"/>
                <a:gd name="connsiteX3" fmla="*/ 47625 w 1952625"/>
                <a:gd name="connsiteY3" fmla="*/ 1752600 h 1752600"/>
                <a:gd name="connsiteX4" fmla="*/ 0 w 1952625"/>
                <a:gd name="connsiteY4" fmla="*/ 447674 h 1752600"/>
                <a:gd name="connsiteX0" fmla="*/ 0 w 1952625"/>
                <a:gd name="connsiteY0" fmla="*/ 447674 h 1571625"/>
                <a:gd name="connsiteX1" fmla="*/ 1785938 w 1952625"/>
                <a:gd name="connsiteY1" fmla="*/ 0 h 1571625"/>
                <a:gd name="connsiteX2" fmla="*/ 1952625 w 1952625"/>
                <a:gd name="connsiteY2" fmla="*/ 1128713 h 1571625"/>
                <a:gd name="connsiteX3" fmla="*/ 304800 w 1952625"/>
                <a:gd name="connsiteY3" fmla="*/ 1571625 h 1571625"/>
                <a:gd name="connsiteX4" fmla="*/ 0 w 1952625"/>
                <a:gd name="connsiteY4" fmla="*/ 447674 h 1571625"/>
                <a:gd name="connsiteX0" fmla="*/ 0 w 1952625"/>
                <a:gd name="connsiteY0" fmla="*/ 447674 h 1652588"/>
                <a:gd name="connsiteX1" fmla="*/ 1785938 w 1952625"/>
                <a:gd name="connsiteY1" fmla="*/ 0 h 1652588"/>
                <a:gd name="connsiteX2" fmla="*/ 1952625 w 1952625"/>
                <a:gd name="connsiteY2" fmla="*/ 1128713 h 1652588"/>
                <a:gd name="connsiteX3" fmla="*/ 242887 w 1952625"/>
                <a:gd name="connsiteY3" fmla="*/ 1652588 h 1652588"/>
                <a:gd name="connsiteX4" fmla="*/ 0 w 1952625"/>
                <a:gd name="connsiteY4" fmla="*/ 447674 h 165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625" h="1652588">
                  <a:moveTo>
                    <a:pt x="0" y="447674"/>
                  </a:moveTo>
                  <a:lnTo>
                    <a:pt x="1785938" y="0"/>
                  </a:lnTo>
                  <a:lnTo>
                    <a:pt x="1952625" y="1128713"/>
                  </a:lnTo>
                  <a:lnTo>
                    <a:pt x="242887" y="1652588"/>
                  </a:lnTo>
                  <a:lnTo>
                    <a:pt x="0" y="447674"/>
                  </a:ln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8713" y="6693428"/>
              <a:ext cx="1696052" cy="1457858"/>
            </a:xfrm>
            <a:prstGeom prst="rect">
              <a:avLst/>
            </a:prstGeom>
          </p:spPr>
        </p:pic>
      </p:grpSp>
    </p:spTree>
    <p:extLst>
      <p:ext uri="{BB962C8B-B14F-4D97-AF65-F5344CB8AC3E}">
        <p14:creationId xmlns:p14="http://schemas.microsoft.com/office/powerpoint/2010/main" val="3654161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44" name="角丸四角形 43"/>
          <p:cNvSpPr/>
          <p:nvPr/>
        </p:nvSpPr>
        <p:spPr>
          <a:xfrm>
            <a:off x="910458" y="4336426"/>
            <a:ext cx="10371083" cy="1915430"/>
          </a:xfrm>
          <a:prstGeom prst="roundRect">
            <a:avLst>
              <a:gd name="adj" fmla="val 50000"/>
            </a:avLst>
          </a:prstGeom>
          <a:solidFill>
            <a:srgbClr val="484D69">
              <a:alpha val="83137"/>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52" name="フリーフォーム 51"/>
          <p:cNvSpPr/>
          <p:nvPr/>
        </p:nvSpPr>
        <p:spPr>
          <a:xfrm>
            <a:off x="421454" y="442268"/>
            <a:ext cx="11349092" cy="4026596"/>
          </a:xfrm>
          <a:custGeom>
            <a:avLst/>
            <a:gdLst>
              <a:gd name="connsiteX0" fmla="*/ 1575760 w 10881327"/>
              <a:gd name="connsiteY0" fmla="*/ 0 h 4026596"/>
              <a:gd name="connsiteX1" fmla="*/ 9305567 w 10881327"/>
              <a:gd name="connsiteY1" fmla="*/ 0 h 4026596"/>
              <a:gd name="connsiteX2" fmla="*/ 10881327 w 10881327"/>
              <a:gd name="connsiteY2" fmla="*/ 1575760 h 4026596"/>
              <a:gd name="connsiteX3" fmla="*/ 10881327 w 10881327"/>
              <a:gd name="connsiteY3" fmla="*/ 1996987 h 4026596"/>
              <a:gd name="connsiteX4" fmla="*/ 9305567 w 10881327"/>
              <a:gd name="connsiteY4" fmla="*/ 3572747 h 4026596"/>
              <a:gd name="connsiteX5" fmla="*/ 1575760 w 10881327"/>
              <a:gd name="connsiteY5" fmla="*/ 3572747 h 4026596"/>
              <a:gd name="connsiteX6" fmla="*/ 1438019 w 10881327"/>
              <a:gd name="connsiteY6" fmla="*/ 3565792 h 4026596"/>
              <a:gd name="connsiteX7" fmla="*/ 1309860 w 10881327"/>
              <a:gd name="connsiteY7" fmla="*/ 4026596 h 4026596"/>
              <a:gd name="connsiteX8" fmla="*/ 1168305 w 10881327"/>
              <a:gd name="connsiteY8" fmla="*/ 3517622 h 4026596"/>
              <a:gd name="connsiteX9" fmla="*/ 1107177 w 10881327"/>
              <a:gd name="connsiteY9" fmla="*/ 3501904 h 4026596"/>
              <a:gd name="connsiteX10" fmla="*/ 0 w 10881327"/>
              <a:gd name="connsiteY10" fmla="*/ 1996987 h 4026596"/>
              <a:gd name="connsiteX11" fmla="*/ 0 w 10881327"/>
              <a:gd name="connsiteY11" fmla="*/ 1575760 h 4026596"/>
              <a:gd name="connsiteX12" fmla="*/ 1575760 w 10881327"/>
              <a:gd name="connsiteY12" fmla="*/ 0 h 40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81327" h="4026596">
                <a:moveTo>
                  <a:pt x="1575760" y="0"/>
                </a:moveTo>
                <a:lnTo>
                  <a:pt x="9305567" y="0"/>
                </a:lnTo>
                <a:cubicBezTo>
                  <a:pt x="10175835" y="0"/>
                  <a:pt x="10881327" y="705492"/>
                  <a:pt x="10881327" y="1575760"/>
                </a:cubicBezTo>
                <a:lnTo>
                  <a:pt x="10881327" y="1996987"/>
                </a:lnTo>
                <a:cubicBezTo>
                  <a:pt x="10881327" y="2867255"/>
                  <a:pt x="10175835" y="3572747"/>
                  <a:pt x="9305567" y="3572747"/>
                </a:cubicBezTo>
                <a:lnTo>
                  <a:pt x="1575760" y="3572747"/>
                </a:lnTo>
                <a:lnTo>
                  <a:pt x="1438019" y="3565792"/>
                </a:lnTo>
                <a:lnTo>
                  <a:pt x="1309860" y="4026596"/>
                </a:lnTo>
                <a:lnTo>
                  <a:pt x="1168305" y="3517622"/>
                </a:lnTo>
                <a:lnTo>
                  <a:pt x="1107177" y="3501904"/>
                </a:lnTo>
                <a:cubicBezTo>
                  <a:pt x="465735" y="3302395"/>
                  <a:pt x="0" y="2704080"/>
                  <a:pt x="0" y="1996987"/>
                </a:cubicBezTo>
                <a:lnTo>
                  <a:pt x="0" y="1575760"/>
                </a:lnTo>
                <a:cubicBezTo>
                  <a:pt x="0" y="705492"/>
                  <a:pt x="705492" y="0"/>
                  <a:pt x="1575760" y="0"/>
                </a:cubicBezTo>
                <a:close/>
              </a:path>
            </a:pathLst>
          </a:custGeom>
          <a:solidFill>
            <a:srgbClr val="F7F7F7">
              <a:alpha val="80000"/>
            </a:srgbClr>
          </a:solidFill>
          <a:ln>
            <a:noFill/>
          </a:ln>
          <a:effectLst>
            <a:outerShdw blurRad="444500" dist="381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bg1"/>
              </a:solidFill>
            </a:endParaRPr>
          </a:p>
        </p:txBody>
      </p:sp>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1" name="コンテンツ プレースホルダー 2"/>
          <p:cNvSpPr txBox="1">
            <a:spLocks/>
          </p:cNvSpPr>
          <p:nvPr/>
        </p:nvSpPr>
        <p:spPr>
          <a:xfrm>
            <a:off x="758936" y="4706413"/>
            <a:ext cx="10674128" cy="1128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200" b="1" dirty="0" smtClean="0">
                <a:solidFill>
                  <a:schemeClr val="bg1"/>
                </a:solidFill>
              </a:rPr>
              <a:t>従来から存在する</a:t>
            </a:r>
            <a:r>
              <a:rPr lang="ja-JP" altLang="en-US" sz="4000" b="1" dirty="0" smtClean="0">
                <a:solidFill>
                  <a:schemeClr val="bg1"/>
                </a:solidFill>
              </a:rPr>
              <a:t>韻検索サイト</a:t>
            </a:r>
            <a:r>
              <a:rPr lang="ja-JP" altLang="en-US" sz="3200" b="1" dirty="0" smtClean="0">
                <a:solidFill>
                  <a:schemeClr val="bg1"/>
                </a:solidFill>
              </a:rPr>
              <a:t>の</a:t>
            </a:r>
            <a:r>
              <a:rPr lang="en-US" altLang="ja-JP" sz="3200" b="1" dirty="0" smtClean="0">
                <a:solidFill>
                  <a:schemeClr val="bg1"/>
                </a:solidFill>
              </a:rPr>
              <a:t/>
            </a:r>
            <a:br>
              <a:rPr lang="en-US" altLang="ja-JP" sz="3200" b="1" dirty="0" smtClean="0">
                <a:solidFill>
                  <a:schemeClr val="bg1"/>
                </a:solidFill>
              </a:rPr>
            </a:br>
            <a:r>
              <a:rPr lang="ja-JP" altLang="en-US" sz="4000" b="1" dirty="0" smtClean="0">
                <a:solidFill>
                  <a:srgbClr val="C9BF69"/>
                </a:solidFill>
              </a:rPr>
              <a:t>上位互換</a:t>
            </a:r>
            <a:r>
              <a:rPr lang="ja-JP" altLang="en-US" b="1" dirty="0" smtClean="0">
                <a:solidFill>
                  <a:schemeClr val="bg1"/>
                </a:solidFill>
              </a:rPr>
              <a:t>（付加価値を加えたもの）</a:t>
            </a:r>
            <a:r>
              <a:rPr lang="ja-JP" altLang="en-US" sz="3200" b="1" dirty="0" smtClean="0">
                <a:solidFill>
                  <a:schemeClr val="bg1"/>
                </a:solidFill>
              </a:rPr>
              <a:t>を</a:t>
            </a:r>
            <a:r>
              <a:rPr lang="ja-JP" altLang="en-US" sz="4000" b="1" dirty="0" smtClean="0">
                <a:solidFill>
                  <a:schemeClr val="bg1"/>
                </a:solidFill>
              </a:rPr>
              <a:t>開発</a:t>
            </a:r>
            <a:endParaRPr lang="en-US" altLang="ja-JP" sz="3200" b="1" dirty="0" smtClean="0">
              <a:solidFill>
                <a:schemeClr val="bg1"/>
              </a:solidFill>
            </a:endParaRPr>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6" name="グループ化 25"/>
          <p:cNvGrpSpPr/>
          <p:nvPr/>
        </p:nvGrpSpPr>
        <p:grpSpPr>
          <a:xfrm>
            <a:off x="2646883" y="1316029"/>
            <a:ext cx="8677641" cy="1722782"/>
            <a:chOff x="2646884" y="1561334"/>
            <a:chExt cx="8677641" cy="1722782"/>
          </a:xfrm>
        </p:grpSpPr>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229" y="1561334"/>
              <a:ext cx="4946296" cy="1722782"/>
            </a:xfrm>
            <a:prstGeom prst="rect">
              <a:avLst/>
            </a:prstGeom>
          </p:spPr>
        </p:pic>
        <p:grpSp>
          <p:nvGrpSpPr>
            <p:cNvPr id="23" name="グループ化 22"/>
            <p:cNvGrpSpPr/>
            <p:nvPr/>
          </p:nvGrpSpPr>
          <p:grpSpPr>
            <a:xfrm>
              <a:off x="2646884" y="1986667"/>
              <a:ext cx="3232466" cy="1077736"/>
              <a:chOff x="2952312" y="4449047"/>
              <a:chExt cx="3232466" cy="1077736"/>
            </a:xfrm>
          </p:grpSpPr>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656" y="4449047"/>
                <a:ext cx="2608122" cy="1077736"/>
              </a:xfrm>
              <a:prstGeom prst="rect">
                <a:avLst/>
              </a:prstGeom>
            </p:spPr>
          </p:pic>
          <p:pic>
            <p:nvPicPr>
              <p:cNvPr id="22" name="図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2312" y="4750703"/>
                <a:ext cx="499389" cy="491586"/>
              </a:xfrm>
              <a:prstGeom prst="rect">
                <a:avLst/>
              </a:prstGeom>
            </p:spPr>
          </p:pic>
        </p:grpSp>
        <p:pic>
          <p:nvPicPr>
            <p:cNvPr id="25" name="図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6534" y="2390804"/>
              <a:ext cx="501595" cy="286625"/>
            </a:xfrm>
            <a:prstGeom prst="rect">
              <a:avLst/>
            </a:prstGeom>
          </p:spPr>
        </p:pic>
      </p:grpSp>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7222" y="1818409"/>
            <a:ext cx="1334706" cy="1045520"/>
          </a:xfrm>
          <a:prstGeom prst="rect">
            <a:avLst/>
          </a:prstGeom>
        </p:spPr>
      </p:pic>
      <p:sp>
        <p:nvSpPr>
          <p:cNvPr id="57" name="角丸四角形 56"/>
          <p:cNvSpPr/>
          <p:nvPr/>
        </p:nvSpPr>
        <p:spPr>
          <a:xfrm>
            <a:off x="329804" y="245061"/>
            <a:ext cx="2437956" cy="1107808"/>
          </a:xfrm>
          <a:prstGeom prst="roundRect">
            <a:avLst>
              <a:gd name="adj" fmla="val 50000"/>
            </a:avLst>
          </a:prstGeom>
          <a:solidFill>
            <a:srgbClr val="484D69">
              <a:alpha val="83137"/>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chemeClr val="bg1"/>
                </a:solidFill>
              </a:rPr>
              <a:t>テーマ</a:t>
            </a:r>
            <a:endParaRPr kumimoji="1" lang="ja-JP" altLang="en-US" sz="3200" b="1" dirty="0">
              <a:solidFill>
                <a:schemeClr val="bg1"/>
              </a:solidFill>
            </a:endParaRPr>
          </a:p>
        </p:txBody>
      </p:sp>
    </p:spTree>
    <p:extLst>
      <p:ext uri="{BB962C8B-B14F-4D97-AF65-F5344CB8AC3E}">
        <p14:creationId xmlns:p14="http://schemas.microsoft.com/office/powerpoint/2010/main" val="1640566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37" name="角丸四角形 36"/>
          <p:cNvSpPr/>
          <p:nvPr/>
        </p:nvSpPr>
        <p:spPr>
          <a:xfrm>
            <a:off x="6943014" y="1412832"/>
            <a:ext cx="4172643" cy="2275877"/>
          </a:xfrm>
          <a:prstGeom prst="roundRect">
            <a:avLst>
              <a:gd name="adj" fmla="val 44105"/>
            </a:avLst>
          </a:prstGeom>
          <a:solidFill>
            <a:srgbClr val="FFFFF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rgbClr val="484D69"/>
                </a:solidFill>
              </a:rPr>
              <a:t>少し言語処理系に興味があった</a:t>
            </a:r>
            <a:endParaRPr kumimoji="1" lang="ja-JP" altLang="en-US" sz="3200" b="1" dirty="0">
              <a:solidFill>
                <a:srgbClr val="484D69"/>
              </a:solidFill>
            </a:endParaRPr>
          </a:p>
        </p:txBody>
      </p:sp>
      <p:sp>
        <p:nvSpPr>
          <p:cNvPr id="2" name="タイトル 1"/>
          <p:cNvSpPr>
            <a:spLocks noGrp="1"/>
          </p:cNvSpPr>
          <p:nvPr>
            <p:ph type="title"/>
          </p:nvPr>
        </p:nvSpPr>
        <p:spPr>
          <a:xfrm>
            <a:off x="2638194" y="-2753864"/>
            <a:ext cx="10515600" cy="1325563"/>
          </a:xfrm>
        </p:spPr>
        <p:txBody>
          <a:bodyPr/>
          <a:lstStyle/>
          <a:p>
            <a:r>
              <a:rPr kumimoji="1" lang="ja-JP" altLang="en-US" b="1" dirty="0" smtClean="0">
                <a:solidFill>
                  <a:srgbClr val="484D69"/>
                </a:solidFill>
                <a:latin typeface="+mn-ea"/>
                <a:ea typeface="+mn-ea"/>
              </a:rPr>
              <a:t>テーマ</a:t>
            </a:r>
            <a:endParaRPr kumimoji="1" lang="ja-JP" altLang="en-US" b="1" dirty="0">
              <a:solidFill>
                <a:srgbClr val="484D69"/>
              </a:solidFill>
              <a:latin typeface="+mn-ea"/>
              <a:ea typeface="+mn-ea"/>
            </a:endParaRPr>
          </a:p>
        </p:txBody>
      </p:sp>
      <p:sp>
        <p:nvSpPr>
          <p:cNvPr id="3" name="コンテンツ プレースホルダー 2"/>
          <p:cNvSpPr>
            <a:spLocks noGrp="1"/>
          </p:cNvSpPr>
          <p:nvPr>
            <p:ph idx="1"/>
          </p:nvPr>
        </p:nvSpPr>
        <p:spPr>
          <a:xfrm>
            <a:off x="10101308" y="-2358797"/>
            <a:ext cx="5047211" cy="1765473"/>
          </a:xfrm>
        </p:spPr>
        <p:txBody>
          <a:bodyPr>
            <a:normAutofit fontScale="85000" lnSpcReduction="20000"/>
          </a:bodyPr>
          <a:lstStyle/>
          <a:p>
            <a:pPr marL="0" indent="0">
              <a:buNone/>
            </a:pPr>
            <a:r>
              <a:rPr lang="ja-JP" altLang="en-US" dirty="0" smtClean="0"/>
              <a:t>・</a:t>
            </a:r>
            <a:r>
              <a:rPr lang="ja-JP" altLang="en-US" sz="4000" b="1" dirty="0" smtClean="0"/>
              <a:t>韻検索サイトの作成</a:t>
            </a:r>
            <a:endParaRPr lang="en-US" altLang="ja-JP" sz="4000" b="1" dirty="0" smtClean="0"/>
          </a:p>
          <a:p>
            <a:pPr marL="457200" lvl="1" indent="0">
              <a:buNone/>
            </a:pPr>
            <a:r>
              <a:rPr kumimoji="1" lang="ja-JP" altLang="en-US" dirty="0" smtClean="0"/>
              <a:t>・</a:t>
            </a:r>
            <a:r>
              <a:rPr kumimoji="1" lang="ja-JP" altLang="en-US" b="1" dirty="0" smtClean="0"/>
              <a:t>基本的な機能の実装</a:t>
            </a:r>
            <a:r>
              <a:rPr kumimoji="1" lang="ja-JP" altLang="en-US" dirty="0" smtClean="0"/>
              <a:t>（単語を検索したら検索した単語の母音と一致した他の単語が出力される）</a:t>
            </a:r>
            <a:endParaRPr kumimoji="1" lang="en-US" altLang="ja-JP" dirty="0" smtClean="0"/>
          </a:p>
          <a:p>
            <a:pPr marL="457200" lvl="1" indent="0">
              <a:buNone/>
            </a:pPr>
            <a:r>
              <a:rPr lang="ja-JP" altLang="en-US" dirty="0" smtClean="0"/>
              <a:t>・</a:t>
            </a:r>
            <a:r>
              <a:rPr lang="ja-JP" altLang="en-US" b="1" dirty="0" smtClean="0"/>
              <a:t>類義語順に表示させる</a:t>
            </a:r>
            <a:r>
              <a:rPr lang="ja-JP" altLang="en-US" dirty="0" smtClean="0"/>
              <a:t>ようにした（付加価値＆他サイトとの差別化）</a:t>
            </a:r>
            <a:endParaRPr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227" y="-1758161"/>
            <a:ext cx="3582676" cy="1239121"/>
          </a:xfrm>
          <a:prstGeom prst="rect">
            <a:avLst/>
          </a:prstGeom>
        </p:spPr>
      </p:pic>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7" name="グループ化 26"/>
          <p:cNvGrpSpPr/>
          <p:nvPr/>
        </p:nvGrpSpPr>
        <p:grpSpPr>
          <a:xfrm>
            <a:off x="1630629" y="-4194901"/>
            <a:ext cx="11349092" cy="3572747"/>
            <a:chOff x="385709" y="800100"/>
            <a:chExt cx="11349092" cy="3572747"/>
          </a:xfrm>
        </p:grpSpPr>
        <p:sp>
          <p:nvSpPr>
            <p:cNvPr id="24" name="角丸四角形 23"/>
            <p:cNvSpPr/>
            <p:nvPr/>
          </p:nvSpPr>
          <p:spPr>
            <a:xfrm>
              <a:off x="385709" y="800100"/>
              <a:ext cx="11349092" cy="3572747"/>
            </a:xfrm>
            <a:prstGeom prst="roundRect">
              <a:avLst>
                <a:gd name="adj" fmla="val 44105"/>
              </a:avLst>
            </a:prstGeom>
            <a:solidFill>
              <a:srgbClr val="FFFFF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6" name="グループ化 25"/>
            <p:cNvGrpSpPr/>
            <p:nvPr/>
          </p:nvGrpSpPr>
          <p:grpSpPr>
            <a:xfrm>
              <a:off x="1031498" y="1561334"/>
              <a:ext cx="10293027" cy="1722782"/>
              <a:chOff x="1031498" y="1561334"/>
              <a:chExt cx="10293027" cy="1722782"/>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229" y="1561334"/>
                <a:ext cx="4946296" cy="1722782"/>
              </a:xfrm>
              <a:prstGeom prst="rect">
                <a:avLst/>
              </a:prstGeom>
            </p:spPr>
          </p:pic>
          <p:grpSp>
            <p:nvGrpSpPr>
              <p:cNvPr id="23" name="グループ化 22"/>
              <p:cNvGrpSpPr/>
              <p:nvPr/>
            </p:nvGrpSpPr>
            <p:grpSpPr>
              <a:xfrm>
                <a:off x="1031498" y="1909070"/>
                <a:ext cx="4847852" cy="1250094"/>
                <a:chOff x="1336926" y="4371450"/>
                <a:chExt cx="4847852" cy="1250094"/>
              </a:xfrm>
            </p:grpSpPr>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6656" y="4449047"/>
                  <a:ext cx="2608122" cy="1077736"/>
                </a:xfrm>
                <a:prstGeom prst="rect">
                  <a:avLst/>
                </a:prstGeom>
              </p:spPr>
            </p:pic>
            <p:pic>
              <p:nvPicPr>
                <p:cNvPr id="21" name="図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926" y="4371450"/>
                  <a:ext cx="1570951" cy="1250094"/>
                </a:xfrm>
                <a:prstGeom prst="rect">
                  <a:avLst/>
                </a:prstGeom>
              </p:spPr>
            </p:pic>
            <p:pic>
              <p:nvPicPr>
                <p:cNvPr id="22" name="図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92572" y="4750704"/>
                  <a:ext cx="499389" cy="491586"/>
                </a:xfrm>
                <a:prstGeom prst="rect">
                  <a:avLst/>
                </a:prstGeom>
              </p:spPr>
            </p:pic>
          </p:grpSp>
          <p:pic>
            <p:nvPicPr>
              <p:cNvPr id="25" name="図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534" y="2390804"/>
                <a:ext cx="501595" cy="286625"/>
              </a:xfrm>
              <a:prstGeom prst="rect">
                <a:avLst/>
              </a:prstGeom>
            </p:spPr>
          </p:pic>
        </p:grpSp>
      </p:grpSp>
      <p:grpSp>
        <p:nvGrpSpPr>
          <p:cNvPr id="6" name="グループ化 5"/>
          <p:cNvGrpSpPr/>
          <p:nvPr/>
        </p:nvGrpSpPr>
        <p:grpSpPr>
          <a:xfrm>
            <a:off x="1177920" y="8754962"/>
            <a:ext cx="4172643" cy="2575477"/>
            <a:chOff x="590549" y="3730163"/>
            <a:chExt cx="5114925" cy="2914650"/>
          </a:xfrm>
        </p:grpSpPr>
        <p:pic>
          <p:nvPicPr>
            <p:cNvPr id="1026" name="Picture 2" descr="https://i.gyazo.com/59021b2a1bab79cc90b086df3c471b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49" y="3730163"/>
              <a:ext cx="5114925" cy="2914650"/>
            </a:xfrm>
            <a:prstGeom prst="rect">
              <a:avLst/>
            </a:prstGeom>
            <a:noFill/>
            <a:effectLst>
              <a:softEdge rad="266700"/>
            </a:effectLst>
            <a:extLst>
              <a:ext uri="{909E8E84-426E-40DD-AFC4-6F175D3DCCD1}">
                <a14:hiddenFill xmlns:a14="http://schemas.microsoft.com/office/drawing/2010/main">
                  <a:solidFill>
                    <a:srgbClr val="FFFFFF"/>
                  </a:solidFill>
                </a14:hiddenFill>
              </a:ext>
            </a:extLst>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5161" y="4110389"/>
              <a:ext cx="2154652" cy="1533820"/>
            </a:xfrm>
            <a:prstGeom prst="rect">
              <a:avLst/>
            </a:prstGeom>
          </p:spPr>
        </p:pic>
      </p:grpSp>
      <p:grpSp>
        <p:nvGrpSpPr>
          <p:cNvPr id="31" name="グループ化 30"/>
          <p:cNvGrpSpPr/>
          <p:nvPr/>
        </p:nvGrpSpPr>
        <p:grpSpPr>
          <a:xfrm>
            <a:off x="-4455240" y="7155405"/>
            <a:ext cx="4310744" cy="3199114"/>
            <a:chOff x="-5445996" y="6258260"/>
            <a:chExt cx="4310744" cy="3199114"/>
          </a:xfrm>
        </p:grpSpPr>
        <p:pic>
          <p:nvPicPr>
            <p:cNvPr id="1027" name="Picture 3" descr="Native Instruments 音楽制作素材サイト「Sounds.com」がオープン"/>
            <p:cNvPicPr>
              <a:picLocks noChangeAspect="1" noChangeArrowheads="1"/>
            </p:cNvPicPr>
            <p:nvPr/>
          </p:nvPicPr>
          <p:blipFill rotWithShape="1">
            <a:blip r:embed="rId11">
              <a:extLst>
                <a:ext uri="{28A0092B-C50C-407E-A947-70E740481C1C}">
                  <a14:useLocalDpi xmlns:a14="http://schemas.microsoft.com/office/drawing/2010/main" val="0"/>
                </a:ext>
              </a:extLst>
            </a:blip>
            <a:srcRect l="12822" t="16034" r="11750"/>
            <a:stretch/>
          </p:blipFill>
          <p:spPr bwMode="auto">
            <a:xfrm>
              <a:off x="-5445996" y="6258260"/>
              <a:ext cx="4310744" cy="3199114"/>
            </a:xfrm>
            <a:prstGeom prst="rect">
              <a:avLst/>
            </a:prstGeom>
            <a:noFill/>
            <a:effectLst>
              <a:softEdge rad="406400"/>
            </a:effectLst>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5129213" y="6596063"/>
              <a:ext cx="1952625" cy="1652588"/>
            </a:xfrm>
            <a:custGeom>
              <a:avLst/>
              <a:gdLst>
                <a:gd name="connsiteX0" fmla="*/ 0 w 1833563"/>
                <a:gd name="connsiteY0" fmla="*/ 0 h 1262063"/>
                <a:gd name="connsiteX1" fmla="*/ 1833563 w 1833563"/>
                <a:gd name="connsiteY1" fmla="*/ 0 h 1262063"/>
                <a:gd name="connsiteX2" fmla="*/ 1833563 w 1833563"/>
                <a:gd name="connsiteY2" fmla="*/ 1262063 h 1262063"/>
                <a:gd name="connsiteX3" fmla="*/ 0 w 1833563"/>
                <a:gd name="connsiteY3" fmla="*/ 1262063 h 1262063"/>
                <a:gd name="connsiteX4" fmla="*/ 0 w 1833563"/>
                <a:gd name="connsiteY4" fmla="*/ 0 h 1262063"/>
                <a:gd name="connsiteX0" fmla="*/ 0 w 1833563"/>
                <a:gd name="connsiteY0" fmla="*/ 490537 h 1752600"/>
                <a:gd name="connsiteX1" fmla="*/ 1738313 w 1833563"/>
                <a:gd name="connsiteY1" fmla="*/ 0 h 1752600"/>
                <a:gd name="connsiteX2" fmla="*/ 1833563 w 1833563"/>
                <a:gd name="connsiteY2" fmla="*/ 1752600 h 1752600"/>
                <a:gd name="connsiteX3" fmla="*/ 0 w 1833563"/>
                <a:gd name="connsiteY3" fmla="*/ 1752600 h 1752600"/>
                <a:gd name="connsiteX4" fmla="*/ 0 w 1833563"/>
                <a:gd name="connsiteY4" fmla="*/ 490537 h 1752600"/>
                <a:gd name="connsiteX0" fmla="*/ 0 w 1881188"/>
                <a:gd name="connsiteY0" fmla="*/ 447674 h 1752600"/>
                <a:gd name="connsiteX1" fmla="*/ 1785938 w 1881188"/>
                <a:gd name="connsiteY1" fmla="*/ 0 h 1752600"/>
                <a:gd name="connsiteX2" fmla="*/ 1881188 w 1881188"/>
                <a:gd name="connsiteY2" fmla="*/ 1752600 h 1752600"/>
                <a:gd name="connsiteX3" fmla="*/ 47625 w 1881188"/>
                <a:gd name="connsiteY3" fmla="*/ 1752600 h 1752600"/>
                <a:gd name="connsiteX4" fmla="*/ 0 w 1881188"/>
                <a:gd name="connsiteY4" fmla="*/ 447674 h 1752600"/>
                <a:gd name="connsiteX0" fmla="*/ 0 w 1952625"/>
                <a:gd name="connsiteY0" fmla="*/ 447674 h 1752600"/>
                <a:gd name="connsiteX1" fmla="*/ 1785938 w 1952625"/>
                <a:gd name="connsiteY1" fmla="*/ 0 h 1752600"/>
                <a:gd name="connsiteX2" fmla="*/ 1952625 w 1952625"/>
                <a:gd name="connsiteY2" fmla="*/ 1128713 h 1752600"/>
                <a:gd name="connsiteX3" fmla="*/ 47625 w 1952625"/>
                <a:gd name="connsiteY3" fmla="*/ 1752600 h 1752600"/>
                <a:gd name="connsiteX4" fmla="*/ 0 w 1952625"/>
                <a:gd name="connsiteY4" fmla="*/ 447674 h 1752600"/>
                <a:gd name="connsiteX0" fmla="*/ 0 w 1952625"/>
                <a:gd name="connsiteY0" fmla="*/ 447674 h 1571625"/>
                <a:gd name="connsiteX1" fmla="*/ 1785938 w 1952625"/>
                <a:gd name="connsiteY1" fmla="*/ 0 h 1571625"/>
                <a:gd name="connsiteX2" fmla="*/ 1952625 w 1952625"/>
                <a:gd name="connsiteY2" fmla="*/ 1128713 h 1571625"/>
                <a:gd name="connsiteX3" fmla="*/ 304800 w 1952625"/>
                <a:gd name="connsiteY3" fmla="*/ 1571625 h 1571625"/>
                <a:gd name="connsiteX4" fmla="*/ 0 w 1952625"/>
                <a:gd name="connsiteY4" fmla="*/ 447674 h 1571625"/>
                <a:gd name="connsiteX0" fmla="*/ 0 w 1952625"/>
                <a:gd name="connsiteY0" fmla="*/ 447674 h 1652588"/>
                <a:gd name="connsiteX1" fmla="*/ 1785938 w 1952625"/>
                <a:gd name="connsiteY1" fmla="*/ 0 h 1652588"/>
                <a:gd name="connsiteX2" fmla="*/ 1952625 w 1952625"/>
                <a:gd name="connsiteY2" fmla="*/ 1128713 h 1652588"/>
                <a:gd name="connsiteX3" fmla="*/ 242887 w 1952625"/>
                <a:gd name="connsiteY3" fmla="*/ 1652588 h 1652588"/>
                <a:gd name="connsiteX4" fmla="*/ 0 w 1952625"/>
                <a:gd name="connsiteY4" fmla="*/ 447674 h 165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625" h="1652588">
                  <a:moveTo>
                    <a:pt x="0" y="447674"/>
                  </a:moveTo>
                  <a:lnTo>
                    <a:pt x="1785938" y="0"/>
                  </a:lnTo>
                  <a:lnTo>
                    <a:pt x="1952625" y="1128713"/>
                  </a:lnTo>
                  <a:lnTo>
                    <a:pt x="242887" y="1652588"/>
                  </a:lnTo>
                  <a:lnTo>
                    <a:pt x="0" y="447674"/>
                  </a:ln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38713" y="6693428"/>
              <a:ext cx="1696052" cy="1457858"/>
            </a:xfrm>
            <a:prstGeom prst="rect">
              <a:avLst/>
            </a:prstGeom>
          </p:spPr>
        </p:pic>
      </p:grpSp>
      <p:sp>
        <p:nvSpPr>
          <p:cNvPr id="34" name="コンテンツ プレースホルダー 2"/>
          <p:cNvSpPr txBox="1">
            <a:spLocks/>
          </p:cNvSpPr>
          <p:nvPr/>
        </p:nvSpPr>
        <p:spPr>
          <a:xfrm>
            <a:off x="1445830" y="4880092"/>
            <a:ext cx="9029658" cy="1128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200" b="1" dirty="0" smtClean="0">
                <a:solidFill>
                  <a:srgbClr val="484D69"/>
                </a:solidFill>
              </a:rPr>
              <a:t>よくある韻検索サイトの検索結果の意味を機械に解析させ、</a:t>
            </a:r>
            <a:r>
              <a:rPr lang="ja-JP" altLang="en-US" sz="4000" b="1" dirty="0" smtClean="0">
                <a:solidFill>
                  <a:srgbClr val="B52F6F"/>
                </a:solidFill>
              </a:rPr>
              <a:t>類似度順で表示させてみる</a:t>
            </a:r>
            <a:r>
              <a:rPr lang="ja-JP" altLang="en-US" sz="3200" b="1" dirty="0" smtClean="0">
                <a:solidFill>
                  <a:srgbClr val="484D69"/>
                </a:solidFill>
              </a:rPr>
              <a:t>のはどうだろうか？</a:t>
            </a:r>
            <a:endParaRPr lang="en-US" altLang="ja-JP" sz="3200" b="1" dirty="0" smtClean="0">
              <a:solidFill>
                <a:srgbClr val="484D69"/>
              </a:solidFill>
            </a:endParaRPr>
          </a:p>
        </p:txBody>
      </p:sp>
      <p:sp>
        <p:nvSpPr>
          <p:cNvPr id="38" name="コンテンツ プレースホルダー 2"/>
          <p:cNvSpPr txBox="1">
            <a:spLocks/>
          </p:cNvSpPr>
          <p:nvPr/>
        </p:nvSpPr>
        <p:spPr>
          <a:xfrm>
            <a:off x="5447586" y="2114678"/>
            <a:ext cx="989386" cy="9732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6600" b="1" dirty="0" smtClean="0">
                <a:solidFill>
                  <a:srgbClr val="484D69"/>
                </a:solidFill>
                <a:latin typeface="HGS創英角ｺﾞｼｯｸUB" panose="020B0900000000000000" pitchFamily="50" charset="-128"/>
                <a:ea typeface="HGS創英角ｺﾞｼｯｸUB" panose="020B0900000000000000" pitchFamily="50" charset="-128"/>
              </a:rPr>
              <a:t>＋</a:t>
            </a:r>
            <a:endParaRPr lang="en-US" altLang="ja-JP" sz="6600" b="1" dirty="0" smtClean="0">
              <a:solidFill>
                <a:srgbClr val="484D69"/>
              </a:solidFill>
              <a:latin typeface="HGS創英角ｺﾞｼｯｸUB" panose="020B0900000000000000" pitchFamily="50" charset="-128"/>
              <a:ea typeface="HGS創英角ｺﾞｼｯｸUB" panose="020B0900000000000000" pitchFamily="50" charset="-128"/>
            </a:endParaRPr>
          </a:p>
        </p:txBody>
      </p:sp>
      <p:sp>
        <p:nvSpPr>
          <p:cNvPr id="5" name="二等辺三角形 4"/>
          <p:cNvSpPr/>
          <p:nvPr/>
        </p:nvSpPr>
        <p:spPr>
          <a:xfrm flipV="1">
            <a:off x="5437115" y="3996496"/>
            <a:ext cx="942971" cy="396545"/>
          </a:xfrm>
          <a:prstGeom prst="triangle">
            <a:avLst/>
          </a:prstGeom>
          <a:solidFill>
            <a:srgbClr val="484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40"/>
          <p:cNvSpPr/>
          <p:nvPr/>
        </p:nvSpPr>
        <p:spPr>
          <a:xfrm>
            <a:off x="838200" y="1463346"/>
            <a:ext cx="4172643" cy="2275877"/>
          </a:xfrm>
          <a:prstGeom prst="roundRect">
            <a:avLst>
              <a:gd name="adj" fmla="val 44105"/>
            </a:avLst>
          </a:prstGeom>
          <a:solidFill>
            <a:srgbClr val="FFFFF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rgbClr val="484D69"/>
                </a:solidFill>
              </a:rPr>
              <a:t>日本語ラップは</a:t>
            </a:r>
            <a:r>
              <a:rPr kumimoji="1" lang="en-US" altLang="ja-JP" sz="3200" b="1" dirty="0" smtClean="0">
                <a:solidFill>
                  <a:srgbClr val="484D69"/>
                </a:solidFill>
              </a:rPr>
              <a:t/>
            </a:r>
            <a:br>
              <a:rPr kumimoji="1" lang="en-US" altLang="ja-JP" sz="3200" b="1" dirty="0" smtClean="0">
                <a:solidFill>
                  <a:srgbClr val="484D69"/>
                </a:solidFill>
              </a:rPr>
            </a:br>
            <a:r>
              <a:rPr kumimoji="1" lang="ja-JP" altLang="en-US" sz="3200" b="1" dirty="0" smtClean="0">
                <a:solidFill>
                  <a:srgbClr val="484D69"/>
                </a:solidFill>
              </a:rPr>
              <a:t>ダサいという風潮を耳にした</a:t>
            </a:r>
            <a:endParaRPr kumimoji="1" lang="ja-JP" altLang="en-US" sz="3200" b="1" dirty="0">
              <a:solidFill>
                <a:srgbClr val="484D69"/>
              </a:solidFill>
            </a:endParaRPr>
          </a:p>
        </p:txBody>
      </p:sp>
      <p:sp>
        <p:nvSpPr>
          <p:cNvPr id="36"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テーマ設定の理由</a:t>
            </a:r>
            <a:endParaRPr lang="ja-JP" altLang="en-US" b="1" dirty="0">
              <a:solidFill>
                <a:srgbClr val="484D69"/>
              </a:solidFill>
              <a:latin typeface="+mn-ea"/>
              <a:ea typeface="+mn-ea"/>
            </a:endParaRPr>
          </a:p>
        </p:txBody>
      </p:sp>
      <p:cxnSp>
        <p:nvCxnSpPr>
          <p:cNvPr id="39" name="直線コネクタ 38"/>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513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101308" y="-2358797"/>
            <a:ext cx="5047211" cy="1765473"/>
          </a:xfrm>
        </p:spPr>
        <p:txBody>
          <a:bodyPr>
            <a:normAutofit fontScale="85000" lnSpcReduction="20000"/>
          </a:bodyPr>
          <a:lstStyle/>
          <a:p>
            <a:pPr marL="0" indent="0">
              <a:buNone/>
            </a:pPr>
            <a:r>
              <a:rPr lang="ja-JP" altLang="en-US" dirty="0" smtClean="0"/>
              <a:t>・</a:t>
            </a:r>
            <a:r>
              <a:rPr lang="ja-JP" altLang="en-US" sz="4000" b="1" dirty="0" smtClean="0"/>
              <a:t>韻検索サイトの作成</a:t>
            </a:r>
            <a:endParaRPr lang="en-US" altLang="ja-JP" sz="4000" b="1" dirty="0" smtClean="0"/>
          </a:p>
          <a:p>
            <a:pPr marL="457200" lvl="1" indent="0">
              <a:buNone/>
            </a:pPr>
            <a:r>
              <a:rPr kumimoji="1" lang="ja-JP" altLang="en-US" dirty="0" smtClean="0"/>
              <a:t>・</a:t>
            </a:r>
            <a:r>
              <a:rPr kumimoji="1" lang="ja-JP" altLang="en-US" b="1" dirty="0" smtClean="0"/>
              <a:t>基本的な機能の実装</a:t>
            </a:r>
            <a:r>
              <a:rPr kumimoji="1" lang="ja-JP" altLang="en-US" dirty="0" smtClean="0"/>
              <a:t>（単語を検索したら検索した単語の母音と一致した他の単語が出力される）</a:t>
            </a:r>
            <a:endParaRPr kumimoji="1" lang="en-US" altLang="ja-JP" dirty="0" smtClean="0"/>
          </a:p>
          <a:p>
            <a:pPr marL="457200" lvl="1" indent="0">
              <a:buNone/>
            </a:pPr>
            <a:r>
              <a:rPr lang="ja-JP" altLang="en-US" dirty="0" smtClean="0"/>
              <a:t>・</a:t>
            </a:r>
            <a:r>
              <a:rPr lang="ja-JP" altLang="en-US" b="1" dirty="0" smtClean="0"/>
              <a:t>類義語順に表示させる</a:t>
            </a:r>
            <a:r>
              <a:rPr lang="ja-JP" altLang="en-US" dirty="0" smtClean="0"/>
              <a:t>ようにした（付加価値＆他サイトとの差別化）</a:t>
            </a:r>
            <a:endParaRPr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227" y="-1758161"/>
            <a:ext cx="3582676" cy="1239121"/>
          </a:xfrm>
          <a:prstGeom prst="rect">
            <a:avLst/>
          </a:prstGeom>
        </p:spPr>
      </p:pic>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7" name="グループ化 26"/>
          <p:cNvGrpSpPr/>
          <p:nvPr/>
        </p:nvGrpSpPr>
        <p:grpSpPr>
          <a:xfrm>
            <a:off x="1630629" y="-4194901"/>
            <a:ext cx="11349092" cy="3572747"/>
            <a:chOff x="385709" y="800100"/>
            <a:chExt cx="11349092" cy="3572747"/>
          </a:xfrm>
        </p:grpSpPr>
        <p:sp>
          <p:nvSpPr>
            <p:cNvPr id="24" name="角丸四角形 23"/>
            <p:cNvSpPr/>
            <p:nvPr/>
          </p:nvSpPr>
          <p:spPr>
            <a:xfrm>
              <a:off x="385709" y="800100"/>
              <a:ext cx="11349092" cy="3572747"/>
            </a:xfrm>
            <a:prstGeom prst="roundRect">
              <a:avLst>
                <a:gd name="adj" fmla="val 44105"/>
              </a:avLst>
            </a:prstGeom>
            <a:solidFill>
              <a:srgbClr val="FFFFF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6" name="グループ化 25"/>
            <p:cNvGrpSpPr/>
            <p:nvPr/>
          </p:nvGrpSpPr>
          <p:grpSpPr>
            <a:xfrm>
              <a:off x="1031498" y="1561334"/>
              <a:ext cx="10293027" cy="1722782"/>
              <a:chOff x="1031498" y="1561334"/>
              <a:chExt cx="10293027" cy="1722782"/>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229" y="1561334"/>
                <a:ext cx="4946296" cy="1722782"/>
              </a:xfrm>
              <a:prstGeom prst="rect">
                <a:avLst/>
              </a:prstGeom>
            </p:spPr>
          </p:pic>
          <p:grpSp>
            <p:nvGrpSpPr>
              <p:cNvPr id="23" name="グループ化 22"/>
              <p:cNvGrpSpPr/>
              <p:nvPr/>
            </p:nvGrpSpPr>
            <p:grpSpPr>
              <a:xfrm>
                <a:off x="1031498" y="1909070"/>
                <a:ext cx="4847852" cy="1250094"/>
                <a:chOff x="1336926" y="4371450"/>
                <a:chExt cx="4847852" cy="1250094"/>
              </a:xfrm>
            </p:grpSpPr>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6656" y="4449047"/>
                  <a:ext cx="2608122" cy="1077736"/>
                </a:xfrm>
                <a:prstGeom prst="rect">
                  <a:avLst/>
                </a:prstGeom>
              </p:spPr>
            </p:pic>
            <p:pic>
              <p:nvPicPr>
                <p:cNvPr id="21" name="図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926" y="4371450"/>
                  <a:ext cx="1570951" cy="1250094"/>
                </a:xfrm>
                <a:prstGeom prst="rect">
                  <a:avLst/>
                </a:prstGeom>
              </p:spPr>
            </p:pic>
            <p:pic>
              <p:nvPicPr>
                <p:cNvPr id="22" name="図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92572" y="4750704"/>
                  <a:ext cx="499389" cy="491586"/>
                </a:xfrm>
                <a:prstGeom prst="rect">
                  <a:avLst/>
                </a:prstGeom>
              </p:spPr>
            </p:pic>
          </p:grpSp>
          <p:pic>
            <p:nvPicPr>
              <p:cNvPr id="25" name="図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534" y="2390804"/>
                <a:ext cx="501595" cy="286625"/>
              </a:xfrm>
              <a:prstGeom prst="rect">
                <a:avLst/>
              </a:prstGeom>
            </p:spPr>
          </p:pic>
        </p:grpSp>
      </p:grpSp>
      <p:grpSp>
        <p:nvGrpSpPr>
          <p:cNvPr id="6" name="グループ化 5"/>
          <p:cNvGrpSpPr/>
          <p:nvPr/>
        </p:nvGrpSpPr>
        <p:grpSpPr>
          <a:xfrm>
            <a:off x="1177920" y="8754962"/>
            <a:ext cx="4172643" cy="2575477"/>
            <a:chOff x="590549" y="3730163"/>
            <a:chExt cx="5114925" cy="2914650"/>
          </a:xfrm>
        </p:grpSpPr>
        <p:pic>
          <p:nvPicPr>
            <p:cNvPr id="1026" name="Picture 2" descr="https://i.gyazo.com/59021b2a1bab79cc90b086df3c471b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49" y="3730163"/>
              <a:ext cx="5114925" cy="2914650"/>
            </a:xfrm>
            <a:prstGeom prst="rect">
              <a:avLst/>
            </a:prstGeom>
            <a:noFill/>
            <a:effectLst>
              <a:softEdge rad="266700"/>
            </a:effectLst>
            <a:extLst>
              <a:ext uri="{909E8E84-426E-40DD-AFC4-6F175D3DCCD1}">
                <a14:hiddenFill xmlns:a14="http://schemas.microsoft.com/office/drawing/2010/main">
                  <a:solidFill>
                    <a:srgbClr val="FFFFFF"/>
                  </a:solidFill>
                </a14:hiddenFill>
              </a:ext>
            </a:extLst>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5161" y="4110389"/>
              <a:ext cx="2154652" cy="1533820"/>
            </a:xfrm>
            <a:prstGeom prst="rect">
              <a:avLst/>
            </a:prstGeom>
          </p:spPr>
        </p:pic>
      </p:grpSp>
      <p:grpSp>
        <p:nvGrpSpPr>
          <p:cNvPr id="31" name="グループ化 30"/>
          <p:cNvGrpSpPr/>
          <p:nvPr/>
        </p:nvGrpSpPr>
        <p:grpSpPr>
          <a:xfrm>
            <a:off x="-4455240" y="7155405"/>
            <a:ext cx="4310744" cy="3199114"/>
            <a:chOff x="-5445996" y="6258260"/>
            <a:chExt cx="4310744" cy="3199114"/>
          </a:xfrm>
        </p:grpSpPr>
        <p:pic>
          <p:nvPicPr>
            <p:cNvPr id="1027" name="Picture 3" descr="Native Instruments 音楽制作素材サイト「Sounds.com」がオープン"/>
            <p:cNvPicPr>
              <a:picLocks noChangeAspect="1" noChangeArrowheads="1"/>
            </p:cNvPicPr>
            <p:nvPr/>
          </p:nvPicPr>
          <p:blipFill rotWithShape="1">
            <a:blip r:embed="rId11">
              <a:extLst>
                <a:ext uri="{28A0092B-C50C-407E-A947-70E740481C1C}">
                  <a14:useLocalDpi xmlns:a14="http://schemas.microsoft.com/office/drawing/2010/main" val="0"/>
                </a:ext>
              </a:extLst>
            </a:blip>
            <a:srcRect l="12822" t="16034" r="11750"/>
            <a:stretch/>
          </p:blipFill>
          <p:spPr bwMode="auto">
            <a:xfrm>
              <a:off x="-5445996" y="6258260"/>
              <a:ext cx="4310744" cy="3199114"/>
            </a:xfrm>
            <a:prstGeom prst="rect">
              <a:avLst/>
            </a:prstGeom>
            <a:noFill/>
            <a:effectLst>
              <a:softEdge rad="406400"/>
            </a:effectLst>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5129213" y="6596063"/>
              <a:ext cx="1952625" cy="1652588"/>
            </a:xfrm>
            <a:custGeom>
              <a:avLst/>
              <a:gdLst>
                <a:gd name="connsiteX0" fmla="*/ 0 w 1833563"/>
                <a:gd name="connsiteY0" fmla="*/ 0 h 1262063"/>
                <a:gd name="connsiteX1" fmla="*/ 1833563 w 1833563"/>
                <a:gd name="connsiteY1" fmla="*/ 0 h 1262063"/>
                <a:gd name="connsiteX2" fmla="*/ 1833563 w 1833563"/>
                <a:gd name="connsiteY2" fmla="*/ 1262063 h 1262063"/>
                <a:gd name="connsiteX3" fmla="*/ 0 w 1833563"/>
                <a:gd name="connsiteY3" fmla="*/ 1262063 h 1262063"/>
                <a:gd name="connsiteX4" fmla="*/ 0 w 1833563"/>
                <a:gd name="connsiteY4" fmla="*/ 0 h 1262063"/>
                <a:gd name="connsiteX0" fmla="*/ 0 w 1833563"/>
                <a:gd name="connsiteY0" fmla="*/ 490537 h 1752600"/>
                <a:gd name="connsiteX1" fmla="*/ 1738313 w 1833563"/>
                <a:gd name="connsiteY1" fmla="*/ 0 h 1752600"/>
                <a:gd name="connsiteX2" fmla="*/ 1833563 w 1833563"/>
                <a:gd name="connsiteY2" fmla="*/ 1752600 h 1752600"/>
                <a:gd name="connsiteX3" fmla="*/ 0 w 1833563"/>
                <a:gd name="connsiteY3" fmla="*/ 1752600 h 1752600"/>
                <a:gd name="connsiteX4" fmla="*/ 0 w 1833563"/>
                <a:gd name="connsiteY4" fmla="*/ 490537 h 1752600"/>
                <a:gd name="connsiteX0" fmla="*/ 0 w 1881188"/>
                <a:gd name="connsiteY0" fmla="*/ 447674 h 1752600"/>
                <a:gd name="connsiteX1" fmla="*/ 1785938 w 1881188"/>
                <a:gd name="connsiteY1" fmla="*/ 0 h 1752600"/>
                <a:gd name="connsiteX2" fmla="*/ 1881188 w 1881188"/>
                <a:gd name="connsiteY2" fmla="*/ 1752600 h 1752600"/>
                <a:gd name="connsiteX3" fmla="*/ 47625 w 1881188"/>
                <a:gd name="connsiteY3" fmla="*/ 1752600 h 1752600"/>
                <a:gd name="connsiteX4" fmla="*/ 0 w 1881188"/>
                <a:gd name="connsiteY4" fmla="*/ 447674 h 1752600"/>
                <a:gd name="connsiteX0" fmla="*/ 0 w 1952625"/>
                <a:gd name="connsiteY0" fmla="*/ 447674 h 1752600"/>
                <a:gd name="connsiteX1" fmla="*/ 1785938 w 1952625"/>
                <a:gd name="connsiteY1" fmla="*/ 0 h 1752600"/>
                <a:gd name="connsiteX2" fmla="*/ 1952625 w 1952625"/>
                <a:gd name="connsiteY2" fmla="*/ 1128713 h 1752600"/>
                <a:gd name="connsiteX3" fmla="*/ 47625 w 1952625"/>
                <a:gd name="connsiteY3" fmla="*/ 1752600 h 1752600"/>
                <a:gd name="connsiteX4" fmla="*/ 0 w 1952625"/>
                <a:gd name="connsiteY4" fmla="*/ 447674 h 1752600"/>
                <a:gd name="connsiteX0" fmla="*/ 0 w 1952625"/>
                <a:gd name="connsiteY0" fmla="*/ 447674 h 1571625"/>
                <a:gd name="connsiteX1" fmla="*/ 1785938 w 1952625"/>
                <a:gd name="connsiteY1" fmla="*/ 0 h 1571625"/>
                <a:gd name="connsiteX2" fmla="*/ 1952625 w 1952625"/>
                <a:gd name="connsiteY2" fmla="*/ 1128713 h 1571625"/>
                <a:gd name="connsiteX3" fmla="*/ 304800 w 1952625"/>
                <a:gd name="connsiteY3" fmla="*/ 1571625 h 1571625"/>
                <a:gd name="connsiteX4" fmla="*/ 0 w 1952625"/>
                <a:gd name="connsiteY4" fmla="*/ 447674 h 1571625"/>
                <a:gd name="connsiteX0" fmla="*/ 0 w 1952625"/>
                <a:gd name="connsiteY0" fmla="*/ 447674 h 1652588"/>
                <a:gd name="connsiteX1" fmla="*/ 1785938 w 1952625"/>
                <a:gd name="connsiteY1" fmla="*/ 0 h 1652588"/>
                <a:gd name="connsiteX2" fmla="*/ 1952625 w 1952625"/>
                <a:gd name="connsiteY2" fmla="*/ 1128713 h 1652588"/>
                <a:gd name="connsiteX3" fmla="*/ 242887 w 1952625"/>
                <a:gd name="connsiteY3" fmla="*/ 1652588 h 1652588"/>
                <a:gd name="connsiteX4" fmla="*/ 0 w 1952625"/>
                <a:gd name="connsiteY4" fmla="*/ 447674 h 165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625" h="1652588">
                  <a:moveTo>
                    <a:pt x="0" y="447674"/>
                  </a:moveTo>
                  <a:lnTo>
                    <a:pt x="1785938" y="0"/>
                  </a:lnTo>
                  <a:lnTo>
                    <a:pt x="1952625" y="1128713"/>
                  </a:lnTo>
                  <a:lnTo>
                    <a:pt x="242887" y="1652588"/>
                  </a:lnTo>
                  <a:lnTo>
                    <a:pt x="0" y="447674"/>
                  </a:ln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38713" y="6693428"/>
              <a:ext cx="1696052" cy="1457858"/>
            </a:xfrm>
            <a:prstGeom prst="rect">
              <a:avLst/>
            </a:prstGeom>
          </p:spPr>
        </p:pic>
      </p:grpSp>
      <p:sp>
        <p:nvSpPr>
          <p:cNvPr id="32" name="正方形/長方形 31"/>
          <p:cNvSpPr/>
          <p:nvPr/>
        </p:nvSpPr>
        <p:spPr>
          <a:xfrm>
            <a:off x="4257175" y="7369926"/>
            <a:ext cx="6096000" cy="646331"/>
          </a:xfrm>
          <a:prstGeom prst="rect">
            <a:avLst/>
          </a:prstGeom>
        </p:spPr>
        <p:txBody>
          <a:bodyPr>
            <a:spAutoFit/>
          </a:bodyPr>
          <a:lstStyle/>
          <a:p>
            <a:r>
              <a:rPr lang="ja-JP" altLang="en-US" dirty="0"/>
              <a:t>単語を検索したら検索した単語の母音と一致した他の単語が出力される</a:t>
            </a:r>
          </a:p>
        </p:txBody>
      </p:sp>
      <p:sp>
        <p:nvSpPr>
          <p:cNvPr id="39" name="コンテンツ プレースホルダー 2"/>
          <p:cNvSpPr txBox="1">
            <a:spLocks/>
          </p:cNvSpPr>
          <p:nvPr/>
        </p:nvSpPr>
        <p:spPr>
          <a:xfrm>
            <a:off x="6832600" y="715540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使用したもの</a:t>
            </a:r>
            <a:endParaRPr lang="en-US" altLang="ja-JP" dirty="0" smtClean="0"/>
          </a:p>
          <a:p>
            <a:pPr marL="0" indent="0">
              <a:buFont typeface="Arial" panose="020B0604020202020204" pitchFamily="34" charset="0"/>
              <a:buNone/>
            </a:pPr>
            <a:r>
              <a:rPr lang="ja-JP" altLang="en-US" dirty="0" smtClean="0"/>
              <a:t>　・</a:t>
            </a:r>
            <a:r>
              <a:rPr lang="en-US" altLang="ja-JP" dirty="0" smtClean="0"/>
              <a:t>Python3.11.9 </a:t>
            </a:r>
          </a:p>
          <a:p>
            <a:pPr marL="0" indent="0">
              <a:buFont typeface="Arial" panose="020B0604020202020204" pitchFamily="34" charset="0"/>
              <a:buNone/>
            </a:pPr>
            <a:r>
              <a:rPr lang="ja-JP" altLang="en-US" dirty="0" smtClean="0"/>
              <a:t>　・</a:t>
            </a:r>
            <a:r>
              <a:rPr lang="en-US" altLang="ja-JP" dirty="0" smtClean="0"/>
              <a:t>Flask</a:t>
            </a:r>
            <a:r>
              <a:rPr lang="ja-JP" altLang="en-US" dirty="0" smtClean="0"/>
              <a:t>（</a:t>
            </a:r>
            <a:r>
              <a:rPr lang="en-US" altLang="ja-JP" dirty="0" smtClean="0"/>
              <a:t>Web</a:t>
            </a:r>
            <a:r>
              <a:rPr lang="ja-JP" altLang="en-US" dirty="0" smtClean="0"/>
              <a:t>アプリケーションフレームワーク）</a:t>
            </a:r>
            <a:endParaRPr lang="en-US" altLang="ja-JP" dirty="0" smtClean="0"/>
          </a:p>
          <a:p>
            <a:pPr marL="0" indent="0">
              <a:buFont typeface="Arial" panose="020B0604020202020204" pitchFamily="34" charset="0"/>
              <a:buNone/>
            </a:pPr>
            <a:r>
              <a:rPr lang="ja-JP" altLang="en-US" dirty="0" smtClean="0"/>
              <a:t>　・</a:t>
            </a:r>
            <a:r>
              <a:rPr lang="en-US" altLang="ja-JP" dirty="0" smtClean="0"/>
              <a:t>MySQL</a:t>
            </a:r>
            <a:r>
              <a:rPr lang="ja-JP" altLang="en-US" dirty="0" smtClean="0"/>
              <a:t>（データベース）</a:t>
            </a:r>
            <a:endParaRPr lang="en-US" altLang="ja-JP" dirty="0" smtClean="0"/>
          </a:p>
          <a:p>
            <a:r>
              <a:rPr lang="ja-JP" altLang="en-US" dirty="0" smtClean="0"/>
              <a:t>開発した</a:t>
            </a:r>
            <a:r>
              <a:rPr lang="en-US" altLang="ja-JP" dirty="0" smtClean="0"/>
              <a:t>Web</a:t>
            </a:r>
            <a:r>
              <a:rPr lang="ja-JP" altLang="en-US" dirty="0" smtClean="0"/>
              <a:t>サイトの機能</a:t>
            </a:r>
            <a:endParaRPr lang="en-US" altLang="ja-JP" dirty="0" smtClean="0"/>
          </a:p>
          <a:p>
            <a:pPr marL="0" indent="0">
              <a:buFont typeface="Arial" panose="020B0604020202020204" pitchFamily="34" charset="0"/>
              <a:buNone/>
            </a:pPr>
            <a:r>
              <a:rPr lang="ja-JP" altLang="en-US" dirty="0" smtClean="0"/>
              <a:t>　→</a:t>
            </a:r>
            <a:r>
              <a:rPr lang="ja-JP" altLang="en-US" b="1" dirty="0" smtClean="0"/>
              <a:t>母音が一致する単語の検索</a:t>
            </a:r>
            <a:endParaRPr lang="en-US" altLang="ja-JP" b="1" dirty="0" smtClean="0"/>
          </a:p>
          <a:p>
            <a:pPr marL="0" indent="0">
              <a:buFont typeface="Arial" panose="020B0604020202020204" pitchFamily="34" charset="0"/>
              <a:buNone/>
            </a:pPr>
            <a:r>
              <a:rPr lang="ja-JP" altLang="en-US" dirty="0" smtClean="0"/>
              <a:t>　　→類似度の計算・類似度順に単語表示</a:t>
            </a:r>
            <a:endParaRPr lang="en-US" altLang="ja-JP" dirty="0" smtClean="0"/>
          </a:p>
          <a:p>
            <a:pPr marL="0" indent="0">
              <a:buFont typeface="Arial" panose="020B0604020202020204" pitchFamily="34" charset="0"/>
              <a:buNone/>
            </a:pPr>
            <a:r>
              <a:rPr lang="ja-JP" altLang="en-US" dirty="0" smtClean="0"/>
              <a:t>　→</a:t>
            </a:r>
            <a:r>
              <a:rPr lang="ja-JP" altLang="en-US" b="1" dirty="0" smtClean="0"/>
              <a:t>お気に入りの追加・削除</a:t>
            </a:r>
            <a:endParaRPr lang="en-US" altLang="ja-JP" b="1" dirty="0" smtClean="0"/>
          </a:p>
          <a:p>
            <a:pPr marL="0" indent="0">
              <a:buFont typeface="Arial" panose="020B0604020202020204" pitchFamily="34" charset="0"/>
              <a:buNone/>
            </a:pPr>
            <a:r>
              <a:rPr lang="ja-JP" altLang="en-US" dirty="0" smtClean="0"/>
              <a:t>　→</a:t>
            </a:r>
            <a:r>
              <a:rPr lang="ja-JP" altLang="en-US" b="1" dirty="0" smtClean="0"/>
              <a:t>履歴機能</a:t>
            </a:r>
            <a:endParaRPr lang="en-US" altLang="ja-JP" b="1" dirty="0" smtClean="0"/>
          </a:p>
          <a:p>
            <a:pPr marL="0" indent="0">
              <a:buFont typeface="Arial" panose="020B0604020202020204" pitchFamily="34" charset="0"/>
              <a:buNone/>
            </a:pPr>
            <a:r>
              <a:rPr lang="ja-JP" altLang="en-US" dirty="0" smtClean="0"/>
              <a:t>・辞書は自前で用意した</a:t>
            </a:r>
            <a:endParaRPr lang="en-US" altLang="ja-JP" dirty="0" smtClean="0"/>
          </a:p>
          <a:p>
            <a:pPr marL="0" indent="0">
              <a:buFont typeface="Arial" panose="020B0604020202020204" pitchFamily="34" charset="0"/>
              <a:buNone/>
            </a:pPr>
            <a:endParaRPr lang="en-US" altLang="ja-JP" dirty="0" smtClean="0"/>
          </a:p>
        </p:txBody>
      </p:sp>
      <p:sp>
        <p:nvSpPr>
          <p:cNvPr id="40" name="コンテンツ プレースホルダー 2"/>
          <p:cNvSpPr txBox="1">
            <a:spLocks/>
          </p:cNvSpPr>
          <p:nvPr/>
        </p:nvSpPr>
        <p:spPr>
          <a:xfrm>
            <a:off x="6544579" y="1901484"/>
            <a:ext cx="1308370" cy="5172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smtClean="0">
                <a:solidFill>
                  <a:srgbClr val="484D69"/>
                </a:solidFill>
              </a:rPr>
              <a:t>機能</a:t>
            </a:r>
            <a:endParaRPr lang="en-US" altLang="ja-JP" b="1" dirty="0" smtClean="0">
              <a:solidFill>
                <a:srgbClr val="484D69"/>
              </a:solidFill>
            </a:endParaRPr>
          </a:p>
        </p:txBody>
      </p:sp>
      <p:sp>
        <p:nvSpPr>
          <p:cNvPr id="42" name="コンテンツ プレースホルダー 2"/>
          <p:cNvSpPr txBox="1">
            <a:spLocks/>
          </p:cNvSpPr>
          <p:nvPr/>
        </p:nvSpPr>
        <p:spPr>
          <a:xfrm>
            <a:off x="6770958" y="2606767"/>
            <a:ext cx="4998844" cy="4344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l"/>
            </a:pPr>
            <a:r>
              <a:rPr lang="ja-JP" altLang="en-US" b="1" dirty="0" smtClean="0">
                <a:solidFill>
                  <a:srgbClr val="484D69"/>
                </a:solidFill>
              </a:rPr>
              <a:t>母音が一致する単語の検索</a:t>
            </a:r>
            <a:endParaRPr lang="en-US" altLang="ja-JP" b="1" dirty="0">
              <a:solidFill>
                <a:srgbClr val="484D69"/>
              </a:solidFill>
            </a:endParaRPr>
          </a:p>
          <a:p>
            <a:pPr>
              <a:buFont typeface="Wingdings" panose="05000000000000000000" pitchFamily="2" charset="2"/>
              <a:buChar char="l"/>
            </a:pPr>
            <a:r>
              <a:rPr lang="ja-JP" altLang="en-US" b="1" dirty="0" smtClean="0">
                <a:solidFill>
                  <a:srgbClr val="484D69"/>
                </a:solidFill>
              </a:rPr>
              <a:t>類似度順の表示</a:t>
            </a:r>
            <a:endParaRPr lang="en-US" altLang="ja-JP" b="1" dirty="0">
              <a:solidFill>
                <a:srgbClr val="484D69"/>
              </a:solidFill>
            </a:endParaRPr>
          </a:p>
          <a:p>
            <a:pPr>
              <a:buFont typeface="Wingdings" panose="05000000000000000000" pitchFamily="2" charset="2"/>
              <a:buChar char="l"/>
            </a:pPr>
            <a:r>
              <a:rPr lang="ja-JP" altLang="en-US" b="1" dirty="0" smtClean="0">
                <a:solidFill>
                  <a:srgbClr val="484D69"/>
                </a:solidFill>
              </a:rPr>
              <a:t>お気に入りの追加・削除</a:t>
            </a:r>
            <a:endParaRPr lang="en-US" altLang="ja-JP" b="1" dirty="0">
              <a:solidFill>
                <a:srgbClr val="484D69"/>
              </a:solidFill>
            </a:endParaRPr>
          </a:p>
          <a:p>
            <a:pPr>
              <a:buFont typeface="Wingdings" panose="05000000000000000000" pitchFamily="2" charset="2"/>
              <a:buChar char="l"/>
            </a:pPr>
            <a:r>
              <a:rPr lang="ja-JP" altLang="en-US" b="1" dirty="0" smtClean="0">
                <a:solidFill>
                  <a:srgbClr val="484D69"/>
                </a:solidFill>
              </a:rPr>
              <a:t>検索履歴閲覧・削除</a:t>
            </a:r>
            <a:endParaRPr lang="en-US" altLang="ja-JP" b="1" dirty="0" smtClean="0">
              <a:solidFill>
                <a:srgbClr val="484D69"/>
              </a:solidFill>
            </a:endParaRPr>
          </a:p>
          <a:p>
            <a:pPr>
              <a:buFont typeface="Wingdings" panose="05000000000000000000" pitchFamily="2" charset="2"/>
              <a:buChar char="l"/>
            </a:pPr>
            <a:r>
              <a:rPr lang="ja-JP" altLang="en-US" b="1" dirty="0" smtClean="0">
                <a:solidFill>
                  <a:srgbClr val="484D69"/>
                </a:solidFill>
              </a:rPr>
              <a:t>ビート音源再生機能</a:t>
            </a:r>
            <a:r>
              <a:rPr lang="en-US" altLang="ja-JP" b="1" dirty="0" smtClean="0">
                <a:solidFill>
                  <a:srgbClr val="484D69"/>
                </a:solidFill>
              </a:rPr>
              <a:t/>
            </a:r>
            <a:br>
              <a:rPr lang="en-US" altLang="ja-JP" b="1" dirty="0" smtClean="0">
                <a:solidFill>
                  <a:srgbClr val="484D69"/>
                </a:solidFill>
              </a:rPr>
            </a:br>
            <a:endParaRPr lang="en-US" altLang="ja-JP" b="1" dirty="0" smtClean="0">
              <a:solidFill>
                <a:srgbClr val="484D69"/>
              </a:solidFill>
            </a:endParaRPr>
          </a:p>
          <a:p>
            <a:pPr marL="0" indent="0">
              <a:buFont typeface="Arial" panose="020B0604020202020204" pitchFamily="34" charset="0"/>
              <a:buNone/>
            </a:pPr>
            <a:endParaRPr lang="en-US" altLang="ja-JP" b="1" dirty="0" smtClean="0">
              <a:solidFill>
                <a:srgbClr val="484D69"/>
              </a:solidFill>
            </a:endParaRPr>
          </a:p>
        </p:txBody>
      </p:sp>
      <p:sp>
        <p:nvSpPr>
          <p:cNvPr id="37"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成果物の紹介</a:t>
            </a:r>
            <a:endParaRPr lang="ja-JP" altLang="en-US" b="1" dirty="0">
              <a:solidFill>
                <a:srgbClr val="484D69"/>
              </a:solidFill>
              <a:latin typeface="+mn-ea"/>
              <a:ea typeface="+mn-ea"/>
            </a:endParaRPr>
          </a:p>
        </p:txBody>
      </p:sp>
      <p:cxnSp>
        <p:nvCxnSpPr>
          <p:cNvPr id="38" name="直線コネクタ 3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825585" y="2275968"/>
            <a:ext cx="5137704" cy="2349930"/>
            <a:chOff x="672612" y="2352312"/>
            <a:chExt cx="5137704" cy="2349930"/>
          </a:xfrm>
        </p:grpSpPr>
        <p:pic>
          <p:nvPicPr>
            <p:cNvPr id="14" name="図 13"/>
            <p:cNvPicPr>
              <a:picLocks noChangeAspect="1"/>
            </p:cNvPicPr>
            <p:nvPr/>
          </p:nvPicPr>
          <p:blipFill>
            <a:blip r:embed="rId13"/>
            <a:stretch>
              <a:fillRect/>
            </a:stretch>
          </p:blipFill>
          <p:spPr>
            <a:xfrm>
              <a:off x="2406065" y="2352312"/>
              <a:ext cx="1976745" cy="1976745"/>
            </a:xfrm>
            <a:prstGeom prst="rect">
              <a:avLst/>
            </a:prstGeom>
          </p:spPr>
        </p:pic>
        <p:grpSp>
          <p:nvGrpSpPr>
            <p:cNvPr id="36" name="グループ化 35"/>
            <p:cNvGrpSpPr/>
            <p:nvPr/>
          </p:nvGrpSpPr>
          <p:grpSpPr>
            <a:xfrm>
              <a:off x="672612" y="2853138"/>
              <a:ext cx="5137704" cy="1849104"/>
              <a:chOff x="577815" y="2193480"/>
              <a:chExt cx="5137704" cy="1849104"/>
            </a:xfrm>
          </p:grpSpPr>
          <p:pic>
            <p:nvPicPr>
              <p:cNvPr id="30" name="図 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425804" y="2323499"/>
                <a:ext cx="3289715" cy="1699631"/>
              </a:xfrm>
              <a:prstGeom prst="rect">
                <a:avLst/>
              </a:prstGeom>
            </p:spPr>
          </p:pic>
          <p:pic>
            <p:nvPicPr>
              <p:cNvPr id="34" name="図 3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7815" y="2193480"/>
                <a:ext cx="1653880" cy="1849104"/>
              </a:xfrm>
              <a:prstGeom prst="rect">
                <a:avLst/>
              </a:prstGeom>
            </p:spPr>
          </p:pic>
        </p:grpSp>
      </p:grpSp>
    </p:spTree>
    <p:extLst>
      <p:ext uri="{BB962C8B-B14F-4D97-AF65-F5344CB8AC3E}">
        <p14:creationId xmlns:p14="http://schemas.microsoft.com/office/powerpoint/2010/main" val="1980961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36"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成果物の紹介</a:t>
            </a:r>
            <a:r>
              <a:rPr lang="en-US" altLang="ja-JP" b="1" dirty="0" smtClean="0">
                <a:solidFill>
                  <a:srgbClr val="484D69"/>
                </a:solidFill>
                <a:latin typeface="+mn-ea"/>
                <a:ea typeface="+mn-ea"/>
              </a:rPr>
              <a:t>(</a:t>
            </a:r>
            <a:r>
              <a:rPr lang="ja-JP" altLang="en-US" b="1" dirty="0" smtClean="0">
                <a:solidFill>
                  <a:srgbClr val="484D69"/>
                </a:solidFill>
                <a:latin typeface="+mn-ea"/>
                <a:ea typeface="+mn-ea"/>
              </a:rPr>
              <a:t>デモ）</a:t>
            </a:r>
            <a:endParaRPr lang="en-US" altLang="ja-JP" b="1" dirty="0" smtClean="0">
              <a:solidFill>
                <a:srgbClr val="484D69"/>
              </a:solidFill>
              <a:latin typeface="+mn-ea"/>
              <a:ea typeface="+mn-ea"/>
            </a:endParaRPr>
          </a:p>
        </p:txBody>
      </p:sp>
      <p:cxnSp>
        <p:nvCxnSpPr>
          <p:cNvPr id="38" name="直線コネクタ 3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5294" y="2180820"/>
            <a:ext cx="13381954" cy="3170099"/>
          </a:xfrm>
          <a:prstGeom prst="rect">
            <a:avLst/>
          </a:prstGeom>
          <a:noFill/>
        </p:spPr>
        <p:txBody>
          <a:bodyPr wrap="square" rtlCol="0">
            <a:spAutoFit/>
          </a:bodyPr>
          <a:lstStyle/>
          <a:p>
            <a:r>
              <a:rPr kumimoji="1" lang="ja-JP" altLang="en-US" sz="20000" b="1" dirty="0" smtClean="0">
                <a:solidFill>
                  <a:srgbClr val="C00000"/>
                </a:solidFill>
              </a:rPr>
              <a:t>音量注意！</a:t>
            </a:r>
            <a:endParaRPr kumimoji="1" lang="ja-JP" altLang="en-US" sz="20000" b="1" dirty="0">
              <a:solidFill>
                <a:srgbClr val="C00000"/>
              </a:solidFill>
            </a:endParaRPr>
          </a:p>
        </p:txBody>
      </p:sp>
      <p:sp>
        <p:nvSpPr>
          <p:cNvPr id="19" name="テキスト ボックス 18"/>
          <p:cNvSpPr txBox="1"/>
          <p:nvPr/>
        </p:nvSpPr>
        <p:spPr>
          <a:xfrm>
            <a:off x="0" y="5144851"/>
            <a:ext cx="12192000" cy="923330"/>
          </a:xfrm>
          <a:prstGeom prst="rect">
            <a:avLst/>
          </a:prstGeom>
          <a:noFill/>
        </p:spPr>
        <p:txBody>
          <a:bodyPr wrap="square" rtlCol="0">
            <a:spAutoFit/>
          </a:bodyPr>
          <a:lstStyle/>
          <a:p>
            <a:pPr algn="ctr"/>
            <a:r>
              <a:rPr kumimoji="1" lang="ja-JP" altLang="en-US" sz="5400" b="1" dirty="0" smtClean="0">
                <a:solidFill>
                  <a:srgbClr val="C00000"/>
                </a:solidFill>
              </a:rPr>
              <a:t>少し音が流れます</a:t>
            </a:r>
            <a:endParaRPr kumimoji="1" lang="ja-JP" altLang="en-US" sz="5400" b="1" dirty="0">
              <a:solidFill>
                <a:srgbClr val="C00000"/>
              </a:solidFill>
            </a:endParaRPr>
          </a:p>
        </p:txBody>
      </p:sp>
    </p:spTree>
    <p:extLst>
      <p:ext uri="{BB962C8B-B14F-4D97-AF65-F5344CB8AC3E}">
        <p14:creationId xmlns:p14="http://schemas.microsoft.com/office/powerpoint/2010/main" val="1120419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31" name="グループ化 30"/>
          <p:cNvGrpSpPr/>
          <p:nvPr/>
        </p:nvGrpSpPr>
        <p:grpSpPr>
          <a:xfrm>
            <a:off x="-4455240" y="7155405"/>
            <a:ext cx="4310744" cy="3199114"/>
            <a:chOff x="-5445996" y="6258260"/>
            <a:chExt cx="4310744" cy="3199114"/>
          </a:xfrm>
        </p:grpSpPr>
        <p:pic>
          <p:nvPicPr>
            <p:cNvPr id="1027" name="Picture 3" descr="Native Instruments 音楽制作素材サイト「Sounds.com」がオープン"/>
            <p:cNvPicPr>
              <a:picLocks noChangeAspect="1" noChangeArrowheads="1"/>
            </p:cNvPicPr>
            <p:nvPr/>
          </p:nvPicPr>
          <p:blipFill rotWithShape="1">
            <a:blip r:embed="rId3">
              <a:extLst>
                <a:ext uri="{28A0092B-C50C-407E-A947-70E740481C1C}">
                  <a14:useLocalDpi xmlns:a14="http://schemas.microsoft.com/office/drawing/2010/main" val="0"/>
                </a:ext>
              </a:extLst>
            </a:blip>
            <a:srcRect l="12822" t="16034" r="11750"/>
            <a:stretch/>
          </p:blipFill>
          <p:spPr bwMode="auto">
            <a:xfrm>
              <a:off x="-5445996" y="6258260"/>
              <a:ext cx="4310744" cy="3199114"/>
            </a:xfrm>
            <a:prstGeom prst="rect">
              <a:avLst/>
            </a:prstGeom>
            <a:noFill/>
            <a:effectLst>
              <a:softEdge rad="406400"/>
            </a:effectLst>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5129213" y="6596063"/>
              <a:ext cx="1952625" cy="1652588"/>
            </a:xfrm>
            <a:custGeom>
              <a:avLst/>
              <a:gdLst>
                <a:gd name="connsiteX0" fmla="*/ 0 w 1833563"/>
                <a:gd name="connsiteY0" fmla="*/ 0 h 1262063"/>
                <a:gd name="connsiteX1" fmla="*/ 1833563 w 1833563"/>
                <a:gd name="connsiteY1" fmla="*/ 0 h 1262063"/>
                <a:gd name="connsiteX2" fmla="*/ 1833563 w 1833563"/>
                <a:gd name="connsiteY2" fmla="*/ 1262063 h 1262063"/>
                <a:gd name="connsiteX3" fmla="*/ 0 w 1833563"/>
                <a:gd name="connsiteY3" fmla="*/ 1262063 h 1262063"/>
                <a:gd name="connsiteX4" fmla="*/ 0 w 1833563"/>
                <a:gd name="connsiteY4" fmla="*/ 0 h 1262063"/>
                <a:gd name="connsiteX0" fmla="*/ 0 w 1833563"/>
                <a:gd name="connsiteY0" fmla="*/ 490537 h 1752600"/>
                <a:gd name="connsiteX1" fmla="*/ 1738313 w 1833563"/>
                <a:gd name="connsiteY1" fmla="*/ 0 h 1752600"/>
                <a:gd name="connsiteX2" fmla="*/ 1833563 w 1833563"/>
                <a:gd name="connsiteY2" fmla="*/ 1752600 h 1752600"/>
                <a:gd name="connsiteX3" fmla="*/ 0 w 1833563"/>
                <a:gd name="connsiteY3" fmla="*/ 1752600 h 1752600"/>
                <a:gd name="connsiteX4" fmla="*/ 0 w 1833563"/>
                <a:gd name="connsiteY4" fmla="*/ 490537 h 1752600"/>
                <a:gd name="connsiteX0" fmla="*/ 0 w 1881188"/>
                <a:gd name="connsiteY0" fmla="*/ 447674 h 1752600"/>
                <a:gd name="connsiteX1" fmla="*/ 1785938 w 1881188"/>
                <a:gd name="connsiteY1" fmla="*/ 0 h 1752600"/>
                <a:gd name="connsiteX2" fmla="*/ 1881188 w 1881188"/>
                <a:gd name="connsiteY2" fmla="*/ 1752600 h 1752600"/>
                <a:gd name="connsiteX3" fmla="*/ 47625 w 1881188"/>
                <a:gd name="connsiteY3" fmla="*/ 1752600 h 1752600"/>
                <a:gd name="connsiteX4" fmla="*/ 0 w 1881188"/>
                <a:gd name="connsiteY4" fmla="*/ 447674 h 1752600"/>
                <a:gd name="connsiteX0" fmla="*/ 0 w 1952625"/>
                <a:gd name="connsiteY0" fmla="*/ 447674 h 1752600"/>
                <a:gd name="connsiteX1" fmla="*/ 1785938 w 1952625"/>
                <a:gd name="connsiteY1" fmla="*/ 0 h 1752600"/>
                <a:gd name="connsiteX2" fmla="*/ 1952625 w 1952625"/>
                <a:gd name="connsiteY2" fmla="*/ 1128713 h 1752600"/>
                <a:gd name="connsiteX3" fmla="*/ 47625 w 1952625"/>
                <a:gd name="connsiteY3" fmla="*/ 1752600 h 1752600"/>
                <a:gd name="connsiteX4" fmla="*/ 0 w 1952625"/>
                <a:gd name="connsiteY4" fmla="*/ 447674 h 1752600"/>
                <a:gd name="connsiteX0" fmla="*/ 0 w 1952625"/>
                <a:gd name="connsiteY0" fmla="*/ 447674 h 1571625"/>
                <a:gd name="connsiteX1" fmla="*/ 1785938 w 1952625"/>
                <a:gd name="connsiteY1" fmla="*/ 0 h 1571625"/>
                <a:gd name="connsiteX2" fmla="*/ 1952625 w 1952625"/>
                <a:gd name="connsiteY2" fmla="*/ 1128713 h 1571625"/>
                <a:gd name="connsiteX3" fmla="*/ 304800 w 1952625"/>
                <a:gd name="connsiteY3" fmla="*/ 1571625 h 1571625"/>
                <a:gd name="connsiteX4" fmla="*/ 0 w 1952625"/>
                <a:gd name="connsiteY4" fmla="*/ 447674 h 1571625"/>
                <a:gd name="connsiteX0" fmla="*/ 0 w 1952625"/>
                <a:gd name="connsiteY0" fmla="*/ 447674 h 1652588"/>
                <a:gd name="connsiteX1" fmla="*/ 1785938 w 1952625"/>
                <a:gd name="connsiteY1" fmla="*/ 0 h 1652588"/>
                <a:gd name="connsiteX2" fmla="*/ 1952625 w 1952625"/>
                <a:gd name="connsiteY2" fmla="*/ 1128713 h 1652588"/>
                <a:gd name="connsiteX3" fmla="*/ 242887 w 1952625"/>
                <a:gd name="connsiteY3" fmla="*/ 1652588 h 1652588"/>
                <a:gd name="connsiteX4" fmla="*/ 0 w 1952625"/>
                <a:gd name="connsiteY4" fmla="*/ 447674 h 165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625" h="1652588">
                  <a:moveTo>
                    <a:pt x="0" y="447674"/>
                  </a:moveTo>
                  <a:lnTo>
                    <a:pt x="1785938" y="0"/>
                  </a:lnTo>
                  <a:lnTo>
                    <a:pt x="1952625" y="1128713"/>
                  </a:lnTo>
                  <a:lnTo>
                    <a:pt x="242887" y="1652588"/>
                  </a:lnTo>
                  <a:lnTo>
                    <a:pt x="0" y="447674"/>
                  </a:ln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8713" y="6693428"/>
              <a:ext cx="1696052" cy="1457858"/>
            </a:xfrm>
            <a:prstGeom prst="rect">
              <a:avLst/>
            </a:prstGeom>
          </p:spPr>
        </p:pic>
      </p:grpSp>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6632" y="1765079"/>
            <a:ext cx="4967697" cy="3534118"/>
          </a:xfrm>
          <a:prstGeom prst="rect">
            <a:avLst/>
          </a:prstGeom>
        </p:spPr>
      </p:pic>
      <p:pic>
        <p:nvPicPr>
          <p:cNvPr id="11" name="図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93534" y="1738898"/>
            <a:ext cx="4969854" cy="3534118"/>
          </a:xfrm>
          <a:prstGeom prst="rect">
            <a:avLst/>
          </a:prstGeom>
        </p:spPr>
      </p:pic>
      <p:sp>
        <p:nvSpPr>
          <p:cNvPr id="36"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成果物の紹介</a:t>
            </a:r>
            <a:r>
              <a:rPr lang="en-US" altLang="ja-JP" b="1" dirty="0" smtClean="0">
                <a:solidFill>
                  <a:srgbClr val="484D69"/>
                </a:solidFill>
                <a:latin typeface="+mn-ea"/>
                <a:ea typeface="+mn-ea"/>
              </a:rPr>
              <a:t>(</a:t>
            </a:r>
            <a:r>
              <a:rPr lang="ja-JP" altLang="en-US" b="1" dirty="0" smtClean="0">
                <a:solidFill>
                  <a:srgbClr val="484D69"/>
                </a:solidFill>
                <a:latin typeface="+mn-ea"/>
                <a:ea typeface="+mn-ea"/>
              </a:rPr>
              <a:t>デモ）</a:t>
            </a:r>
            <a:endParaRPr lang="en-US" altLang="ja-JP" b="1" dirty="0" smtClean="0">
              <a:solidFill>
                <a:srgbClr val="484D69"/>
              </a:solidFill>
              <a:latin typeface="+mn-ea"/>
              <a:ea typeface="+mn-ea"/>
            </a:endParaRPr>
          </a:p>
        </p:txBody>
      </p:sp>
      <p:cxnSp>
        <p:nvCxnSpPr>
          <p:cNvPr id="38" name="直線コネクタ 3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80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cxnSp>
        <p:nvCxnSpPr>
          <p:cNvPr id="89" name="直線コネクタ 88"/>
          <p:cNvCxnSpPr/>
          <p:nvPr/>
        </p:nvCxnSpPr>
        <p:spPr>
          <a:xfrm>
            <a:off x="7895994" y="6196411"/>
            <a:ext cx="2579494" cy="0"/>
          </a:xfrm>
          <a:prstGeom prst="line">
            <a:avLst/>
          </a:prstGeom>
          <a:ln w="88900">
            <a:solidFill>
              <a:srgbClr val="C9BF69">
                <a:alpha val="60000"/>
              </a:srgbClr>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6918754" y="5701031"/>
            <a:ext cx="4435046" cy="0"/>
          </a:xfrm>
          <a:prstGeom prst="line">
            <a:avLst/>
          </a:prstGeom>
          <a:ln w="88900">
            <a:solidFill>
              <a:srgbClr val="C9BF69">
                <a:alpha val="60000"/>
              </a:srgb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2638194" y="-2753864"/>
            <a:ext cx="10515600" cy="1325563"/>
          </a:xfrm>
        </p:spPr>
        <p:txBody>
          <a:bodyPr/>
          <a:lstStyle/>
          <a:p>
            <a:r>
              <a:rPr kumimoji="1" lang="ja-JP" altLang="en-US" b="1" dirty="0" smtClean="0">
                <a:solidFill>
                  <a:srgbClr val="484D69"/>
                </a:solidFill>
                <a:latin typeface="+mn-ea"/>
                <a:ea typeface="+mn-ea"/>
              </a:rPr>
              <a:t>テーマ</a:t>
            </a:r>
            <a:endParaRPr kumimoji="1" lang="ja-JP" altLang="en-US" b="1" dirty="0">
              <a:solidFill>
                <a:srgbClr val="484D69"/>
              </a:solidFill>
              <a:latin typeface="+mn-ea"/>
              <a:ea typeface="+mn-ea"/>
            </a:endParaRPr>
          </a:p>
        </p:txBody>
      </p:sp>
      <p:sp>
        <p:nvSpPr>
          <p:cNvPr id="3" name="コンテンツ プレースホルダー 2"/>
          <p:cNvSpPr>
            <a:spLocks noGrp="1"/>
          </p:cNvSpPr>
          <p:nvPr>
            <p:ph idx="1"/>
          </p:nvPr>
        </p:nvSpPr>
        <p:spPr>
          <a:xfrm>
            <a:off x="10101308" y="-2358797"/>
            <a:ext cx="5047211" cy="1765473"/>
          </a:xfrm>
        </p:spPr>
        <p:txBody>
          <a:bodyPr>
            <a:normAutofit fontScale="85000" lnSpcReduction="20000"/>
          </a:bodyPr>
          <a:lstStyle/>
          <a:p>
            <a:pPr marL="0" indent="0">
              <a:buNone/>
            </a:pPr>
            <a:r>
              <a:rPr lang="ja-JP" altLang="en-US" dirty="0" smtClean="0"/>
              <a:t>・</a:t>
            </a:r>
            <a:r>
              <a:rPr lang="ja-JP" altLang="en-US" sz="4000" b="1" dirty="0" smtClean="0"/>
              <a:t>韻検索サイトの作成</a:t>
            </a:r>
            <a:endParaRPr lang="en-US" altLang="ja-JP" sz="4000" b="1" dirty="0" smtClean="0"/>
          </a:p>
          <a:p>
            <a:pPr marL="457200" lvl="1" indent="0">
              <a:buNone/>
            </a:pPr>
            <a:r>
              <a:rPr kumimoji="1" lang="ja-JP" altLang="en-US" dirty="0" smtClean="0"/>
              <a:t>・</a:t>
            </a:r>
            <a:r>
              <a:rPr kumimoji="1" lang="ja-JP" altLang="en-US" b="1" dirty="0" smtClean="0"/>
              <a:t>基本的な機能の実装</a:t>
            </a:r>
            <a:r>
              <a:rPr kumimoji="1" lang="ja-JP" altLang="en-US" dirty="0" smtClean="0"/>
              <a:t>（単語を検索したら検索した単語の母音と一致した他の単語が出力される）</a:t>
            </a:r>
            <a:endParaRPr kumimoji="1" lang="en-US" altLang="ja-JP" dirty="0" smtClean="0"/>
          </a:p>
          <a:p>
            <a:pPr marL="457200" lvl="1" indent="0">
              <a:buNone/>
            </a:pPr>
            <a:r>
              <a:rPr lang="ja-JP" altLang="en-US" dirty="0" smtClean="0"/>
              <a:t>・</a:t>
            </a:r>
            <a:r>
              <a:rPr lang="ja-JP" altLang="en-US" b="1" dirty="0" smtClean="0"/>
              <a:t>類義語順に表示させる</a:t>
            </a:r>
            <a:r>
              <a:rPr lang="ja-JP" altLang="en-US" dirty="0" smtClean="0"/>
              <a:t>ようにした（付加価値＆他サイトとの差別化）</a:t>
            </a:r>
            <a:endParaRPr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8167" y="-2258125"/>
            <a:ext cx="3582676" cy="1239121"/>
          </a:xfrm>
          <a:prstGeom prst="rect">
            <a:avLst/>
          </a:prstGeom>
        </p:spPr>
      </p:pic>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pSp>
        <p:nvGrpSpPr>
          <p:cNvPr id="27" name="グループ化 26"/>
          <p:cNvGrpSpPr/>
          <p:nvPr/>
        </p:nvGrpSpPr>
        <p:grpSpPr>
          <a:xfrm>
            <a:off x="1630629" y="-4194901"/>
            <a:ext cx="11349092" cy="3572747"/>
            <a:chOff x="385709" y="800100"/>
            <a:chExt cx="11349092" cy="3572747"/>
          </a:xfrm>
        </p:grpSpPr>
        <p:sp>
          <p:nvSpPr>
            <p:cNvPr id="24" name="角丸四角形 23"/>
            <p:cNvSpPr/>
            <p:nvPr/>
          </p:nvSpPr>
          <p:spPr>
            <a:xfrm>
              <a:off x="385709" y="800100"/>
              <a:ext cx="11349092" cy="3572747"/>
            </a:xfrm>
            <a:prstGeom prst="roundRect">
              <a:avLst>
                <a:gd name="adj" fmla="val 44105"/>
              </a:avLst>
            </a:prstGeom>
            <a:solidFill>
              <a:srgbClr val="FFFFF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grpSp>
          <p:nvGrpSpPr>
            <p:cNvPr id="26" name="グループ化 25"/>
            <p:cNvGrpSpPr/>
            <p:nvPr/>
          </p:nvGrpSpPr>
          <p:grpSpPr>
            <a:xfrm>
              <a:off x="1031498" y="1561334"/>
              <a:ext cx="10293027" cy="1722782"/>
              <a:chOff x="1031498" y="1561334"/>
              <a:chExt cx="10293027" cy="1722782"/>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229" y="1561334"/>
                <a:ext cx="4946296" cy="1722782"/>
              </a:xfrm>
              <a:prstGeom prst="rect">
                <a:avLst/>
              </a:prstGeom>
            </p:spPr>
          </p:pic>
          <p:grpSp>
            <p:nvGrpSpPr>
              <p:cNvPr id="23" name="グループ化 22"/>
              <p:cNvGrpSpPr/>
              <p:nvPr/>
            </p:nvGrpSpPr>
            <p:grpSpPr>
              <a:xfrm>
                <a:off x="1031498" y="1909070"/>
                <a:ext cx="4847852" cy="1250094"/>
                <a:chOff x="1336926" y="4371450"/>
                <a:chExt cx="4847852" cy="1250094"/>
              </a:xfrm>
            </p:grpSpPr>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6656" y="4449047"/>
                  <a:ext cx="2608122" cy="1077736"/>
                </a:xfrm>
                <a:prstGeom prst="rect">
                  <a:avLst/>
                </a:prstGeom>
              </p:spPr>
            </p:pic>
            <p:pic>
              <p:nvPicPr>
                <p:cNvPr id="21" name="図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6926" y="4371450"/>
                  <a:ext cx="1570951" cy="1250094"/>
                </a:xfrm>
                <a:prstGeom prst="rect">
                  <a:avLst/>
                </a:prstGeom>
              </p:spPr>
            </p:pic>
            <p:pic>
              <p:nvPicPr>
                <p:cNvPr id="22" name="図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92572" y="4750704"/>
                  <a:ext cx="499389" cy="491586"/>
                </a:xfrm>
                <a:prstGeom prst="rect">
                  <a:avLst/>
                </a:prstGeom>
              </p:spPr>
            </p:pic>
          </p:grpSp>
          <p:pic>
            <p:nvPicPr>
              <p:cNvPr id="25" name="図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534" y="2390804"/>
                <a:ext cx="501595" cy="286625"/>
              </a:xfrm>
              <a:prstGeom prst="rect">
                <a:avLst/>
              </a:prstGeom>
            </p:spPr>
          </p:pic>
        </p:grpSp>
      </p:grpSp>
      <p:grpSp>
        <p:nvGrpSpPr>
          <p:cNvPr id="6" name="グループ化 5"/>
          <p:cNvGrpSpPr/>
          <p:nvPr/>
        </p:nvGrpSpPr>
        <p:grpSpPr>
          <a:xfrm>
            <a:off x="1177920" y="8754962"/>
            <a:ext cx="4172643" cy="2575477"/>
            <a:chOff x="590549" y="3730163"/>
            <a:chExt cx="5114925" cy="2914650"/>
          </a:xfrm>
        </p:grpSpPr>
        <p:pic>
          <p:nvPicPr>
            <p:cNvPr id="1026" name="Picture 2" descr="https://i.gyazo.com/59021b2a1bab79cc90b086df3c471b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49" y="3730163"/>
              <a:ext cx="5114925" cy="2914650"/>
            </a:xfrm>
            <a:prstGeom prst="rect">
              <a:avLst/>
            </a:prstGeom>
            <a:noFill/>
            <a:effectLst>
              <a:softEdge rad="266700"/>
            </a:effectLst>
            <a:extLst>
              <a:ext uri="{909E8E84-426E-40DD-AFC4-6F175D3DCCD1}">
                <a14:hiddenFill xmlns:a14="http://schemas.microsoft.com/office/drawing/2010/main">
                  <a:solidFill>
                    <a:srgbClr val="FFFFFF"/>
                  </a:solidFill>
                </a14:hiddenFill>
              </a:ext>
            </a:extLst>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5161" y="4110389"/>
              <a:ext cx="2154652" cy="1533820"/>
            </a:xfrm>
            <a:prstGeom prst="rect">
              <a:avLst/>
            </a:prstGeom>
          </p:spPr>
        </p:pic>
      </p:grpSp>
      <p:grpSp>
        <p:nvGrpSpPr>
          <p:cNvPr id="31" name="グループ化 30"/>
          <p:cNvGrpSpPr/>
          <p:nvPr/>
        </p:nvGrpSpPr>
        <p:grpSpPr>
          <a:xfrm>
            <a:off x="-4455240" y="7155405"/>
            <a:ext cx="4310744" cy="3199114"/>
            <a:chOff x="-5445996" y="6258260"/>
            <a:chExt cx="4310744" cy="3199114"/>
          </a:xfrm>
        </p:grpSpPr>
        <p:pic>
          <p:nvPicPr>
            <p:cNvPr id="1027" name="Picture 3" descr="Native Instruments 音楽制作素材サイト「Sounds.com」がオープン"/>
            <p:cNvPicPr>
              <a:picLocks noChangeAspect="1" noChangeArrowheads="1"/>
            </p:cNvPicPr>
            <p:nvPr/>
          </p:nvPicPr>
          <p:blipFill rotWithShape="1">
            <a:blip r:embed="rId11">
              <a:extLst>
                <a:ext uri="{28A0092B-C50C-407E-A947-70E740481C1C}">
                  <a14:useLocalDpi xmlns:a14="http://schemas.microsoft.com/office/drawing/2010/main" val="0"/>
                </a:ext>
              </a:extLst>
            </a:blip>
            <a:srcRect l="12822" t="16034" r="11750"/>
            <a:stretch/>
          </p:blipFill>
          <p:spPr bwMode="auto">
            <a:xfrm>
              <a:off x="-5445996" y="6258260"/>
              <a:ext cx="4310744" cy="3199114"/>
            </a:xfrm>
            <a:prstGeom prst="rect">
              <a:avLst/>
            </a:prstGeom>
            <a:noFill/>
            <a:effectLst>
              <a:softEdge rad="406400"/>
            </a:effectLst>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5129213" y="6596063"/>
              <a:ext cx="1952625" cy="1652588"/>
            </a:xfrm>
            <a:custGeom>
              <a:avLst/>
              <a:gdLst>
                <a:gd name="connsiteX0" fmla="*/ 0 w 1833563"/>
                <a:gd name="connsiteY0" fmla="*/ 0 h 1262063"/>
                <a:gd name="connsiteX1" fmla="*/ 1833563 w 1833563"/>
                <a:gd name="connsiteY1" fmla="*/ 0 h 1262063"/>
                <a:gd name="connsiteX2" fmla="*/ 1833563 w 1833563"/>
                <a:gd name="connsiteY2" fmla="*/ 1262063 h 1262063"/>
                <a:gd name="connsiteX3" fmla="*/ 0 w 1833563"/>
                <a:gd name="connsiteY3" fmla="*/ 1262063 h 1262063"/>
                <a:gd name="connsiteX4" fmla="*/ 0 w 1833563"/>
                <a:gd name="connsiteY4" fmla="*/ 0 h 1262063"/>
                <a:gd name="connsiteX0" fmla="*/ 0 w 1833563"/>
                <a:gd name="connsiteY0" fmla="*/ 490537 h 1752600"/>
                <a:gd name="connsiteX1" fmla="*/ 1738313 w 1833563"/>
                <a:gd name="connsiteY1" fmla="*/ 0 h 1752600"/>
                <a:gd name="connsiteX2" fmla="*/ 1833563 w 1833563"/>
                <a:gd name="connsiteY2" fmla="*/ 1752600 h 1752600"/>
                <a:gd name="connsiteX3" fmla="*/ 0 w 1833563"/>
                <a:gd name="connsiteY3" fmla="*/ 1752600 h 1752600"/>
                <a:gd name="connsiteX4" fmla="*/ 0 w 1833563"/>
                <a:gd name="connsiteY4" fmla="*/ 490537 h 1752600"/>
                <a:gd name="connsiteX0" fmla="*/ 0 w 1881188"/>
                <a:gd name="connsiteY0" fmla="*/ 447674 h 1752600"/>
                <a:gd name="connsiteX1" fmla="*/ 1785938 w 1881188"/>
                <a:gd name="connsiteY1" fmla="*/ 0 h 1752600"/>
                <a:gd name="connsiteX2" fmla="*/ 1881188 w 1881188"/>
                <a:gd name="connsiteY2" fmla="*/ 1752600 h 1752600"/>
                <a:gd name="connsiteX3" fmla="*/ 47625 w 1881188"/>
                <a:gd name="connsiteY3" fmla="*/ 1752600 h 1752600"/>
                <a:gd name="connsiteX4" fmla="*/ 0 w 1881188"/>
                <a:gd name="connsiteY4" fmla="*/ 447674 h 1752600"/>
                <a:gd name="connsiteX0" fmla="*/ 0 w 1952625"/>
                <a:gd name="connsiteY0" fmla="*/ 447674 h 1752600"/>
                <a:gd name="connsiteX1" fmla="*/ 1785938 w 1952625"/>
                <a:gd name="connsiteY1" fmla="*/ 0 h 1752600"/>
                <a:gd name="connsiteX2" fmla="*/ 1952625 w 1952625"/>
                <a:gd name="connsiteY2" fmla="*/ 1128713 h 1752600"/>
                <a:gd name="connsiteX3" fmla="*/ 47625 w 1952625"/>
                <a:gd name="connsiteY3" fmla="*/ 1752600 h 1752600"/>
                <a:gd name="connsiteX4" fmla="*/ 0 w 1952625"/>
                <a:gd name="connsiteY4" fmla="*/ 447674 h 1752600"/>
                <a:gd name="connsiteX0" fmla="*/ 0 w 1952625"/>
                <a:gd name="connsiteY0" fmla="*/ 447674 h 1571625"/>
                <a:gd name="connsiteX1" fmla="*/ 1785938 w 1952625"/>
                <a:gd name="connsiteY1" fmla="*/ 0 h 1571625"/>
                <a:gd name="connsiteX2" fmla="*/ 1952625 w 1952625"/>
                <a:gd name="connsiteY2" fmla="*/ 1128713 h 1571625"/>
                <a:gd name="connsiteX3" fmla="*/ 304800 w 1952625"/>
                <a:gd name="connsiteY3" fmla="*/ 1571625 h 1571625"/>
                <a:gd name="connsiteX4" fmla="*/ 0 w 1952625"/>
                <a:gd name="connsiteY4" fmla="*/ 447674 h 1571625"/>
                <a:gd name="connsiteX0" fmla="*/ 0 w 1952625"/>
                <a:gd name="connsiteY0" fmla="*/ 447674 h 1652588"/>
                <a:gd name="connsiteX1" fmla="*/ 1785938 w 1952625"/>
                <a:gd name="connsiteY1" fmla="*/ 0 h 1652588"/>
                <a:gd name="connsiteX2" fmla="*/ 1952625 w 1952625"/>
                <a:gd name="connsiteY2" fmla="*/ 1128713 h 1652588"/>
                <a:gd name="connsiteX3" fmla="*/ 242887 w 1952625"/>
                <a:gd name="connsiteY3" fmla="*/ 1652588 h 1652588"/>
                <a:gd name="connsiteX4" fmla="*/ 0 w 1952625"/>
                <a:gd name="connsiteY4" fmla="*/ 447674 h 1652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625" h="1652588">
                  <a:moveTo>
                    <a:pt x="0" y="447674"/>
                  </a:moveTo>
                  <a:lnTo>
                    <a:pt x="1785938" y="0"/>
                  </a:lnTo>
                  <a:lnTo>
                    <a:pt x="1952625" y="1128713"/>
                  </a:lnTo>
                  <a:lnTo>
                    <a:pt x="242887" y="1652588"/>
                  </a:lnTo>
                  <a:lnTo>
                    <a:pt x="0" y="447674"/>
                  </a:ln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38713" y="6693428"/>
              <a:ext cx="1696052" cy="1457858"/>
            </a:xfrm>
            <a:prstGeom prst="rect">
              <a:avLst/>
            </a:prstGeom>
          </p:spPr>
        </p:pic>
      </p:grpSp>
      <p:sp>
        <p:nvSpPr>
          <p:cNvPr id="33"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韻を踏める単語の探索方法</a:t>
            </a:r>
            <a:endParaRPr lang="ja-JP" altLang="en-US" b="1" dirty="0">
              <a:solidFill>
                <a:srgbClr val="484D69"/>
              </a:solidFill>
              <a:latin typeface="+mn-ea"/>
              <a:ea typeface="+mn-ea"/>
            </a:endParaRPr>
          </a:p>
        </p:txBody>
      </p:sp>
      <p:sp>
        <p:nvSpPr>
          <p:cNvPr id="83" name="フリーフォーム 82"/>
          <p:cNvSpPr/>
          <p:nvPr/>
        </p:nvSpPr>
        <p:spPr>
          <a:xfrm>
            <a:off x="605823" y="1235552"/>
            <a:ext cx="10881327" cy="4026596"/>
          </a:xfrm>
          <a:custGeom>
            <a:avLst/>
            <a:gdLst>
              <a:gd name="connsiteX0" fmla="*/ 1575760 w 10881327"/>
              <a:gd name="connsiteY0" fmla="*/ 0 h 4026596"/>
              <a:gd name="connsiteX1" fmla="*/ 9305567 w 10881327"/>
              <a:gd name="connsiteY1" fmla="*/ 0 h 4026596"/>
              <a:gd name="connsiteX2" fmla="*/ 10881327 w 10881327"/>
              <a:gd name="connsiteY2" fmla="*/ 1575760 h 4026596"/>
              <a:gd name="connsiteX3" fmla="*/ 10881327 w 10881327"/>
              <a:gd name="connsiteY3" fmla="*/ 1996987 h 4026596"/>
              <a:gd name="connsiteX4" fmla="*/ 9305567 w 10881327"/>
              <a:gd name="connsiteY4" fmla="*/ 3572747 h 4026596"/>
              <a:gd name="connsiteX5" fmla="*/ 1575760 w 10881327"/>
              <a:gd name="connsiteY5" fmla="*/ 3572747 h 4026596"/>
              <a:gd name="connsiteX6" fmla="*/ 1438019 w 10881327"/>
              <a:gd name="connsiteY6" fmla="*/ 3565792 h 4026596"/>
              <a:gd name="connsiteX7" fmla="*/ 1309860 w 10881327"/>
              <a:gd name="connsiteY7" fmla="*/ 4026596 h 4026596"/>
              <a:gd name="connsiteX8" fmla="*/ 1168305 w 10881327"/>
              <a:gd name="connsiteY8" fmla="*/ 3517622 h 4026596"/>
              <a:gd name="connsiteX9" fmla="*/ 1107177 w 10881327"/>
              <a:gd name="connsiteY9" fmla="*/ 3501904 h 4026596"/>
              <a:gd name="connsiteX10" fmla="*/ 0 w 10881327"/>
              <a:gd name="connsiteY10" fmla="*/ 1996987 h 4026596"/>
              <a:gd name="connsiteX11" fmla="*/ 0 w 10881327"/>
              <a:gd name="connsiteY11" fmla="*/ 1575760 h 4026596"/>
              <a:gd name="connsiteX12" fmla="*/ 1575760 w 10881327"/>
              <a:gd name="connsiteY12" fmla="*/ 0 h 40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81327" h="4026596">
                <a:moveTo>
                  <a:pt x="1575760" y="0"/>
                </a:moveTo>
                <a:lnTo>
                  <a:pt x="9305567" y="0"/>
                </a:lnTo>
                <a:cubicBezTo>
                  <a:pt x="10175835" y="0"/>
                  <a:pt x="10881327" y="705492"/>
                  <a:pt x="10881327" y="1575760"/>
                </a:cubicBezTo>
                <a:lnTo>
                  <a:pt x="10881327" y="1996987"/>
                </a:lnTo>
                <a:cubicBezTo>
                  <a:pt x="10881327" y="2867255"/>
                  <a:pt x="10175835" y="3572747"/>
                  <a:pt x="9305567" y="3572747"/>
                </a:cubicBezTo>
                <a:lnTo>
                  <a:pt x="1575760" y="3572747"/>
                </a:lnTo>
                <a:lnTo>
                  <a:pt x="1438019" y="3565792"/>
                </a:lnTo>
                <a:lnTo>
                  <a:pt x="1309860" y="4026596"/>
                </a:lnTo>
                <a:lnTo>
                  <a:pt x="1168305" y="3517622"/>
                </a:lnTo>
                <a:lnTo>
                  <a:pt x="1107177" y="3501904"/>
                </a:lnTo>
                <a:cubicBezTo>
                  <a:pt x="465735" y="3302395"/>
                  <a:pt x="0" y="2704080"/>
                  <a:pt x="0" y="1996987"/>
                </a:cubicBezTo>
                <a:lnTo>
                  <a:pt x="0" y="1575760"/>
                </a:lnTo>
                <a:cubicBezTo>
                  <a:pt x="0" y="705492"/>
                  <a:pt x="705492" y="0"/>
                  <a:pt x="1575760" y="0"/>
                </a:cubicBezTo>
                <a:close/>
              </a:path>
            </a:pathLst>
          </a:custGeom>
          <a:solidFill>
            <a:srgbClr val="F7F7F7">
              <a:alpha val="80000"/>
            </a:srgbClr>
          </a:solidFill>
          <a:ln>
            <a:noFill/>
          </a:ln>
          <a:effectLst>
            <a:outerShdw blurRad="444500" dist="38100" dir="270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bg1"/>
              </a:solidFill>
            </a:endParaRPr>
          </a:p>
        </p:txBody>
      </p:sp>
      <p:sp>
        <p:nvSpPr>
          <p:cNvPr id="43" name="コンテンツ プレースホルダー 2"/>
          <p:cNvSpPr txBox="1">
            <a:spLocks/>
          </p:cNvSpPr>
          <p:nvPr/>
        </p:nvSpPr>
        <p:spPr>
          <a:xfrm>
            <a:off x="7793049" y="2258945"/>
            <a:ext cx="3330673" cy="20441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200" b="1" dirty="0" smtClean="0">
                <a:solidFill>
                  <a:srgbClr val="484D69"/>
                </a:solidFill>
              </a:rPr>
              <a:t>あらかじめ</a:t>
            </a:r>
            <a:r>
              <a:rPr lang="en-US" altLang="ja-JP" sz="3600" b="1" dirty="0" smtClean="0">
                <a:solidFill>
                  <a:srgbClr val="484D69"/>
                </a:solidFill>
              </a:rPr>
              <a:t>DB</a:t>
            </a:r>
            <a:r>
              <a:rPr lang="ja-JP" altLang="en-US" sz="3200" b="1" dirty="0" smtClean="0">
                <a:solidFill>
                  <a:srgbClr val="484D69"/>
                </a:solidFill>
              </a:rPr>
              <a:t>に</a:t>
            </a:r>
            <a:r>
              <a:rPr lang="en-US" altLang="ja-JP" sz="3200" b="1" dirty="0" smtClean="0">
                <a:solidFill>
                  <a:srgbClr val="484D69"/>
                </a:solidFill>
              </a:rPr>
              <a:t/>
            </a:r>
            <a:br>
              <a:rPr lang="en-US" altLang="ja-JP" sz="3200" b="1" dirty="0" smtClean="0">
                <a:solidFill>
                  <a:srgbClr val="484D69"/>
                </a:solidFill>
              </a:rPr>
            </a:br>
            <a:r>
              <a:rPr lang="ja-JP" altLang="en-US" sz="3600" b="1" dirty="0" smtClean="0">
                <a:solidFill>
                  <a:srgbClr val="484D69"/>
                </a:solidFill>
              </a:rPr>
              <a:t>単語</a:t>
            </a:r>
            <a:r>
              <a:rPr lang="ja-JP" altLang="en-US" sz="3200" b="1" dirty="0" smtClean="0">
                <a:solidFill>
                  <a:srgbClr val="484D69"/>
                </a:solidFill>
              </a:rPr>
              <a:t>と</a:t>
            </a:r>
            <a:r>
              <a:rPr lang="ja-JP" altLang="en-US" sz="3600" b="1" dirty="0" smtClean="0">
                <a:solidFill>
                  <a:srgbClr val="484D69"/>
                </a:solidFill>
              </a:rPr>
              <a:t>母音</a:t>
            </a:r>
            <a:r>
              <a:rPr lang="en-US" altLang="ja-JP" sz="3200" b="1" dirty="0" smtClean="0">
                <a:solidFill>
                  <a:srgbClr val="484D69"/>
                </a:solidFill>
              </a:rPr>
              <a:t/>
            </a:r>
            <a:br>
              <a:rPr lang="en-US" altLang="ja-JP" sz="3200" b="1" dirty="0" smtClean="0">
                <a:solidFill>
                  <a:srgbClr val="484D69"/>
                </a:solidFill>
              </a:rPr>
            </a:br>
            <a:r>
              <a:rPr lang="ja-JP" altLang="en-US" sz="3200" b="1" dirty="0" smtClean="0">
                <a:solidFill>
                  <a:srgbClr val="484D69"/>
                </a:solidFill>
              </a:rPr>
              <a:t>を</a:t>
            </a:r>
            <a:r>
              <a:rPr lang="ja-JP" altLang="en-US" sz="3600" b="1" dirty="0" smtClean="0">
                <a:solidFill>
                  <a:srgbClr val="484D69"/>
                </a:solidFill>
              </a:rPr>
              <a:t>格納</a:t>
            </a:r>
            <a:endParaRPr lang="en-US" altLang="ja-JP" sz="3600" b="1" dirty="0" smtClean="0">
              <a:solidFill>
                <a:srgbClr val="484D69"/>
              </a:solidFill>
            </a:endParaRPr>
          </a:p>
        </p:txBody>
      </p:sp>
      <p:grpSp>
        <p:nvGrpSpPr>
          <p:cNvPr id="58" name="グループ化 57"/>
          <p:cNvGrpSpPr/>
          <p:nvPr/>
        </p:nvGrpSpPr>
        <p:grpSpPr>
          <a:xfrm>
            <a:off x="1295823" y="1556320"/>
            <a:ext cx="6271259" cy="2782358"/>
            <a:chOff x="1380518" y="2419951"/>
            <a:chExt cx="6271259" cy="2782358"/>
          </a:xfrm>
        </p:grpSpPr>
        <p:grpSp>
          <p:nvGrpSpPr>
            <p:cNvPr id="56" name="グループ化 55"/>
            <p:cNvGrpSpPr/>
            <p:nvPr/>
          </p:nvGrpSpPr>
          <p:grpSpPr>
            <a:xfrm>
              <a:off x="1380518" y="2672725"/>
              <a:ext cx="6271259" cy="2529584"/>
              <a:chOff x="1380518" y="2672725"/>
              <a:chExt cx="6271259" cy="2529584"/>
            </a:xfrm>
          </p:grpSpPr>
          <p:grpSp>
            <p:nvGrpSpPr>
              <p:cNvPr id="19" name="グループ化 18"/>
              <p:cNvGrpSpPr/>
              <p:nvPr/>
            </p:nvGrpSpPr>
            <p:grpSpPr>
              <a:xfrm>
                <a:off x="1380518" y="2672725"/>
                <a:ext cx="6271259" cy="2280006"/>
                <a:chOff x="1280160" y="2706360"/>
                <a:chExt cx="6271259" cy="2280006"/>
              </a:xfrm>
              <a:effectLst>
                <a:outerShdw blurRad="495300" dist="38100" dir="2700000" algn="tl" rotWithShape="0">
                  <a:prstClr val="black">
                    <a:alpha val="40000"/>
                  </a:prstClr>
                </a:outerShdw>
              </a:effectLst>
            </p:grpSpPr>
            <p:sp>
              <p:nvSpPr>
                <p:cNvPr id="48" name="角丸四角形 47"/>
                <p:cNvSpPr/>
                <p:nvPr/>
              </p:nvSpPr>
              <p:spPr>
                <a:xfrm>
                  <a:off x="1280160" y="2706360"/>
                  <a:ext cx="6271259" cy="2280006"/>
                </a:xfrm>
                <a:prstGeom prst="roundRect">
                  <a:avLst>
                    <a:gd name="adj" fmla="val 22098"/>
                  </a:avLst>
                </a:prstGeom>
                <a:solidFill>
                  <a:srgbClr val="1F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F1F1F"/>
                    </a:solidFill>
                  </a:endParaRPr>
                </a:p>
              </p:txBody>
            </p:sp>
            <p:pic>
              <p:nvPicPr>
                <p:cNvPr id="8" name="Picture 2" descr="https://i.gyazo.com/448f9859adf4f3ed5bc64a63587929e9.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9779" y="2905730"/>
                  <a:ext cx="5781675" cy="177165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角丸四角形 10"/>
              <p:cNvSpPr/>
              <p:nvPr/>
            </p:nvSpPr>
            <p:spPr>
              <a:xfrm>
                <a:off x="1630629" y="2758951"/>
                <a:ext cx="4030583" cy="2055096"/>
              </a:xfrm>
              <a:prstGeom prst="roundRect">
                <a:avLst>
                  <a:gd name="adj" fmla="val 33365"/>
                </a:avLst>
              </a:prstGeom>
              <a:noFill/>
              <a:ln w="76200">
                <a:solidFill>
                  <a:srgbClr val="B52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5782063" y="2758951"/>
                <a:ext cx="1630242" cy="2055096"/>
              </a:xfrm>
              <a:prstGeom prst="roundRect">
                <a:avLst>
                  <a:gd name="adj" fmla="val 33365"/>
                </a:avLst>
              </a:prstGeom>
              <a:noFill/>
              <a:ln w="76200">
                <a:solidFill>
                  <a:srgbClr val="B52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フリーフォーム 51"/>
              <p:cNvSpPr/>
              <p:nvPr/>
            </p:nvSpPr>
            <p:spPr>
              <a:xfrm>
                <a:off x="1818229" y="4289976"/>
                <a:ext cx="1733551" cy="912333"/>
              </a:xfrm>
              <a:custGeom>
                <a:avLst/>
                <a:gdLst>
                  <a:gd name="connsiteX0" fmla="*/ 0 w 1733551"/>
                  <a:gd name="connsiteY0" fmla="*/ 544608 h 912333"/>
                  <a:gd name="connsiteX1" fmla="*/ 0 w 1733551"/>
                  <a:gd name="connsiteY1" fmla="*/ 544609 h 912333"/>
                  <a:gd name="connsiteX2" fmla="*/ 0 w 1733551"/>
                  <a:gd name="connsiteY2" fmla="*/ 544609 h 912333"/>
                  <a:gd name="connsiteX3" fmla="*/ 351351 w 1733551"/>
                  <a:gd name="connsiteY3" fmla="*/ 0 h 912333"/>
                  <a:gd name="connsiteX4" fmla="*/ 404770 w 1733551"/>
                  <a:gd name="connsiteY4" fmla="*/ 176885 h 912333"/>
                  <a:gd name="connsiteX5" fmla="*/ 1365827 w 1733551"/>
                  <a:gd name="connsiteY5" fmla="*/ 176885 h 912333"/>
                  <a:gd name="connsiteX6" fmla="*/ 1733551 w 1733551"/>
                  <a:gd name="connsiteY6" fmla="*/ 544609 h 912333"/>
                  <a:gd name="connsiteX7" fmla="*/ 1733550 w 1733551"/>
                  <a:gd name="connsiteY7" fmla="*/ 544609 h 912333"/>
                  <a:gd name="connsiteX8" fmla="*/ 1365826 w 1733551"/>
                  <a:gd name="connsiteY8" fmla="*/ 912333 h 912333"/>
                  <a:gd name="connsiteX9" fmla="*/ 367724 w 1733551"/>
                  <a:gd name="connsiteY9" fmla="*/ 912332 h 912333"/>
                  <a:gd name="connsiteX10" fmla="*/ 7471 w 1733551"/>
                  <a:gd name="connsiteY10" fmla="*/ 618717 h 912333"/>
                  <a:gd name="connsiteX11" fmla="*/ 0 w 1733551"/>
                  <a:gd name="connsiteY11" fmla="*/ 544609 h 912333"/>
                  <a:gd name="connsiteX12" fmla="*/ 7471 w 1733551"/>
                  <a:gd name="connsiteY12" fmla="*/ 470500 h 912333"/>
                  <a:gd name="connsiteX13" fmla="*/ 293615 w 1733551"/>
                  <a:gd name="connsiteY13" fmla="*/ 184356 h 912333"/>
                  <a:gd name="connsiteX14" fmla="*/ 295741 w 1733551"/>
                  <a:gd name="connsiteY14" fmla="*/ 184142 h 91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3551" h="912333">
                    <a:moveTo>
                      <a:pt x="0" y="544608"/>
                    </a:moveTo>
                    <a:lnTo>
                      <a:pt x="0" y="544609"/>
                    </a:lnTo>
                    <a:lnTo>
                      <a:pt x="0" y="544609"/>
                    </a:lnTo>
                    <a:close/>
                    <a:moveTo>
                      <a:pt x="351351" y="0"/>
                    </a:moveTo>
                    <a:lnTo>
                      <a:pt x="404770" y="176885"/>
                    </a:lnTo>
                    <a:lnTo>
                      <a:pt x="1365827" y="176885"/>
                    </a:lnTo>
                    <a:cubicBezTo>
                      <a:pt x="1568915" y="176885"/>
                      <a:pt x="1733551" y="341521"/>
                      <a:pt x="1733551" y="544609"/>
                    </a:cubicBezTo>
                    <a:lnTo>
                      <a:pt x="1733550" y="544609"/>
                    </a:lnTo>
                    <a:cubicBezTo>
                      <a:pt x="1733550" y="747697"/>
                      <a:pt x="1568914" y="912333"/>
                      <a:pt x="1365826" y="912333"/>
                    </a:cubicBezTo>
                    <a:lnTo>
                      <a:pt x="367724" y="912332"/>
                    </a:lnTo>
                    <a:cubicBezTo>
                      <a:pt x="190022" y="912332"/>
                      <a:pt x="41760" y="786283"/>
                      <a:pt x="7471" y="618717"/>
                    </a:cubicBezTo>
                    <a:lnTo>
                      <a:pt x="0" y="544609"/>
                    </a:lnTo>
                    <a:lnTo>
                      <a:pt x="7471" y="470500"/>
                    </a:lnTo>
                    <a:cubicBezTo>
                      <a:pt x="36861" y="326873"/>
                      <a:pt x="149987" y="213747"/>
                      <a:pt x="293615" y="184356"/>
                    </a:cubicBezTo>
                    <a:lnTo>
                      <a:pt x="295741" y="184142"/>
                    </a:lnTo>
                    <a:close/>
                  </a:path>
                </a:pathLst>
              </a:custGeom>
              <a:solidFill>
                <a:srgbClr val="B52F6F"/>
              </a:solidFill>
              <a:ln>
                <a:noFill/>
              </a:ln>
              <a:effectLst>
                <a:outerShdw blurRad="177800" dist="38100" dir="2700000" algn="tl"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kumimoji="1" lang="ja-JP" altLang="en-US" sz="2400" b="1" dirty="0" smtClean="0"/>
                  <a:t>阿波踊り</a:t>
                </a:r>
                <a:endParaRPr kumimoji="1" lang="ja-JP" altLang="en-US" sz="2400" b="1" dirty="0"/>
              </a:p>
            </p:txBody>
          </p:sp>
          <p:sp>
            <p:nvSpPr>
              <p:cNvPr id="54" name="フリーフォーム 53"/>
              <p:cNvSpPr/>
              <p:nvPr/>
            </p:nvSpPr>
            <p:spPr>
              <a:xfrm>
                <a:off x="5820209" y="4289976"/>
                <a:ext cx="1733551" cy="912333"/>
              </a:xfrm>
              <a:custGeom>
                <a:avLst/>
                <a:gdLst>
                  <a:gd name="connsiteX0" fmla="*/ 0 w 1733551"/>
                  <a:gd name="connsiteY0" fmla="*/ 544608 h 912333"/>
                  <a:gd name="connsiteX1" fmla="*/ 0 w 1733551"/>
                  <a:gd name="connsiteY1" fmla="*/ 544609 h 912333"/>
                  <a:gd name="connsiteX2" fmla="*/ 0 w 1733551"/>
                  <a:gd name="connsiteY2" fmla="*/ 544609 h 912333"/>
                  <a:gd name="connsiteX3" fmla="*/ 351351 w 1733551"/>
                  <a:gd name="connsiteY3" fmla="*/ 0 h 912333"/>
                  <a:gd name="connsiteX4" fmla="*/ 404770 w 1733551"/>
                  <a:gd name="connsiteY4" fmla="*/ 176885 h 912333"/>
                  <a:gd name="connsiteX5" fmla="*/ 1365827 w 1733551"/>
                  <a:gd name="connsiteY5" fmla="*/ 176885 h 912333"/>
                  <a:gd name="connsiteX6" fmla="*/ 1733551 w 1733551"/>
                  <a:gd name="connsiteY6" fmla="*/ 544609 h 912333"/>
                  <a:gd name="connsiteX7" fmla="*/ 1733550 w 1733551"/>
                  <a:gd name="connsiteY7" fmla="*/ 544609 h 912333"/>
                  <a:gd name="connsiteX8" fmla="*/ 1365826 w 1733551"/>
                  <a:gd name="connsiteY8" fmla="*/ 912333 h 912333"/>
                  <a:gd name="connsiteX9" fmla="*/ 367724 w 1733551"/>
                  <a:gd name="connsiteY9" fmla="*/ 912332 h 912333"/>
                  <a:gd name="connsiteX10" fmla="*/ 7471 w 1733551"/>
                  <a:gd name="connsiteY10" fmla="*/ 618717 h 912333"/>
                  <a:gd name="connsiteX11" fmla="*/ 0 w 1733551"/>
                  <a:gd name="connsiteY11" fmla="*/ 544609 h 912333"/>
                  <a:gd name="connsiteX12" fmla="*/ 7471 w 1733551"/>
                  <a:gd name="connsiteY12" fmla="*/ 470500 h 912333"/>
                  <a:gd name="connsiteX13" fmla="*/ 293615 w 1733551"/>
                  <a:gd name="connsiteY13" fmla="*/ 184356 h 912333"/>
                  <a:gd name="connsiteX14" fmla="*/ 295741 w 1733551"/>
                  <a:gd name="connsiteY14" fmla="*/ 184142 h 91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3551" h="912333">
                    <a:moveTo>
                      <a:pt x="0" y="544608"/>
                    </a:moveTo>
                    <a:lnTo>
                      <a:pt x="0" y="544609"/>
                    </a:lnTo>
                    <a:lnTo>
                      <a:pt x="0" y="544609"/>
                    </a:lnTo>
                    <a:close/>
                    <a:moveTo>
                      <a:pt x="351351" y="0"/>
                    </a:moveTo>
                    <a:lnTo>
                      <a:pt x="404770" y="176885"/>
                    </a:lnTo>
                    <a:lnTo>
                      <a:pt x="1365827" y="176885"/>
                    </a:lnTo>
                    <a:cubicBezTo>
                      <a:pt x="1568915" y="176885"/>
                      <a:pt x="1733551" y="341521"/>
                      <a:pt x="1733551" y="544609"/>
                    </a:cubicBezTo>
                    <a:lnTo>
                      <a:pt x="1733550" y="544609"/>
                    </a:lnTo>
                    <a:cubicBezTo>
                      <a:pt x="1733550" y="747697"/>
                      <a:pt x="1568914" y="912333"/>
                      <a:pt x="1365826" y="912333"/>
                    </a:cubicBezTo>
                    <a:lnTo>
                      <a:pt x="367724" y="912332"/>
                    </a:lnTo>
                    <a:cubicBezTo>
                      <a:pt x="190022" y="912332"/>
                      <a:pt x="41760" y="786283"/>
                      <a:pt x="7471" y="618717"/>
                    </a:cubicBezTo>
                    <a:lnTo>
                      <a:pt x="0" y="544609"/>
                    </a:lnTo>
                    <a:lnTo>
                      <a:pt x="7471" y="470500"/>
                    </a:lnTo>
                    <a:cubicBezTo>
                      <a:pt x="36861" y="326873"/>
                      <a:pt x="149987" y="213747"/>
                      <a:pt x="293615" y="184356"/>
                    </a:cubicBezTo>
                    <a:lnTo>
                      <a:pt x="295741" y="184142"/>
                    </a:lnTo>
                    <a:close/>
                  </a:path>
                </a:pathLst>
              </a:custGeom>
              <a:solidFill>
                <a:srgbClr val="B52F6F"/>
              </a:solidFill>
              <a:ln>
                <a:noFill/>
              </a:ln>
              <a:effectLst>
                <a:outerShdw blurRad="177800" dist="38100" dir="2700000" algn="tl"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コンテンツ プレースホルダー 2"/>
              <p:cNvSpPr txBox="1">
                <a:spLocks/>
              </p:cNvSpPr>
              <p:nvPr/>
            </p:nvSpPr>
            <p:spPr>
              <a:xfrm>
                <a:off x="6124321" y="4599670"/>
                <a:ext cx="1167133" cy="51719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b="1" dirty="0" err="1" smtClean="0">
                    <a:solidFill>
                      <a:schemeClr val="bg1"/>
                    </a:solidFill>
                  </a:rPr>
                  <a:t>aaooi</a:t>
                </a:r>
                <a:endParaRPr lang="en-US" altLang="ja-JP" b="1" dirty="0">
                  <a:solidFill>
                    <a:schemeClr val="bg1"/>
                  </a:solidFill>
                </a:endParaRPr>
              </a:p>
            </p:txBody>
          </p:sp>
        </p:grpSp>
        <p:sp>
          <p:nvSpPr>
            <p:cNvPr id="51" name="角丸四角形 50"/>
            <p:cNvSpPr/>
            <p:nvPr/>
          </p:nvSpPr>
          <p:spPr>
            <a:xfrm>
              <a:off x="3047741" y="2419951"/>
              <a:ext cx="1195829" cy="505547"/>
            </a:xfrm>
            <a:prstGeom prst="roundRect">
              <a:avLst>
                <a:gd name="adj" fmla="val 50000"/>
              </a:avLst>
            </a:prstGeom>
            <a:solidFill>
              <a:srgbClr val="B52F6F"/>
            </a:solidFill>
            <a:ln>
              <a:solidFill>
                <a:srgbClr val="B52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単語</a:t>
              </a:r>
              <a:endParaRPr kumimoji="1" lang="ja-JP" altLang="en-US" b="1" dirty="0">
                <a:solidFill>
                  <a:schemeClr val="bg1"/>
                </a:solidFill>
              </a:endParaRPr>
            </a:p>
          </p:txBody>
        </p:sp>
        <p:sp>
          <p:nvSpPr>
            <p:cNvPr id="57" name="角丸四角形 56"/>
            <p:cNvSpPr/>
            <p:nvPr/>
          </p:nvSpPr>
          <p:spPr>
            <a:xfrm>
              <a:off x="6005491" y="2419951"/>
              <a:ext cx="1195829" cy="505547"/>
            </a:xfrm>
            <a:prstGeom prst="roundRect">
              <a:avLst>
                <a:gd name="adj" fmla="val 50000"/>
              </a:avLst>
            </a:prstGeom>
            <a:solidFill>
              <a:srgbClr val="B52F6F"/>
            </a:solidFill>
            <a:ln>
              <a:solidFill>
                <a:srgbClr val="B52F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母音</a:t>
              </a:r>
              <a:endParaRPr kumimoji="1" lang="ja-JP" altLang="en-US" b="1" dirty="0"/>
            </a:p>
          </p:txBody>
        </p:sp>
      </p:grpSp>
      <p:sp>
        <p:nvSpPr>
          <p:cNvPr id="59" name="コンテンツ プレースホルダー 2"/>
          <p:cNvSpPr txBox="1">
            <a:spLocks/>
          </p:cNvSpPr>
          <p:nvPr/>
        </p:nvSpPr>
        <p:spPr>
          <a:xfrm>
            <a:off x="719854" y="5518782"/>
            <a:ext cx="5200941" cy="6311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600" b="1" dirty="0" smtClean="0">
                <a:solidFill>
                  <a:srgbClr val="484D69"/>
                </a:solidFill>
              </a:rPr>
              <a:t>検索単語</a:t>
            </a:r>
            <a:r>
              <a:rPr lang="ja-JP" altLang="en-US" sz="3200" b="1" dirty="0" smtClean="0">
                <a:solidFill>
                  <a:srgbClr val="484D69"/>
                </a:solidFill>
              </a:rPr>
              <a:t>から</a:t>
            </a:r>
            <a:r>
              <a:rPr lang="ja-JP" altLang="en-US" sz="3600" b="1" dirty="0" smtClean="0">
                <a:solidFill>
                  <a:srgbClr val="484D69"/>
                </a:solidFill>
              </a:rPr>
              <a:t>母音</a:t>
            </a:r>
            <a:r>
              <a:rPr lang="ja-JP" altLang="en-US" sz="3200" b="1" dirty="0" smtClean="0">
                <a:solidFill>
                  <a:srgbClr val="484D69"/>
                </a:solidFill>
              </a:rPr>
              <a:t>を</a:t>
            </a:r>
            <a:r>
              <a:rPr lang="ja-JP" altLang="en-US" sz="3600" b="1" dirty="0" smtClean="0">
                <a:solidFill>
                  <a:srgbClr val="484D69"/>
                </a:solidFill>
              </a:rPr>
              <a:t>抽出</a:t>
            </a:r>
            <a:endParaRPr lang="en-US" altLang="ja-JP" sz="3600" b="1" dirty="0" smtClean="0">
              <a:solidFill>
                <a:srgbClr val="484D69"/>
              </a:solidFill>
            </a:endParaRPr>
          </a:p>
        </p:txBody>
      </p:sp>
      <p:cxnSp>
        <p:nvCxnSpPr>
          <p:cNvPr id="78" name="直線コネクタ 7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
        <p:nvSpPr>
          <p:cNvPr id="84" name="コンテンツ プレースホルダー 2"/>
          <p:cNvSpPr txBox="1">
            <a:spLocks/>
          </p:cNvSpPr>
          <p:nvPr/>
        </p:nvSpPr>
        <p:spPr>
          <a:xfrm>
            <a:off x="6750224" y="5290022"/>
            <a:ext cx="4856662" cy="6311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600" b="1" dirty="0" smtClean="0">
                <a:solidFill>
                  <a:srgbClr val="484D69"/>
                </a:solidFill>
              </a:rPr>
              <a:t>母音</a:t>
            </a:r>
            <a:r>
              <a:rPr lang="ja-JP" altLang="en-US" sz="3200" b="1" dirty="0" smtClean="0">
                <a:solidFill>
                  <a:srgbClr val="484D69"/>
                </a:solidFill>
              </a:rPr>
              <a:t>が</a:t>
            </a:r>
            <a:r>
              <a:rPr lang="ja-JP" altLang="en-US" sz="3600" b="1" dirty="0" smtClean="0">
                <a:solidFill>
                  <a:srgbClr val="484D69"/>
                </a:solidFill>
              </a:rPr>
              <a:t>一致</a:t>
            </a:r>
            <a:r>
              <a:rPr lang="ja-JP" altLang="en-US" sz="3200" b="1" dirty="0" smtClean="0">
                <a:solidFill>
                  <a:srgbClr val="484D69"/>
                </a:solidFill>
              </a:rPr>
              <a:t>する</a:t>
            </a:r>
            <a:r>
              <a:rPr lang="ja-JP" altLang="en-US" sz="3600" b="1" dirty="0" smtClean="0">
                <a:solidFill>
                  <a:srgbClr val="484D69"/>
                </a:solidFill>
              </a:rPr>
              <a:t>単語</a:t>
            </a:r>
            <a:r>
              <a:rPr lang="ja-JP" altLang="en-US" sz="3200" b="1" dirty="0" smtClean="0">
                <a:solidFill>
                  <a:srgbClr val="484D69"/>
                </a:solidFill>
              </a:rPr>
              <a:t>を</a:t>
            </a:r>
            <a:r>
              <a:rPr lang="en-US" altLang="ja-JP" sz="3200" b="1" dirty="0" smtClean="0">
                <a:solidFill>
                  <a:srgbClr val="484D69"/>
                </a:solidFill>
              </a:rPr>
              <a:t/>
            </a:r>
            <a:br>
              <a:rPr lang="en-US" altLang="ja-JP" sz="3200" b="1" dirty="0" smtClean="0">
                <a:solidFill>
                  <a:srgbClr val="484D69"/>
                </a:solidFill>
              </a:rPr>
            </a:br>
            <a:r>
              <a:rPr lang="en-US" altLang="ja-JP" sz="3600" b="1" dirty="0" smtClean="0">
                <a:solidFill>
                  <a:srgbClr val="484D69"/>
                </a:solidFill>
              </a:rPr>
              <a:t>DB</a:t>
            </a:r>
            <a:r>
              <a:rPr lang="ja-JP" altLang="en-US" sz="3200" b="1" dirty="0" smtClean="0">
                <a:solidFill>
                  <a:srgbClr val="484D69"/>
                </a:solidFill>
              </a:rPr>
              <a:t>から</a:t>
            </a:r>
            <a:r>
              <a:rPr lang="ja-JP" altLang="en-US" sz="3600" b="1" dirty="0" smtClean="0">
                <a:solidFill>
                  <a:srgbClr val="484D69"/>
                </a:solidFill>
              </a:rPr>
              <a:t>出力</a:t>
            </a:r>
            <a:endParaRPr lang="en-US" altLang="ja-JP" sz="3600" b="1" dirty="0" smtClean="0">
              <a:solidFill>
                <a:srgbClr val="484D69"/>
              </a:solidFill>
            </a:endParaRPr>
          </a:p>
        </p:txBody>
      </p:sp>
      <p:sp>
        <p:nvSpPr>
          <p:cNvPr id="85" name="二等辺三角形 84"/>
          <p:cNvSpPr/>
          <p:nvPr/>
        </p:nvSpPr>
        <p:spPr>
          <a:xfrm rot="16200000" flipV="1">
            <a:off x="6046031" y="5546793"/>
            <a:ext cx="523512" cy="379852"/>
          </a:xfrm>
          <a:prstGeom prst="triangle">
            <a:avLst/>
          </a:prstGeom>
          <a:solidFill>
            <a:srgbClr val="484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0762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cxnSp>
        <p:nvCxnSpPr>
          <p:cNvPr id="90" name="直線コネクタ 89"/>
          <p:cNvCxnSpPr/>
          <p:nvPr/>
        </p:nvCxnSpPr>
        <p:spPr>
          <a:xfrm>
            <a:off x="2638194" y="6085277"/>
            <a:ext cx="6848706" cy="0"/>
          </a:xfrm>
          <a:prstGeom prst="line">
            <a:avLst/>
          </a:prstGeom>
          <a:ln w="88900">
            <a:solidFill>
              <a:srgbClr val="C9BF69">
                <a:alpha val="60000"/>
              </a:srgb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895994" y="7653470"/>
            <a:ext cx="2579494" cy="0"/>
          </a:xfrm>
          <a:prstGeom prst="line">
            <a:avLst/>
          </a:prstGeom>
          <a:ln w="88900">
            <a:solidFill>
              <a:srgbClr val="C9BF69">
                <a:alpha val="60000"/>
              </a:srgbClr>
            </a:solidFill>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9"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33"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自前辞書の作成方法</a:t>
            </a:r>
            <a:endParaRPr lang="ja-JP" altLang="en-US" b="1" dirty="0">
              <a:solidFill>
                <a:srgbClr val="484D69"/>
              </a:solidFill>
              <a:latin typeface="+mn-ea"/>
              <a:ea typeface="+mn-ea"/>
            </a:endParaRPr>
          </a:p>
        </p:txBody>
      </p:sp>
      <p:cxnSp>
        <p:nvCxnSpPr>
          <p:cNvPr id="78" name="直線コネクタ 7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
        <p:nvSpPr>
          <p:cNvPr id="67" name="コンテンツ プレースホルダー 2"/>
          <p:cNvSpPr txBox="1">
            <a:spLocks/>
          </p:cNvSpPr>
          <p:nvPr/>
        </p:nvSpPr>
        <p:spPr>
          <a:xfrm>
            <a:off x="640503" y="1407061"/>
            <a:ext cx="11167283" cy="10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b="1" dirty="0" smtClean="0">
                <a:solidFill>
                  <a:srgbClr val="484D69"/>
                </a:solidFill>
              </a:rPr>
              <a:t>❶スクレイピング：</a:t>
            </a:r>
            <a:r>
              <a:rPr lang="en-US" altLang="ja-JP" b="1" dirty="0" smtClean="0">
                <a:solidFill>
                  <a:srgbClr val="484D69"/>
                </a:solidFill>
              </a:rPr>
              <a:t>Web</a:t>
            </a:r>
            <a:r>
              <a:rPr lang="ja-JP" altLang="en-US" b="1" dirty="0" smtClean="0">
                <a:solidFill>
                  <a:srgbClr val="484D69"/>
                </a:solidFill>
              </a:rPr>
              <a:t>サイトから情報を抽出する方法</a:t>
            </a:r>
            <a:endParaRPr lang="en-US" altLang="ja-JP" b="1" dirty="0" smtClean="0">
              <a:solidFill>
                <a:srgbClr val="484D69"/>
              </a:solidFill>
            </a:endParaRPr>
          </a:p>
        </p:txBody>
      </p:sp>
      <p:sp>
        <p:nvSpPr>
          <p:cNvPr id="72" name="コンテンツ プレースホルダー 2"/>
          <p:cNvSpPr txBox="1">
            <a:spLocks/>
          </p:cNvSpPr>
          <p:nvPr/>
        </p:nvSpPr>
        <p:spPr>
          <a:xfrm>
            <a:off x="0" y="5722094"/>
            <a:ext cx="12192000" cy="7233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200" b="1" dirty="0" smtClean="0">
                <a:solidFill>
                  <a:srgbClr val="484D69"/>
                </a:solidFill>
              </a:rPr>
              <a:t>造語・少し長めの単語が多く取れる</a:t>
            </a:r>
            <a:endParaRPr lang="en-US" altLang="ja-JP" sz="3200" b="1" dirty="0" smtClean="0">
              <a:solidFill>
                <a:srgbClr val="484D69"/>
              </a:solidFill>
            </a:endParaRPr>
          </a:p>
        </p:txBody>
      </p:sp>
      <p:sp>
        <p:nvSpPr>
          <p:cNvPr id="70" name="二等辺三角形 69"/>
          <p:cNvSpPr/>
          <p:nvPr/>
        </p:nvSpPr>
        <p:spPr>
          <a:xfrm rot="16200000" flipV="1">
            <a:off x="5793106" y="3495665"/>
            <a:ext cx="523512" cy="379852"/>
          </a:xfrm>
          <a:prstGeom prst="triangle">
            <a:avLst/>
          </a:prstGeom>
          <a:solidFill>
            <a:srgbClr val="484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6" name="グループ化 45"/>
          <p:cNvGrpSpPr/>
          <p:nvPr/>
        </p:nvGrpSpPr>
        <p:grpSpPr>
          <a:xfrm>
            <a:off x="1925754" y="2274234"/>
            <a:ext cx="3302107" cy="2822712"/>
            <a:chOff x="590550" y="2257908"/>
            <a:chExt cx="3302107" cy="2822712"/>
          </a:xfrm>
        </p:grpSpPr>
        <p:grpSp>
          <p:nvGrpSpPr>
            <p:cNvPr id="47" name="グループ化 46"/>
            <p:cNvGrpSpPr/>
            <p:nvPr/>
          </p:nvGrpSpPr>
          <p:grpSpPr>
            <a:xfrm>
              <a:off x="590550" y="2257908"/>
              <a:ext cx="3302107" cy="2822712"/>
              <a:chOff x="854116" y="1195318"/>
              <a:chExt cx="3662032" cy="3130384"/>
            </a:xfrm>
          </p:grpSpPr>
          <p:sp>
            <p:nvSpPr>
              <p:cNvPr id="49" name="角丸四角形 48"/>
              <p:cNvSpPr/>
              <p:nvPr/>
            </p:nvSpPr>
            <p:spPr>
              <a:xfrm>
                <a:off x="854116" y="1195318"/>
                <a:ext cx="3593253" cy="3130384"/>
              </a:xfrm>
              <a:prstGeom prst="roundRect">
                <a:avLst>
                  <a:gd name="adj" fmla="val 44105"/>
                </a:avLst>
              </a:prstGeom>
              <a:solidFill>
                <a:srgbClr val="B52F6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rgbClr val="484D69"/>
                  </a:solidFill>
                </a:endParaRPr>
              </a:p>
            </p:txBody>
          </p:sp>
          <p:sp>
            <p:nvSpPr>
              <p:cNvPr id="50" name="コンテンツ プレースホルダー 2"/>
              <p:cNvSpPr txBox="1">
                <a:spLocks/>
              </p:cNvSpPr>
              <p:nvPr/>
            </p:nvSpPr>
            <p:spPr>
              <a:xfrm>
                <a:off x="980494" y="3198035"/>
                <a:ext cx="3535654" cy="10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400" b="1" dirty="0" smtClean="0">
                    <a:solidFill>
                      <a:schemeClr val="bg1"/>
                    </a:solidFill>
                  </a:rPr>
                  <a:t>他のウェブサイト</a:t>
                </a:r>
                <a:r>
                  <a:rPr lang="en-US" altLang="ja-JP" sz="2400" b="1" dirty="0" smtClean="0">
                    <a:solidFill>
                      <a:schemeClr val="bg1"/>
                    </a:solidFill>
                  </a:rPr>
                  <a:t/>
                </a:r>
                <a:br>
                  <a:rPr lang="en-US" altLang="ja-JP" sz="2400" b="1" dirty="0" smtClean="0">
                    <a:solidFill>
                      <a:schemeClr val="bg1"/>
                    </a:solidFill>
                  </a:rPr>
                </a:br>
                <a:r>
                  <a:rPr lang="ja-JP" altLang="en-US" sz="2400" b="1" dirty="0" smtClean="0">
                    <a:solidFill>
                      <a:schemeClr val="bg1"/>
                    </a:solidFill>
                  </a:rPr>
                  <a:t>から単語抽出</a:t>
                </a:r>
                <a:endParaRPr lang="en-US" altLang="ja-JP" sz="2400" b="1" dirty="0" smtClean="0">
                  <a:solidFill>
                    <a:schemeClr val="bg1"/>
                  </a:solidFill>
                </a:endParaRPr>
              </a:p>
            </p:txBody>
          </p:sp>
        </p:grpSp>
        <p:pic>
          <p:nvPicPr>
            <p:cNvPr id="48" name="図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889" y="2684861"/>
              <a:ext cx="1151642" cy="1151642"/>
            </a:xfrm>
            <a:prstGeom prst="rect">
              <a:avLst/>
            </a:prstGeom>
          </p:spPr>
        </p:pic>
      </p:grpSp>
      <p:grpSp>
        <p:nvGrpSpPr>
          <p:cNvPr id="51" name="グループ化 50"/>
          <p:cNvGrpSpPr/>
          <p:nvPr/>
        </p:nvGrpSpPr>
        <p:grpSpPr>
          <a:xfrm>
            <a:off x="6881864" y="2257908"/>
            <a:ext cx="3263759" cy="2855365"/>
            <a:chOff x="4667677" y="1176398"/>
            <a:chExt cx="3619504" cy="3166596"/>
          </a:xfrm>
        </p:grpSpPr>
        <p:sp>
          <p:nvSpPr>
            <p:cNvPr id="52" name="角丸四角形 51"/>
            <p:cNvSpPr/>
            <p:nvPr/>
          </p:nvSpPr>
          <p:spPr>
            <a:xfrm>
              <a:off x="4667677" y="1176398"/>
              <a:ext cx="3593253" cy="3130384"/>
            </a:xfrm>
            <a:prstGeom prst="roundRect">
              <a:avLst>
                <a:gd name="adj" fmla="val 44105"/>
              </a:avLst>
            </a:prstGeom>
            <a:solidFill>
              <a:srgbClr val="FFFFF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rgbClr val="484D69"/>
                </a:solidFill>
              </a:endParaRPr>
            </a:p>
          </p:txBody>
        </p:sp>
        <p:sp>
          <p:nvSpPr>
            <p:cNvPr id="53" name="コンテンツ プレースホルダー 2"/>
            <p:cNvSpPr txBox="1">
              <a:spLocks/>
            </p:cNvSpPr>
            <p:nvPr/>
          </p:nvSpPr>
          <p:spPr>
            <a:xfrm>
              <a:off x="4751527" y="3303667"/>
              <a:ext cx="3535654" cy="10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smtClean="0">
                  <a:solidFill>
                    <a:srgbClr val="484D69"/>
                  </a:solidFill>
                </a:rPr>
                <a:t>DB</a:t>
              </a:r>
              <a:r>
                <a:rPr lang="ja-JP" altLang="en-US" sz="2400" b="1" dirty="0" smtClean="0">
                  <a:solidFill>
                    <a:srgbClr val="484D69"/>
                  </a:solidFill>
                </a:rPr>
                <a:t>へ格納</a:t>
              </a:r>
              <a:endParaRPr lang="en-US" altLang="ja-JP" sz="2400" b="1" dirty="0" smtClean="0">
                <a:solidFill>
                  <a:srgbClr val="484D69"/>
                </a:solidFill>
              </a:endParaRPr>
            </a:p>
          </p:txBody>
        </p:sp>
      </p:grpSp>
      <p:pic>
        <p:nvPicPr>
          <p:cNvPr id="34" name="図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0289" y="2684861"/>
            <a:ext cx="1243238" cy="1243236"/>
          </a:xfrm>
          <a:prstGeom prst="rect">
            <a:avLst/>
          </a:prstGeom>
        </p:spPr>
      </p:pic>
    </p:spTree>
    <p:extLst>
      <p:ext uri="{BB962C8B-B14F-4D97-AF65-F5344CB8AC3E}">
        <p14:creationId xmlns:p14="http://schemas.microsoft.com/office/powerpoint/2010/main" val="4056089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cxnSp>
        <p:nvCxnSpPr>
          <p:cNvPr id="89" name="直線コネクタ 88"/>
          <p:cNvCxnSpPr/>
          <p:nvPr/>
        </p:nvCxnSpPr>
        <p:spPr>
          <a:xfrm>
            <a:off x="3797912" y="6085277"/>
            <a:ext cx="4539780" cy="0"/>
          </a:xfrm>
          <a:prstGeom prst="line">
            <a:avLst/>
          </a:prstGeom>
          <a:ln w="88900">
            <a:solidFill>
              <a:srgbClr val="C9BF69">
                <a:alpha val="60000"/>
              </a:srgbClr>
            </a:solidFill>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6293534" y="-573471"/>
            <a:ext cx="646331" cy="369332"/>
          </a:xfrm>
          <a:prstGeom prst="rect">
            <a:avLst/>
          </a:prstGeom>
        </p:spPr>
        <p:txBody>
          <a:bodyPr wrap="none">
            <a:spAutoFit/>
          </a:bodyPr>
          <a:lstStyle/>
          <a:p>
            <a:r>
              <a:rPr lang="ja-JP" altLang="en-US" b="1" dirty="0">
                <a:solidFill>
                  <a:srgbClr val="E5E5E1"/>
                </a:solidFill>
                <a:latin typeface="+mn-ea"/>
              </a:rPr>
              <a:t>踏め</a:t>
            </a:r>
            <a:endParaRPr lang="ja-JP" altLang="en-US" dirty="0"/>
          </a:p>
        </p:txBody>
      </p:sp>
      <p:sp>
        <p:nvSpPr>
          <p:cNvPr id="12" name="コンテンツ プレースホルダー 2"/>
          <p:cNvSpPr txBox="1">
            <a:spLocks/>
          </p:cNvSpPr>
          <p:nvPr/>
        </p:nvSpPr>
        <p:spPr>
          <a:xfrm>
            <a:off x="8692242" y="3806039"/>
            <a:ext cx="1783246" cy="643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4000" b="1" dirty="0" smtClean="0">
              <a:solidFill>
                <a:srgbClr val="484D69"/>
              </a:solidFill>
            </a:endParaRPr>
          </a:p>
        </p:txBody>
      </p:sp>
      <p:sp>
        <p:nvSpPr>
          <p:cNvPr id="33" name="タイトル 1"/>
          <p:cNvSpPr txBox="1">
            <a:spLocks/>
          </p:cNvSpPr>
          <p:nvPr/>
        </p:nvSpPr>
        <p:spPr>
          <a:xfrm>
            <a:off x="438405" y="1379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solidFill>
                  <a:srgbClr val="484D69"/>
                </a:solidFill>
                <a:latin typeface="+mn-ea"/>
                <a:ea typeface="+mn-ea"/>
              </a:rPr>
              <a:t>自前辞書の作成方法</a:t>
            </a:r>
            <a:endParaRPr lang="ja-JP" altLang="en-US" b="1" dirty="0">
              <a:solidFill>
                <a:srgbClr val="484D69"/>
              </a:solidFill>
              <a:latin typeface="+mn-ea"/>
              <a:ea typeface="+mn-ea"/>
            </a:endParaRPr>
          </a:p>
        </p:txBody>
      </p:sp>
      <p:cxnSp>
        <p:nvCxnSpPr>
          <p:cNvPr id="78" name="直線コネクタ 77"/>
          <p:cNvCxnSpPr/>
          <p:nvPr/>
        </p:nvCxnSpPr>
        <p:spPr>
          <a:xfrm>
            <a:off x="504135" y="1090410"/>
            <a:ext cx="11303652" cy="0"/>
          </a:xfrm>
          <a:prstGeom prst="line">
            <a:avLst/>
          </a:prstGeom>
          <a:ln w="28575">
            <a:solidFill>
              <a:srgbClr val="484D69">
                <a:alpha val="60000"/>
              </a:srgbClr>
            </a:solidFill>
          </a:ln>
        </p:spPr>
        <p:style>
          <a:lnRef idx="1">
            <a:schemeClr val="accent1"/>
          </a:lnRef>
          <a:fillRef idx="0">
            <a:schemeClr val="accent1"/>
          </a:fillRef>
          <a:effectRef idx="0">
            <a:schemeClr val="accent1"/>
          </a:effectRef>
          <a:fontRef idx="minor">
            <a:schemeClr val="tx1"/>
          </a:fontRef>
        </p:style>
      </p:cxnSp>
      <p:sp>
        <p:nvSpPr>
          <p:cNvPr id="67" name="コンテンツ プレースホルダー 2"/>
          <p:cNvSpPr txBox="1">
            <a:spLocks/>
          </p:cNvSpPr>
          <p:nvPr/>
        </p:nvSpPr>
        <p:spPr>
          <a:xfrm>
            <a:off x="640503" y="1407061"/>
            <a:ext cx="11167283" cy="10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b="1" dirty="0" smtClean="0">
                <a:solidFill>
                  <a:srgbClr val="484D69"/>
                </a:solidFill>
              </a:rPr>
              <a:t>❷形態素解析：</a:t>
            </a:r>
            <a:r>
              <a:rPr lang="ja-JP" altLang="en-US" b="1" dirty="0" smtClean="0">
                <a:solidFill>
                  <a:srgbClr val="484D69"/>
                </a:solidFill>
              </a:rPr>
              <a:t>自然言語のテキストを分割すること</a:t>
            </a:r>
            <a:endParaRPr lang="en-US" altLang="ja-JP" b="1" dirty="0" smtClean="0">
              <a:solidFill>
                <a:srgbClr val="484D69"/>
              </a:solidFill>
            </a:endParaRPr>
          </a:p>
        </p:txBody>
      </p:sp>
      <p:grpSp>
        <p:nvGrpSpPr>
          <p:cNvPr id="74" name="グループ化 73"/>
          <p:cNvGrpSpPr/>
          <p:nvPr/>
        </p:nvGrpSpPr>
        <p:grpSpPr>
          <a:xfrm>
            <a:off x="6892184" y="2277306"/>
            <a:ext cx="3256739" cy="2860934"/>
            <a:chOff x="4667677" y="1176398"/>
            <a:chExt cx="3611720" cy="3172772"/>
          </a:xfrm>
        </p:grpSpPr>
        <p:sp>
          <p:nvSpPr>
            <p:cNvPr id="75" name="角丸四角形 74"/>
            <p:cNvSpPr/>
            <p:nvPr/>
          </p:nvSpPr>
          <p:spPr>
            <a:xfrm>
              <a:off x="4667677" y="1176398"/>
              <a:ext cx="3593253" cy="3130384"/>
            </a:xfrm>
            <a:prstGeom prst="roundRect">
              <a:avLst>
                <a:gd name="adj" fmla="val 44105"/>
              </a:avLst>
            </a:prstGeom>
            <a:solidFill>
              <a:srgbClr val="FFFFF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rgbClr val="484D69"/>
                </a:solidFill>
              </a:endParaRPr>
            </a:p>
          </p:txBody>
        </p:sp>
        <p:sp>
          <p:nvSpPr>
            <p:cNvPr id="76" name="コンテンツ プレースホルダー 2"/>
            <p:cNvSpPr txBox="1">
              <a:spLocks/>
            </p:cNvSpPr>
            <p:nvPr/>
          </p:nvSpPr>
          <p:spPr>
            <a:xfrm>
              <a:off x="4743743" y="3309843"/>
              <a:ext cx="3535654" cy="103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smtClean="0">
                  <a:solidFill>
                    <a:srgbClr val="484D69"/>
                  </a:solidFill>
                </a:rPr>
                <a:t>DB</a:t>
              </a:r>
              <a:r>
                <a:rPr lang="ja-JP" altLang="en-US" sz="2400" b="1" dirty="0" smtClean="0">
                  <a:solidFill>
                    <a:srgbClr val="484D69"/>
                  </a:solidFill>
                </a:rPr>
                <a:t>へ格納</a:t>
              </a:r>
              <a:endParaRPr lang="en-US" altLang="ja-JP" sz="2400" b="1" dirty="0" smtClean="0">
                <a:solidFill>
                  <a:srgbClr val="484D69"/>
                </a:solidFill>
              </a:endParaRPr>
            </a:p>
          </p:txBody>
        </p:sp>
      </p:grpSp>
      <p:pic>
        <p:nvPicPr>
          <p:cNvPr id="58" name="図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0608" y="2649384"/>
            <a:ext cx="1243238" cy="1243236"/>
          </a:xfrm>
          <a:prstGeom prst="rect">
            <a:avLst/>
          </a:prstGeom>
        </p:spPr>
      </p:pic>
      <p:sp>
        <p:nvSpPr>
          <p:cNvPr id="87" name="コンテンツ プレースホルダー 2"/>
          <p:cNvSpPr txBox="1">
            <a:spLocks/>
          </p:cNvSpPr>
          <p:nvPr/>
        </p:nvSpPr>
        <p:spPr>
          <a:xfrm>
            <a:off x="0" y="5722094"/>
            <a:ext cx="12192000" cy="7233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200" b="1" dirty="0" smtClean="0">
                <a:solidFill>
                  <a:srgbClr val="484D69"/>
                </a:solidFill>
              </a:rPr>
              <a:t>短めの単語が多く取れる</a:t>
            </a:r>
            <a:endParaRPr lang="en-US" altLang="ja-JP" sz="3200" b="1" dirty="0" smtClean="0">
              <a:solidFill>
                <a:srgbClr val="484D69"/>
              </a:solidFill>
            </a:endParaRPr>
          </a:p>
        </p:txBody>
      </p:sp>
      <p:sp>
        <p:nvSpPr>
          <p:cNvPr id="53" name="二等辺三角形 52"/>
          <p:cNvSpPr/>
          <p:nvPr/>
        </p:nvSpPr>
        <p:spPr>
          <a:xfrm rot="16200000" flipV="1">
            <a:off x="5755516" y="3517848"/>
            <a:ext cx="523512" cy="379852"/>
          </a:xfrm>
          <a:prstGeom prst="triangle">
            <a:avLst/>
          </a:prstGeom>
          <a:solidFill>
            <a:srgbClr val="484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1902273" y="2296417"/>
            <a:ext cx="3240087" cy="2822712"/>
            <a:chOff x="590551" y="2257908"/>
            <a:chExt cx="3240088" cy="2822712"/>
          </a:xfrm>
        </p:grpSpPr>
        <p:sp>
          <p:nvSpPr>
            <p:cNvPr id="55" name="角丸四角形 54"/>
            <p:cNvSpPr/>
            <p:nvPr/>
          </p:nvSpPr>
          <p:spPr>
            <a:xfrm>
              <a:off x="590551" y="2257908"/>
              <a:ext cx="3240088" cy="2822712"/>
            </a:xfrm>
            <a:prstGeom prst="roundRect">
              <a:avLst>
                <a:gd name="adj" fmla="val 44105"/>
              </a:avLst>
            </a:prstGeom>
            <a:solidFill>
              <a:srgbClr val="B52F6F">
                <a:alpha val="67843"/>
              </a:srgbClr>
            </a:solidFill>
            <a:ln>
              <a:noFill/>
            </a:ln>
            <a:effectLst>
              <a:outerShdw blurRad="368300" dist="38100" dir="2700000" algn="tl" rotWithShape="0">
                <a:schemeClr val="bg1">
                  <a:lumMod val="50000"/>
                  <a:alpha val="6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solidFill>
                  <a:srgbClr val="484D69"/>
                </a:solidFill>
              </a:endParaRPr>
            </a:p>
          </p:txBody>
        </p:sp>
        <p:sp>
          <p:nvSpPr>
            <p:cNvPr id="57" name="コンテンツ プレースホルダー 2"/>
            <p:cNvSpPr txBox="1">
              <a:spLocks/>
            </p:cNvSpPr>
            <p:nvPr/>
          </p:nvSpPr>
          <p:spPr>
            <a:xfrm>
              <a:off x="1111709" y="3972421"/>
              <a:ext cx="2259621" cy="109723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b="1" dirty="0" smtClean="0">
                  <a:solidFill>
                    <a:schemeClr val="bg1"/>
                  </a:solidFill>
                </a:rPr>
                <a:t>俺</a:t>
              </a:r>
              <a:r>
                <a:rPr lang="en-US" altLang="ja-JP" sz="4500" b="1" dirty="0" smtClean="0">
                  <a:solidFill>
                    <a:schemeClr val="bg1"/>
                  </a:solidFill>
                </a:rPr>
                <a:t>/</a:t>
              </a:r>
              <a:r>
                <a:rPr lang="ja-JP" altLang="en-US" b="1" dirty="0" smtClean="0">
                  <a:solidFill>
                    <a:schemeClr val="bg1"/>
                  </a:solidFill>
                </a:rPr>
                <a:t>は</a:t>
              </a:r>
              <a:r>
                <a:rPr lang="en-US" altLang="ja-JP" sz="4400" b="1" dirty="0" smtClean="0">
                  <a:solidFill>
                    <a:schemeClr val="bg1"/>
                  </a:solidFill>
                </a:rPr>
                <a:t>/</a:t>
              </a:r>
              <a:r>
                <a:rPr lang="ja-JP" altLang="en-US" b="1" dirty="0" smtClean="0">
                  <a:solidFill>
                    <a:schemeClr val="bg1"/>
                  </a:solidFill>
                </a:rPr>
                <a:t>東京</a:t>
              </a:r>
              <a:r>
                <a:rPr lang="en-US" altLang="ja-JP" sz="3600" b="1" dirty="0" smtClean="0">
                  <a:solidFill>
                    <a:schemeClr val="bg1"/>
                  </a:solidFill>
                </a:rPr>
                <a:t>/</a:t>
              </a:r>
              <a:br>
                <a:rPr lang="en-US" altLang="ja-JP" sz="3600" b="1" dirty="0" smtClean="0">
                  <a:solidFill>
                    <a:schemeClr val="bg1"/>
                  </a:solidFill>
                </a:rPr>
              </a:br>
              <a:r>
                <a:rPr lang="ja-JP" altLang="en-US" b="1" dirty="0" smtClean="0">
                  <a:solidFill>
                    <a:schemeClr val="bg1"/>
                  </a:solidFill>
                </a:rPr>
                <a:t>生まれ</a:t>
              </a:r>
              <a:r>
                <a:rPr lang="en-US" altLang="ja-JP" sz="3600" b="1" dirty="0" smtClean="0">
                  <a:solidFill>
                    <a:schemeClr val="bg1"/>
                  </a:solidFill>
                </a:rPr>
                <a:t>/</a:t>
              </a:r>
              <a:br>
                <a:rPr lang="en-US" altLang="ja-JP" sz="3600" b="1" dirty="0" smtClean="0">
                  <a:solidFill>
                    <a:schemeClr val="bg1"/>
                  </a:solidFill>
                </a:rPr>
              </a:br>
              <a:r>
                <a:rPr lang="ja-JP" altLang="en-US" b="1" dirty="0" smtClean="0">
                  <a:solidFill>
                    <a:schemeClr val="bg1"/>
                  </a:solidFill>
                </a:rPr>
                <a:t>ヒップホップ</a:t>
              </a:r>
              <a:r>
                <a:rPr lang="en-US" altLang="ja-JP" sz="3600" b="1" dirty="0" smtClean="0">
                  <a:solidFill>
                    <a:schemeClr val="bg1"/>
                  </a:solidFill>
                </a:rPr>
                <a:t>/</a:t>
              </a:r>
              <a:r>
                <a:rPr lang="ja-JP" altLang="en-US" b="1" dirty="0" smtClean="0">
                  <a:solidFill>
                    <a:schemeClr val="bg1"/>
                  </a:solidFill>
                </a:rPr>
                <a:t>育ち</a:t>
              </a:r>
              <a:endParaRPr lang="en-US" altLang="ja-JP" b="1" dirty="0" smtClean="0">
                <a:solidFill>
                  <a:schemeClr val="bg1"/>
                </a:solidFill>
              </a:endParaRPr>
            </a:p>
          </p:txBody>
        </p:sp>
        <p:pic>
          <p:nvPicPr>
            <p:cNvPr id="59" name="図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230" y="2635494"/>
              <a:ext cx="1122577" cy="1122577"/>
            </a:xfrm>
            <a:prstGeom prst="rect">
              <a:avLst/>
            </a:prstGeom>
          </p:spPr>
        </p:pic>
      </p:grpSp>
    </p:spTree>
    <p:extLst>
      <p:ext uri="{BB962C8B-B14F-4D97-AF65-F5344CB8AC3E}">
        <p14:creationId xmlns:p14="http://schemas.microsoft.com/office/powerpoint/2010/main" val="3229979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3136</TotalTime>
  <Words>1541</Words>
  <Application>Microsoft Office PowerPoint</Application>
  <PresentationFormat>ワイド画面</PresentationFormat>
  <Paragraphs>141</Paragraphs>
  <Slides>13</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HGS創英角ｺﾞｼｯｸUB</vt:lpstr>
      <vt:lpstr>游ゴシック</vt:lpstr>
      <vt:lpstr>游ゴシック Light</vt:lpstr>
      <vt:lpstr>Arial</vt:lpstr>
      <vt:lpstr>Wingdings</vt:lpstr>
      <vt:lpstr>Office テーマ</vt:lpstr>
      <vt:lpstr>韻を踏める単語 検索サイトの開発</vt:lpstr>
      <vt:lpstr>PowerPoint プレゼンテーション</vt:lpstr>
      <vt:lpstr>テーマ</vt:lpstr>
      <vt:lpstr>PowerPoint プレゼンテーション</vt:lpstr>
      <vt:lpstr>PowerPoint プレゼンテーション</vt:lpstr>
      <vt:lpstr>PowerPoint プレゼンテーション</vt:lpstr>
      <vt:lpstr>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 ありがとう ございました！</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韻検索サイトの開発</dc:title>
  <dc:creator>User</dc:creator>
  <cp:lastModifiedBy>User</cp:lastModifiedBy>
  <cp:revision>86</cp:revision>
  <dcterms:created xsi:type="dcterms:W3CDTF">2024-05-27T13:36:31Z</dcterms:created>
  <dcterms:modified xsi:type="dcterms:W3CDTF">2024-06-06T07:58:34Z</dcterms:modified>
</cp:coreProperties>
</file>