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64" r:id="rId5"/>
    <p:sldId id="262" r:id="rId6"/>
    <p:sldId id="265" r:id="rId7"/>
    <p:sldId id="269" r:id="rId8"/>
    <p:sldId id="260" r:id="rId9"/>
    <p:sldId id="261" r:id="rId10"/>
    <p:sldId id="266" r:id="rId11"/>
    <p:sldId id="272" r:id="rId12"/>
    <p:sldId id="270" r:id="rId13"/>
    <p:sldId id="258" r:id="rId14"/>
    <p:sldId id="268" r:id="rId15"/>
    <p:sldId id="259" r:id="rId16"/>
    <p:sldId id="267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ja-JP" altLang="en-US" dirty="0" smtClean="0"/>
              <a:t>世界シェア</a:t>
            </a:r>
            <a:endParaRPr lang="ja-JP" alt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日本シェア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FFFF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iOS</c:v>
                </c:pt>
                <c:pt idx="1">
                  <c:v>Android</c:v>
                </c:pt>
                <c:pt idx="2">
                  <c:v>その他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81.2</c:v>
                </c:pt>
                <c:pt idx="2">
                  <c:v>3.7999999999999972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8F257-A0A3-4C42-8205-6B77B9D084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527EA03-0DAA-4294-9E77-F7289D73EAB5}">
      <dgm:prSet phldrT="[テキスト]"/>
      <dgm:spPr/>
      <dgm:t>
        <a:bodyPr/>
        <a:lstStyle/>
        <a:p>
          <a:r>
            <a:rPr kumimoji="1" lang="en-US" altLang="ja-JP" dirty="0" smtClean="0"/>
            <a:t>iPhone</a:t>
          </a:r>
          <a:r>
            <a:rPr kumimoji="1" lang="ja-JP" altLang="en-US" dirty="0" smtClean="0"/>
            <a:t>・</a:t>
          </a:r>
          <a:r>
            <a:rPr kumimoji="1" lang="en-US" altLang="ja-JP" dirty="0" smtClean="0"/>
            <a:t>iPad</a:t>
          </a:r>
        </a:p>
        <a:p>
          <a:r>
            <a:rPr kumimoji="1" lang="en-US" altLang="ja-JP" dirty="0" smtClean="0"/>
            <a:t>Mac OS X</a:t>
          </a:r>
          <a:endParaRPr kumimoji="1" lang="ja-JP" altLang="en-US" dirty="0"/>
        </a:p>
      </dgm:t>
    </dgm:pt>
    <dgm:pt modelId="{B162A40B-2E75-406E-8B62-DB3468875646}" type="parTrans" cxnId="{A7604E4B-988A-4761-B8A4-832AC2332C67}">
      <dgm:prSet/>
      <dgm:spPr/>
      <dgm:t>
        <a:bodyPr/>
        <a:lstStyle/>
        <a:p>
          <a:endParaRPr kumimoji="1" lang="ja-JP" altLang="en-US"/>
        </a:p>
      </dgm:t>
    </dgm:pt>
    <dgm:pt modelId="{8A1633B4-0474-4E65-99F8-23339FED6480}" type="sibTrans" cxnId="{A7604E4B-988A-4761-B8A4-832AC2332C67}">
      <dgm:prSet/>
      <dgm:spPr/>
      <dgm:t>
        <a:bodyPr/>
        <a:lstStyle/>
        <a:p>
          <a:endParaRPr kumimoji="1" lang="ja-JP" altLang="en-US"/>
        </a:p>
      </dgm:t>
    </dgm:pt>
    <dgm:pt modelId="{BC2485BF-EBEB-47F1-92D4-9E218920279D}">
      <dgm:prSet phldrT="[テキスト]"/>
      <dgm:spPr/>
      <dgm:t>
        <a:bodyPr/>
        <a:lstStyle/>
        <a:p>
          <a:r>
            <a:rPr kumimoji="1" lang="ja-JP" altLang="en-US" dirty="0" smtClean="0"/>
            <a:t>開発環境：</a:t>
          </a:r>
          <a:r>
            <a:rPr kumimoji="1" lang="en-US" altLang="ja-JP" dirty="0" err="1" smtClean="0"/>
            <a:t>Xcode</a:t>
          </a:r>
          <a:r>
            <a:rPr kumimoji="1" lang="en-US" altLang="ja-JP" dirty="0" smtClean="0"/>
            <a:t>(Mac</a:t>
          </a:r>
          <a:r>
            <a:rPr kumimoji="1" lang="ja-JP" altLang="en-US" dirty="0" smtClean="0"/>
            <a:t>でのみ動作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7F5BDCB5-8365-4656-A491-82694F8F11CE}" type="parTrans" cxnId="{3B801D30-EC9D-49E6-953F-D22737D11DE5}">
      <dgm:prSet/>
      <dgm:spPr/>
      <dgm:t>
        <a:bodyPr/>
        <a:lstStyle/>
        <a:p>
          <a:endParaRPr kumimoji="1" lang="ja-JP" altLang="en-US"/>
        </a:p>
      </dgm:t>
    </dgm:pt>
    <dgm:pt modelId="{174E65C7-A4DB-442F-A019-FDB3BFE112C6}" type="sibTrans" cxnId="{3B801D30-EC9D-49E6-953F-D22737D11DE5}">
      <dgm:prSet/>
      <dgm:spPr/>
      <dgm:t>
        <a:bodyPr/>
        <a:lstStyle/>
        <a:p>
          <a:endParaRPr kumimoji="1" lang="ja-JP" altLang="en-US"/>
        </a:p>
      </dgm:t>
    </dgm:pt>
    <dgm:pt modelId="{CCB2E254-54F6-45F9-98CC-BBD05F3AAE65}">
      <dgm:prSet phldrT="[テキスト]"/>
      <dgm:spPr/>
      <dgm:t>
        <a:bodyPr/>
        <a:lstStyle/>
        <a:p>
          <a:r>
            <a:rPr kumimoji="1" lang="ja-JP" altLang="en-US" dirty="0" smtClean="0"/>
            <a:t>言語：</a:t>
          </a:r>
          <a:r>
            <a:rPr kumimoji="1" lang="en-US" altLang="ja-JP" dirty="0" smtClean="0"/>
            <a:t>Objective-</a:t>
          </a:r>
          <a:r>
            <a:rPr kumimoji="1" lang="en-US" altLang="ja-JP" dirty="0" err="1" smtClean="0"/>
            <a:t>C,Swift</a:t>
          </a:r>
          <a:r>
            <a:rPr kumimoji="1" lang="ja-JP" altLang="en-US" dirty="0" smtClean="0"/>
            <a:t>など</a:t>
          </a:r>
          <a:endParaRPr kumimoji="1" lang="ja-JP" altLang="en-US" dirty="0"/>
        </a:p>
      </dgm:t>
    </dgm:pt>
    <dgm:pt modelId="{34166526-B4EC-42CF-A801-A4A0F3E96768}" type="parTrans" cxnId="{CF3F9CF6-4FAF-47EF-8C55-78305274A953}">
      <dgm:prSet/>
      <dgm:spPr/>
      <dgm:t>
        <a:bodyPr/>
        <a:lstStyle/>
        <a:p>
          <a:endParaRPr kumimoji="1" lang="ja-JP" altLang="en-US"/>
        </a:p>
      </dgm:t>
    </dgm:pt>
    <dgm:pt modelId="{4AA75756-9440-485D-93D4-45EC89306473}" type="sibTrans" cxnId="{CF3F9CF6-4FAF-47EF-8C55-78305274A953}">
      <dgm:prSet/>
      <dgm:spPr/>
      <dgm:t>
        <a:bodyPr/>
        <a:lstStyle/>
        <a:p>
          <a:endParaRPr kumimoji="1" lang="ja-JP" altLang="en-US"/>
        </a:p>
      </dgm:t>
    </dgm:pt>
    <dgm:pt modelId="{921A9499-22B7-46F6-834F-9BF61E17C4A2}">
      <dgm:prSet phldrT="[テキスト]"/>
      <dgm:spPr/>
      <dgm:t>
        <a:bodyPr/>
        <a:lstStyle/>
        <a:p>
          <a:r>
            <a:rPr kumimoji="1" lang="en-US" altLang="ja-JP" dirty="0" smtClean="0"/>
            <a:t>Android</a:t>
          </a:r>
          <a:endParaRPr kumimoji="1" lang="ja-JP" altLang="en-US" dirty="0"/>
        </a:p>
      </dgm:t>
    </dgm:pt>
    <dgm:pt modelId="{1F375ECE-1196-40D8-AC15-60C5C5234DDB}" type="parTrans" cxnId="{2CC89C1B-3811-41AF-98C6-57532C9499E9}">
      <dgm:prSet/>
      <dgm:spPr/>
      <dgm:t>
        <a:bodyPr/>
        <a:lstStyle/>
        <a:p>
          <a:endParaRPr kumimoji="1" lang="ja-JP" altLang="en-US"/>
        </a:p>
      </dgm:t>
    </dgm:pt>
    <dgm:pt modelId="{05AAE115-2612-487A-BC20-BD5F933D094B}" type="sibTrans" cxnId="{2CC89C1B-3811-41AF-98C6-57532C9499E9}">
      <dgm:prSet/>
      <dgm:spPr/>
      <dgm:t>
        <a:bodyPr/>
        <a:lstStyle/>
        <a:p>
          <a:endParaRPr kumimoji="1" lang="ja-JP" altLang="en-US"/>
        </a:p>
      </dgm:t>
    </dgm:pt>
    <dgm:pt modelId="{816F875B-04CE-4905-AA98-10B17D073E30}">
      <dgm:prSet phldrT="[テキスト]"/>
      <dgm:spPr/>
      <dgm:t>
        <a:bodyPr/>
        <a:lstStyle/>
        <a:p>
          <a:r>
            <a:rPr kumimoji="1" lang="ja-JP" altLang="en-US" dirty="0" smtClean="0"/>
            <a:t>開発環境：</a:t>
          </a:r>
          <a:r>
            <a:rPr kumimoji="1" lang="en-US" altLang="ja-JP" dirty="0" smtClean="0"/>
            <a:t>Eclipse</a:t>
          </a:r>
          <a:r>
            <a:rPr kumimoji="1" lang="ja-JP" altLang="en-US" dirty="0" err="1" smtClean="0"/>
            <a:t>、</a:t>
          </a:r>
          <a:r>
            <a:rPr kumimoji="1" lang="en-US" altLang="ja-JP" dirty="0" smtClean="0"/>
            <a:t>Android Studio</a:t>
          </a:r>
          <a:r>
            <a:rPr kumimoji="1" lang="ja-JP" altLang="en-US" dirty="0" smtClean="0"/>
            <a:t>など</a:t>
          </a:r>
          <a:endParaRPr kumimoji="1" lang="ja-JP" altLang="en-US" dirty="0"/>
        </a:p>
      </dgm:t>
    </dgm:pt>
    <dgm:pt modelId="{F8E1E60A-1F02-4D99-92D6-6F1AE6ED1435}" type="parTrans" cxnId="{680EBB66-56D9-4F78-AF62-640EE72440AA}">
      <dgm:prSet/>
      <dgm:spPr/>
      <dgm:t>
        <a:bodyPr/>
        <a:lstStyle/>
        <a:p>
          <a:endParaRPr kumimoji="1" lang="ja-JP" altLang="en-US"/>
        </a:p>
      </dgm:t>
    </dgm:pt>
    <dgm:pt modelId="{6BC03673-A943-46A2-85A9-AB7486236E8A}" type="sibTrans" cxnId="{680EBB66-56D9-4F78-AF62-640EE72440AA}">
      <dgm:prSet/>
      <dgm:spPr/>
      <dgm:t>
        <a:bodyPr/>
        <a:lstStyle/>
        <a:p>
          <a:endParaRPr kumimoji="1" lang="ja-JP" altLang="en-US"/>
        </a:p>
      </dgm:t>
    </dgm:pt>
    <dgm:pt modelId="{C09DAB08-9B46-453C-9EE9-56F3D9125E2B}">
      <dgm:prSet phldrT="[テキスト]"/>
      <dgm:spPr/>
      <dgm:t>
        <a:bodyPr/>
        <a:lstStyle/>
        <a:p>
          <a:r>
            <a:rPr kumimoji="1" lang="ja-JP" altLang="en-US" dirty="0" smtClean="0"/>
            <a:t>言語：</a:t>
          </a:r>
          <a:r>
            <a:rPr kumimoji="1" lang="en-US" altLang="ja-JP" dirty="0" smtClean="0"/>
            <a:t>Java</a:t>
          </a:r>
          <a:endParaRPr kumimoji="1" lang="ja-JP" altLang="en-US" dirty="0"/>
        </a:p>
      </dgm:t>
    </dgm:pt>
    <dgm:pt modelId="{05DD1FB7-78DB-4AAD-8B10-E7BBA37413DD}" type="parTrans" cxnId="{BC68AD2F-7292-4318-892F-170441DE9B16}">
      <dgm:prSet/>
      <dgm:spPr/>
      <dgm:t>
        <a:bodyPr/>
        <a:lstStyle/>
        <a:p>
          <a:endParaRPr kumimoji="1" lang="ja-JP" altLang="en-US"/>
        </a:p>
      </dgm:t>
    </dgm:pt>
    <dgm:pt modelId="{9B4DCFAE-C70B-4E12-BEFC-8DEB476B9954}" type="sibTrans" cxnId="{BC68AD2F-7292-4318-892F-170441DE9B16}">
      <dgm:prSet/>
      <dgm:spPr/>
      <dgm:t>
        <a:bodyPr/>
        <a:lstStyle/>
        <a:p>
          <a:endParaRPr kumimoji="1" lang="ja-JP" altLang="en-US"/>
        </a:p>
      </dgm:t>
    </dgm:pt>
    <dgm:pt modelId="{98EA3E81-7BB8-47A0-934A-501B08C64E85}">
      <dgm:prSet phldrT="[テキスト]"/>
      <dgm:spPr/>
      <dgm:t>
        <a:bodyPr/>
        <a:lstStyle/>
        <a:p>
          <a:r>
            <a:rPr kumimoji="1" lang="en-US" altLang="ja-JP" dirty="0" smtClean="0"/>
            <a:t>Windows</a:t>
          </a:r>
          <a:r>
            <a:rPr kumimoji="1" lang="ja-JP" altLang="en-US" dirty="0" smtClean="0"/>
            <a:t>・</a:t>
          </a:r>
          <a:r>
            <a:rPr kumimoji="1" lang="en-US" altLang="ja-JP" dirty="0" smtClean="0"/>
            <a:t>Windows Phone</a:t>
          </a:r>
          <a:endParaRPr kumimoji="1" lang="ja-JP" altLang="en-US" dirty="0"/>
        </a:p>
      </dgm:t>
    </dgm:pt>
    <dgm:pt modelId="{628EBEEB-9A5B-4FFD-A79E-D610768F95F7}" type="parTrans" cxnId="{AD7B6853-C6F4-4EC7-879C-F35CE1C3FE2F}">
      <dgm:prSet/>
      <dgm:spPr/>
      <dgm:t>
        <a:bodyPr/>
        <a:lstStyle/>
        <a:p>
          <a:endParaRPr kumimoji="1" lang="ja-JP" altLang="en-US"/>
        </a:p>
      </dgm:t>
    </dgm:pt>
    <dgm:pt modelId="{70E5898F-F1CF-49B3-8870-1FFE91084CEB}" type="sibTrans" cxnId="{AD7B6853-C6F4-4EC7-879C-F35CE1C3FE2F}">
      <dgm:prSet/>
      <dgm:spPr/>
      <dgm:t>
        <a:bodyPr/>
        <a:lstStyle/>
        <a:p>
          <a:endParaRPr kumimoji="1" lang="ja-JP" altLang="en-US"/>
        </a:p>
      </dgm:t>
    </dgm:pt>
    <dgm:pt modelId="{3B6FAFBD-BF97-4A7D-8D71-8830930BCA32}">
      <dgm:prSet phldrT="[テキスト]"/>
      <dgm:spPr/>
      <dgm:t>
        <a:bodyPr/>
        <a:lstStyle/>
        <a:p>
          <a:r>
            <a:rPr kumimoji="1" lang="ja-JP" altLang="en-US" dirty="0" smtClean="0"/>
            <a:t>開発環境：</a:t>
          </a:r>
          <a:r>
            <a:rPr kumimoji="1" lang="en-US" altLang="ja-JP" dirty="0" smtClean="0"/>
            <a:t>Visual Studio</a:t>
          </a:r>
          <a:endParaRPr kumimoji="1" lang="ja-JP" altLang="en-US" dirty="0"/>
        </a:p>
      </dgm:t>
    </dgm:pt>
    <dgm:pt modelId="{23792BCF-0399-4AA3-8ED1-B4C89C9EF7DB}" type="parTrans" cxnId="{A06CE8D5-D8A2-4D98-845E-3E79FDF1E2FC}">
      <dgm:prSet/>
      <dgm:spPr/>
      <dgm:t>
        <a:bodyPr/>
        <a:lstStyle/>
        <a:p>
          <a:endParaRPr kumimoji="1" lang="ja-JP" altLang="en-US"/>
        </a:p>
      </dgm:t>
    </dgm:pt>
    <dgm:pt modelId="{69884CFC-0F83-4E91-BBAB-1689E2F7EE92}" type="sibTrans" cxnId="{A06CE8D5-D8A2-4D98-845E-3E79FDF1E2FC}">
      <dgm:prSet/>
      <dgm:spPr/>
      <dgm:t>
        <a:bodyPr/>
        <a:lstStyle/>
        <a:p>
          <a:endParaRPr kumimoji="1" lang="ja-JP" altLang="en-US"/>
        </a:p>
      </dgm:t>
    </dgm:pt>
    <dgm:pt modelId="{BFC3EED1-1CB8-42C0-825F-5F012E86C35A}">
      <dgm:prSet phldrT="[テキスト]"/>
      <dgm:spPr/>
      <dgm:t>
        <a:bodyPr/>
        <a:lstStyle/>
        <a:p>
          <a:r>
            <a:rPr kumimoji="1" lang="ja-JP" altLang="en-US" dirty="0" smtClean="0"/>
            <a:t>言語：</a:t>
          </a:r>
          <a:r>
            <a:rPr kumimoji="1" lang="en-US" altLang="ja-JP" dirty="0" smtClean="0"/>
            <a:t>C,C++,C#,VB…</a:t>
          </a:r>
          <a:r>
            <a:rPr kumimoji="1" lang="en-US" altLang="ja-JP" dirty="0" err="1" smtClean="0"/>
            <a:t>etc</a:t>
          </a:r>
          <a:endParaRPr kumimoji="1" lang="ja-JP" altLang="en-US" dirty="0"/>
        </a:p>
      </dgm:t>
    </dgm:pt>
    <dgm:pt modelId="{CE1B5B22-4230-4D04-8B0C-E0D6216AFBE9}" type="parTrans" cxnId="{D4926FFF-D0FF-4C86-AFBF-354771174348}">
      <dgm:prSet/>
      <dgm:spPr/>
      <dgm:t>
        <a:bodyPr/>
        <a:lstStyle/>
        <a:p>
          <a:endParaRPr kumimoji="1" lang="ja-JP" altLang="en-US"/>
        </a:p>
      </dgm:t>
    </dgm:pt>
    <dgm:pt modelId="{017852ED-234A-4789-B0AD-0A772ED5CFDF}" type="sibTrans" cxnId="{D4926FFF-D0FF-4C86-AFBF-354771174348}">
      <dgm:prSet/>
      <dgm:spPr/>
      <dgm:t>
        <a:bodyPr/>
        <a:lstStyle/>
        <a:p>
          <a:endParaRPr kumimoji="1" lang="ja-JP" altLang="en-US"/>
        </a:p>
      </dgm:t>
    </dgm:pt>
    <dgm:pt modelId="{DDD0B685-52EC-4DD2-A4E5-7518D1F85696}" type="pres">
      <dgm:prSet presAssocID="{83A8F257-A0A3-4C42-8205-6B77B9D084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5CF4459-3024-4F61-81E7-EC2EC26D3A32}" type="pres">
      <dgm:prSet presAssocID="{F527EA03-0DAA-4294-9E77-F7289D73EAB5}" presName="linNode" presStyleCnt="0"/>
      <dgm:spPr/>
    </dgm:pt>
    <dgm:pt modelId="{02EB0404-B606-4A59-95E2-AE897690A1B9}" type="pres">
      <dgm:prSet presAssocID="{F527EA03-0DAA-4294-9E77-F7289D73EAB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E6D865C-4DEF-41C3-8E4B-8138D819EA18}" type="pres">
      <dgm:prSet presAssocID="{F527EA03-0DAA-4294-9E77-F7289D73EAB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23176D-70C0-461B-9A40-24CAB739C81F}" type="pres">
      <dgm:prSet presAssocID="{8A1633B4-0474-4E65-99F8-23339FED6480}" presName="sp" presStyleCnt="0"/>
      <dgm:spPr/>
    </dgm:pt>
    <dgm:pt modelId="{C9D67B3D-1A40-46F9-B6BD-63BC9DA68096}" type="pres">
      <dgm:prSet presAssocID="{921A9499-22B7-46F6-834F-9BF61E17C4A2}" presName="linNode" presStyleCnt="0"/>
      <dgm:spPr/>
    </dgm:pt>
    <dgm:pt modelId="{CF6E7C68-8960-45C4-9864-309A676602FA}" type="pres">
      <dgm:prSet presAssocID="{921A9499-22B7-46F6-834F-9BF61E17C4A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B7D166-F510-406A-8921-E86659AEA9E4}" type="pres">
      <dgm:prSet presAssocID="{921A9499-22B7-46F6-834F-9BF61E17C4A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6329E0B-A6CC-4682-BD68-9333BF732505}" type="pres">
      <dgm:prSet presAssocID="{05AAE115-2612-487A-BC20-BD5F933D094B}" presName="sp" presStyleCnt="0"/>
      <dgm:spPr/>
    </dgm:pt>
    <dgm:pt modelId="{BD7CADA7-FA25-4F98-8AAE-EA96FCF941E0}" type="pres">
      <dgm:prSet presAssocID="{98EA3E81-7BB8-47A0-934A-501B08C64E85}" presName="linNode" presStyleCnt="0"/>
      <dgm:spPr/>
    </dgm:pt>
    <dgm:pt modelId="{B77BE3E2-D30D-428D-96E2-8C88DE65BC0D}" type="pres">
      <dgm:prSet presAssocID="{98EA3E81-7BB8-47A0-934A-501B08C64E8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EA5880-BEEB-423D-8748-C7425B1E1C96}" type="pres">
      <dgm:prSet presAssocID="{98EA3E81-7BB8-47A0-934A-501B08C64E8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070A0A5-BBDB-4A94-9F21-18E5EAD99634}" type="presOf" srcId="{C09DAB08-9B46-453C-9EE9-56F3D9125E2B}" destId="{ECB7D166-F510-406A-8921-E86659AEA9E4}" srcOrd="0" destOrd="1" presId="urn:microsoft.com/office/officeart/2005/8/layout/vList5"/>
    <dgm:cxn modelId="{99E3DEF8-E905-4DD9-B790-C393485ECA26}" type="presOf" srcId="{BC2485BF-EBEB-47F1-92D4-9E218920279D}" destId="{4E6D865C-4DEF-41C3-8E4B-8138D819EA18}" srcOrd="0" destOrd="0" presId="urn:microsoft.com/office/officeart/2005/8/layout/vList5"/>
    <dgm:cxn modelId="{8731E795-1C4C-4458-B501-B7B762B6CC45}" type="presOf" srcId="{BFC3EED1-1CB8-42C0-825F-5F012E86C35A}" destId="{5CEA5880-BEEB-423D-8748-C7425B1E1C96}" srcOrd="0" destOrd="1" presId="urn:microsoft.com/office/officeart/2005/8/layout/vList5"/>
    <dgm:cxn modelId="{F2A1E223-01EA-45CE-B458-719BEE08C1E5}" type="presOf" srcId="{83A8F257-A0A3-4C42-8205-6B77B9D08473}" destId="{DDD0B685-52EC-4DD2-A4E5-7518D1F85696}" srcOrd="0" destOrd="0" presId="urn:microsoft.com/office/officeart/2005/8/layout/vList5"/>
    <dgm:cxn modelId="{2699F441-2620-4AAB-8C2B-B3EE6DB20168}" type="presOf" srcId="{F527EA03-0DAA-4294-9E77-F7289D73EAB5}" destId="{02EB0404-B606-4A59-95E2-AE897690A1B9}" srcOrd="0" destOrd="0" presId="urn:microsoft.com/office/officeart/2005/8/layout/vList5"/>
    <dgm:cxn modelId="{AD7B6853-C6F4-4EC7-879C-F35CE1C3FE2F}" srcId="{83A8F257-A0A3-4C42-8205-6B77B9D08473}" destId="{98EA3E81-7BB8-47A0-934A-501B08C64E85}" srcOrd="2" destOrd="0" parTransId="{628EBEEB-9A5B-4FFD-A79E-D610768F95F7}" sibTransId="{70E5898F-F1CF-49B3-8870-1FFE91084CEB}"/>
    <dgm:cxn modelId="{CF22E91B-A20D-47FC-A605-C7BFB72CBD73}" type="presOf" srcId="{98EA3E81-7BB8-47A0-934A-501B08C64E85}" destId="{B77BE3E2-D30D-428D-96E2-8C88DE65BC0D}" srcOrd="0" destOrd="0" presId="urn:microsoft.com/office/officeart/2005/8/layout/vList5"/>
    <dgm:cxn modelId="{A06CE8D5-D8A2-4D98-845E-3E79FDF1E2FC}" srcId="{98EA3E81-7BB8-47A0-934A-501B08C64E85}" destId="{3B6FAFBD-BF97-4A7D-8D71-8830930BCA32}" srcOrd="0" destOrd="0" parTransId="{23792BCF-0399-4AA3-8ED1-B4C89C9EF7DB}" sibTransId="{69884CFC-0F83-4E91-BBAB-1689E2F7EE92}"/>
    <dgm:cxn modelId="{680EBB66-56D9-4F78-AF62-640EE72440AA}" srcId="{921A9499-22B7-46F6-834F-9BF61E17C4A2}" destId="{816F875B-04CE-4905-AA98-10B17D073E30}" srcOrd="0" destOrd="0" parTransId="{F8E1E60A-1F02-4D99-92D6-6F1AE6ED1435}" sibTransId="{6BC03673-A943-46A2-85A9-AB7486236E8A}"/>
    <dgm:cxn modelId="{3B801D30-EC9D-49E6-953F-D22737D11DE5}" srcId="{F527EA03-0DAA-4294-9E77-F7289D73EAB5}" destId="{BC2485BF-EBEB-47F1-92D4-9E218920279D}" srcOrd="0" destOrd="0" parTransId="{7F5BDCB5-8365-4656-A491-82694F8F11CE}" sibTransId="{174E65C7-A4DB-442F-A019-FDB3BFE112C6}"/>
    <dgm:cxn modelId="{BC68AD2F-7292-4318-892F-170441DE9B16}" srcId="{921A9499-22B7-46F6-834F-9BF61E17C4A2}" destId="{C09DAB08-9B46-453C-9EE9-56F3D9125E2B}" srcOrd="1" destOrd="0" parTransId="{05DD1FB7-78DB-4AAD-8B10-E7BBA37413DD}" sibTransId="{9B4DCFAE-C70B-4E12-BEFC-8DEB476B9954}"/>
    <dgm:cxn modelId="{DC6185FC-FB4F-497C-9D12-E4B68CF41B3E}" type="presOf" srcId="{3B6FAFBD-BF97-4A7D-8D71-8830930BCA32}" destId="{5CEA5880-BEEB-423D-8748-C7425B1E1C96}" srcOrd="0" destOrd="0" presId="urn:microsoft.com/office/officeart/2005/8/layout/vList5"/>
    <dgm:cxn modelId="{2CC89C1B-3811-41AF-98C6-57532C9499E9}" srcId="{83A8F257-A0A3-4C42-8205-6B77B9D08473}" destId="{921A9499-22B7-46F6-834F-9BF61E17C4A2}" srcOrd="1" destOrd="0" parTransId="{1F375ECE-1196-40D8-AC15-60C5C5234DDB}" sibTransId="{05AAE115-2612-487A-BC20-BD5F933D094B}"/>
    <dgm:cxn modelId="{CF3F9CF6-4FAF-47EF-8C55-78305274A953}" srcId="{F527EA03-0DAA-4294-9E77-F7289D73EAB5}" destId="{CCB2E254-54F6-45F9-98CC-BBD05F3AAE65}" srcOrd="1" destOrd="0" parTransId="{34166526-B4EC-42CF-A801-A4A0F3E96768}" sibTransId="{4AA75756-9440-485D-93D4-45EC89306473}"/>
    <dgm:cxn modelId="{8001E73A-9011-4497-B406-1E0E171C7675}" type="presOf" srcId="{816F875B-04CE-4905-AA98-10B17D073E30}" destId="{ECB7D166-F510-406A-8921-E86659AEA9E4}" srcOrd="0" destOrd="0" presId="urn:microsoft.com/office/officeart/2005/8/layout/vList5"/>
    <dgm:cxn modelId="{D4926FFF-D0FF-4C86-AFBF-354771174348}" srcId="{98EA3E81-7BB8-47A0-934A-501B08C64E85}" destId="{BFC3EED1-1CB8-42C0-825F-5F012E86C35A}" srcOrd="1" destOrd="0" parTransId="{CE1B5B22-4230-4D04-8B0C-E0D6216AFBE9}" sibTransId="{017852ED-234A-4789-B0AD-0A772ED5CFDF}"/>
    <dgm:cxn modelId="{733BC831-3249-4DCC-BF3C-E44833341EA5}" type="presOf" srcId="{921A9499-22B7-46F6-834F-9BF61E17C4A2}" destId="{CF6E7C68-8960-45C4-9864-309A676602FA}" srcOrd="0" destOrd="0" presId="urn:microsoft.com/office/officeart/2005/8/layout/vList5"/>
    <dgm:cxn modelId="{A739597B-3968-4289-966F-AFD659C37525}" type="presOf" srcId="{CCB2E254-54F6-45F9-98CC-BBD05F3AAE65}" destId="{4E6D865C-4DEF-41C3-8E4B-8138D819EA18}" srcOrd="0" destOrd="1" presId="urn:microsoft.com/office/officeart/2005/8/layout/vList5"/>
    <dgm:cxn modelId="{A7604E4B-988A-4761-B8A4-832AC2332C67}" srcId="{83A8F257-A0A3-4C42-8205-6B77B9D08473}" destId="{F527EA03-0DAA-4294-9E77-F7289D73EAB5}" srcOrd="0" destOrd="0" parTransId="{B162A40B-2E75-406E-8B62-DB3468875646}" sibTransId="{8A1633B4-0474-4E65-99F8-23339FED6480}"/>
    <dgm:cxn modelId="{67490009-9D38-48D4-80F2-3E8BD8C4A4F3}" type="presParOf" srcId="{DDD0B685-52EC-4DD2-A4E5-7518D1F85696}" destId="{B5CF4459-3024-4F61-81E7-EC2EC26D3A32}" srcOrd="0" destOrd="0" presId="urn:microsoft.com/office/officeart/2005/8/layout/vList5"/>
    <dgm:cxn modelId="{39AD2678-F42D-46B9-963C-94EA4B27DED6}" type="presParOf" srcId="{B5CF4459-3024-4F61-81E7-EC2EC26D3A32}" destId="{02EB0404-B606-4A59-95E2-AE897690A1B9}" srcOrd="0" destOrd="0" presId="urn:microsoft.com/office/officeart/2005/8/layout/vList5"/>
    <dgm:cxn modelId="{6928F872-3829-43DB-BB01-26DA537BD329}" type="presParOf" srcId="{B5CF4459-3024-4F61-81E7-EC2EC26D3A32}" destId="{4E6D865C-4DEF-41C3-8E4B-8138D819EA18}" srcOrd="1" destOrd="0" presId="urn:microsoft.com/office/officeart/2005/8/layout/vList5"/>
    <dgm:cxn modelId="{595A73CD-4CDE-4126-A060-73D6470D9E21}" type="presParOf" srcId="{DDD0B685-52EC-4DD2-A4E5-7518D1F85696}" destId="{9623176D-70C0-461B-9A40-24CAB739C81F}" srcOrd="1" destOrd="0" presId="urn:microsoft.com/office/officeart/2005/8/layout/vList5"/>
    <dgm:cxn modelId="{DF9E0424-DCE2-42A5-86CD-B99EA5F6B908}" type="presParOf" srcId="{DDD0B685-52EC-4DD2-A4E5-7518D1F85696}" destId="{C9D67B3D-1A40-46F9-B6BD-63BC9DA68096}" srcOrd="2" destOrd="0" presId="urn:microsoft.com/office/officeart/2005/8/layout/vList5"/>
    <dgm:cxn modelId="{46D86CA8-F418-41AB-B57A-3EDDF57706EE}" type="presParOf" srcId="{C9D67B3D-1A40-46F9-B6BD-63BC9DA68096}" destId="{CF6E7C68-8960-45C4-9864-309A676602FA}" srcOrd="0" destOrd="0" presId="urn:microsoft.com/office/officeart/2005/8/layout/vList5"/>
    <dgm:cxn modelId="{713ACF76-A7F3-4E83-B338-B887D3311596}" type="presParOf" srcId="{C9D67B3D-1A40-46F9-B6BD-63BC9DA68096}" destId="{ECB7D166-F510-406A-8921-E86659AEA9E4}" srcOrd="1" destOrd="0" presId="urn:microsoft.com/office/officeart/2005/8/layout/vList5"/>
    <dgm:cxn modelId="{EE28B30F-B78D-4BBD-901D-11D73577F1CF}" type="presParOf" srcId="{DDD0B685-52EC-4DD2-A4E5-7518D1F85696}" destId="{66329E0B-A6CC-4682-BD68-9333BF732505}" srcOrd="3" destOrd="0" presId="urn:microsoft.com/office/officeart/2005/8/layout/vList5"/>
    <dgm:cxn modelId="{FB2F5CB8-296E-4B11-BD4A-2D7186B2AEB3}" type="presParOf" srcId="{DDD0B685-52EC-4DD2-A4E5-7518D1F85696}" destId="{BD7CADA7-FA25-4F98-8AAE-EA96FCF941E0}" srcOrd="4" destOrd="0" presId="urn:microsoft.com/office/officeart/2005/8/layout/vList5"/>
    <dgm:cxn modelId="{784B6CD1-325A-4F85-83A7-50FCE9015A14}" type="presParOf" srcId="{BD7CADA7-FA25-4F98-8AAE-EA96FCF941E0}" destId="{B77BE3E2-D30D-428D-96E2-8C88DE65BC0D}" srcOrd="0" destOrd="0" presId="urn:microsoft.com/office/officeart/2005/8/layout/vList5"/>
    <dgm:cxn modelId="{2A2DEE69-E9F5-47CA-865A-43609A1A49D0}" type="presParOf" srcId="{BD7CADA7-FA25-4F98-8AAE-EA96FCF941E0}" destId="{5CEA5880-BEEB-423D-8748-C7425B1E1C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865C-4DEF-41C3-8E4B-8138D819EA18}">
      <dsp:nvSpPr>
        <dsp:cNvPr id="0" name=""/>
        <dsp:cNvSpPr/>
      </dsp:nvSpPr>
      <dsp:spPr>
        <a:xfrm rot="5400000">
          <a:off x="4409691" y="-1617146"/>
          <a:ext cx="1169567" cy="47006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開発環境：</a:t>
          </a:r>
          <a:r>
            <a:rPr kumimoji="1" lang="en-US" altLang="ja-JP" sz="2000" kern="1200" dirty="0" err="1" smtClean="0"/>
            <a:t>Xcode</a:t>
          </a:r>
          <a:r>
            <a:rPr kumimoji="1" lang="en-US" altLang="ja-JP" sz="2000" kern="1200" dirty="0" smtClean="0"/>
            <a:t>(Mac</a:t>
          </a:r>
          <a:r>
            <a:rPr kumimoji="1" lang="ja-JP" altLang="en-US" sz="2000" kern="1200" dirty="0" smtClean="0"/>
            <a:t>でのみ動作</a:t>
          </a:r>
          <a:r>
            <a:rPr kumimoji="1" lang="en-US" altLang="ja-JP" sz="2000" kern="1200" dirty="0" smtClean="0"/>
            <a:t>)</a:t>
          </a:r>
          <a:endParaRPr kumimoji="1" lang="ja-JP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言語：</a:t>
          </a:r>
          <a:r>
            <a:rPr kumimoji="1" lang="en-US" altLang="ja-JP" sz="2000" kern="1200" dirty="0" smtClean="0"/>
            <a:t>Objective-</a:t>
          </a:r>
          <a:r>
            <a:rPr kumimoji="1" lang="en-US" altLang="ja-JP" sz="2000" kern="1200" dirty="0" err="1" smtClean="0"/>
            <a:t>C,Swift</a:t>
          </a:r>
          <a:r>
            <a:rPr kumimoji="1" lang="ja-JP" altLang="en-US" sz="2000" kern="1200" dirty="0" smtClean="0"/>
            <a:t>など</a:t>
          </a:r>
          <a:endParaRPr kumimoji="1" lang="ja-JP" altLang="en-US" sz="2000" kern="1200" dirty="0"/>
        </a:p>
      </dsp:txBody>
      <dsp:txXfrm rot="-5400000">
        <a:off x="2644134" y="205505"/>
        <a:ext cx="4643588" cy="1055379"/>
      </dsp:txXfrm>
    </dsp:sp>
    <dsp:sp modelId="{02EB0404-B606-4A59-95E2-AE897690A1B9}">
      <dsp:nvSpPr>
        <dsp:cNvPr id="0" name=""/>
        <dsp:cNvSpPr/>
      </dsp:nvSpPr>
      <dsp:spPr>
        <a:xfrm>
          <a:off x="0" y="2215"/>
          <a:ext cx="2644133" cy="1461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iPhone</a:t>
          </a:r>
          <a:r>
            <a:rPr kumimoji="1" lang="ja-JP" altLang="en-US" sz="2900" kern="1200" dirty="0" smtClean="0"/>
            <a:t>・</a:t>
          </a:r>
          <a:r>
            <a:rPr kumimoji="1" lang="en-US" altLang="ja-JP" sz="2900" kern="1200" dirty="0" smtClean="0"/>
            <a:t>iPad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Mac OS X</a:t>
          </a:r>
          <a:endParaRPr kumimoji="1" lang="ja-JP" altLang="en-US" sz="2900" kern="1200" dirty="0"/>
        </a:p>
      </dsp:txBody>
      <dsp:txXfrm>
        <a:off x="71367" y="73582"/>
        <a:ext cx="2501399" cy="1319225"/>
      </dsp:txXfrm>
    </dsp:sp>
    <dsp:sp modelId="{ECB7D166-F510-406A-8921-E86659AEA9E4}">
      <dsp:nvSpPr>
        <dsp:cNvPr id="0" name=""/>
        <dsp:cNvSpPr/>
      </dsp:nvSpPr>
      <dsp:spPr>
        <a:xfrm rot="5400000">
          <a:off x="4409691" y="-82089"/>
          <a:ext cx="1169567" cy="47006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開発環境：</a:t>
          </a:r>
          <a:r>
            <a:rPr kumimoji="1" lang="en-US" altLang="ja-JP" sz="2000" kern="1200" dirty="0" smtClean="0"/>
            <a:t>Eclipse</a:t>
          </a:r>
          <a:r>
            <a:rPr kumimoji="1" lang="ja-JP" altLang="en-US" sz="2000" kern="1200" dirty="0" err="1" smtClean="0"/>
            <a:t>、</a:t>
          </a:r>
          <a:r>
            <a:rPr kumimoji="1" lang="en-US" altLang="ja-JP" sz="2000" kern="1200" dirty="0" smtClean="0"/>
            <a:t>Android Studio</a:t>
          </a:r>
          <a:r>
            <a:rPr kumimoji="1" lang="ja-JP" altLang="en-US" sz="2000" kern="1200" dirty="0" smtClean="0"/>
            <a:t>など</a:t>
          </a:r>
          <a:endParaRPr kumimoji="1" lang="ja-JP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言語：</a:t>
          </a:r>
          <a:r>
            <a:rPr kumimoji="1" lang="en-US" altLang="ja-JP" sz="2000" kern="1200" dirty="0" smtClean="0"/>
            <a:t>Java</a:t>
          </a:r>
          <a:endParaRPr kumimoji="1" lang="ja-JP" altLang="en-US" sz="2000" kern="1200" dirty="0"/>
        </a:p>
      </dsp:txBody>
      <dsp:txXfrm rot="-5400000">
        <a:off x="2644134" y="1740562"/>
        <a:ext cx="4643588" cy="1055379"/>
      </dsp:txXfrm>
    </dsp:sp>
    <dsp:sp modelId="{CF6E7C68-8960-45C4-9864-309A676602FA}">
      <dsp:nvSpPr>
        <dsp:cNvPr id="0" name=""/>
        <dsp:cNvSpPr/>
      </dsp:nvSpPr>
      <dsp:spPr>
        <a:xfrm>
          <a:off x="0" y="1537272"/>
          <a:ext cx="2644133" cy="1461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Android</a:t>
          </a:r>
          <a:endParaRPr kumimoji="1" lang="ja-JP" altLang="en-US" sz="2900" kern="1200" dirty="0"/>
        </a:p>
      </dsp:txBody>
      <dsp:txXfrm>
        <a:off x="71367" y="1608639"/>
        <a:ext cx="2501399" cy="1319225"/>
      </dsp:txXfrm>
    </dsp:sp>
    <dsp:sp modelId="{5CEA5880-BEEB-423D-8748-C7425B1E1C96}">
      <dsp:nvSpPr>
        <dsp:cNvPr id="0" name=""/>
        <dsp:cNvSpPr/>
      </dsp:nvSpPr>
      <dsp:spPr>
        <a:xfrm rot="5400000">
          <a:off x="4409691" y="1452968"/>
          <a:ext cx="1169567" cy="47006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開発環境：</a:t>
          </a:r>
          <a:r>
            <a:rPr kumimoji="1" lang="en-US" altLang="ja-JP" sz="2000" kern="1200" dirty="0" smtClean="0"/>
            <a:t>Visual Studio</a:t>
          </a:r>
          <a:endParaRPr kumimoji="1" lang="ja-JP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000" kern="1200" dirty="0" smtClean="0"/>
            <a:t>言語：</a:t>
          </a:r>
          <a:r>
            <a:rPr kumimoji="1" lang="en-US" altLang="ja-JP" sz="2000" kern="1200" dirty="0" smtClean="0"/>
            <a:t>C,C++,C#,VB…</a:t>
          </a:r>
          <a:r>
            <a:rPr kumimoji="1" lang="en-US" altLang="ja-JP" sz="2000" kern="1200" dirty="0" err="1" smtClean="0"/>
            <a:t>etc</a:t>
          </a:r>
          <a:endParaRPr kumimoji="1" lang="ja-JP" altLang="en-US" sz="2000" kern="1200" dirty="0"/>
        </a:p>
      </dsp:txBody>
      <dsp:txXfrm rot="-5400000">
        <a:off x="2644134" y="3275619"/>
        <a:ext cx="4643588" cy="1055379"/>
      </dsp:txXfrm>
    </dsp:sp>
    <dsp:sp modelId="{B77BE3E2-D30D-428D-96E2-8C88DE65BC0D}">
      <dsp:nvSpPr>
        <dsp:cNvPr id="0" name=""/>
        <dsp:cNvSpPr/>
      </dsp:nvSpPr>
      <dsp:spPr>
        <a:xfrm>
          <a:off x="0" y="3072329"/>
          <a:ext cx="2644133" cy="1461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Windows</a:t>
          </a:r>
          <a:r>
            <a:rPr kumimoji="1" lang="ja-JP" altLang="en-US" sz="2900" kern="1200" dirty="0" smtClean="0"/>
            <a:t>・</a:t>
          </a:r>
          <a:r>
            <a:rPr kumimoji="1" lang="en-US" altLang="ja-JP" sz="2900" kern="1200" dirty="0" smtClean="0"/>
            <a:t>Windows Phone</a:t>
          </a:r>
          <a:endParaRPr kumimoji="1" lang="ja-JP" altLang="en-US" sz="2900" kern="1200" dirty="0"/>
        </a:p>
      </dsp:txBody>
      <dsp:txXfrm>
        <a:off x="71367" y="3143696"/>
        <a:ext cx="2501399" cy="1319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6396F1E-319D-45C3-8A0B-1FB3856F7566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78AC33-D903-4AE9-9D12-63B08850B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inazou67/cross-platformdevelopment" TargetMode="External"/><Relationship Id="rId2" Type="http://schemas.openxmlformats.org/officeDocument/2006/relationships/hyperlink" Target="http://www.publickey1.jp/blog/15/delphixamarinmonacacaede_cross_2015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pple-geeks.com/iphone-33-2455" TargetMode="External"/><Relationship Id="rId7" Type="http://schemas.openxmlformats.org/officeDocument/2006/relationships/hyperlink" Target="http://www.m2ri.jp/newsreleases/main.php?id=010120150514500" TargetMode="External"/><Relationship Id="rId2" Type="http://schemas.openxmlformats.org/officeDocument/2006/relationships/hyperlink" Target="http://nvtrlab.jp/blog/jb/mobile-os-sha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2ri.jp/newsreleases/main.php?id=010120150520500" TargetMode="External"/><Relationship Id="rId5" Type="http://schemas.openxmlformats.org/officeDocument/2006/relationships/hyperlink" Target="http://www.m2ri.jp/newsreleases/main.php?id=010120150521700" TargetMode="External"/><Relationship Id="rId4" Type="http://schemas.openxmlformats.org/officeDocument/2006/relationships/hyperlink" Target="http://kantar.jp/whatsnew/2013/01/kantarjapan_pr_0123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elloracer.com/webgl/" TargetMode="External"/><Relationship Id="rId2" Type="http://schemas.openxmlformats.org/officeDocument/2006/relationships/hyperlink" Target="http://www.designmap.info/tobewebdesigner/diary/flashgo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.monaca.io/" TargetMode="External"/><Relationship Id="rId4" Type="http://schemas.openxmlformats.org/officeDocument/2006/relationships/hyperlink" Target="http://liginc.co.jp/web/tool/browser/9511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Unity_(%E3%82%B2%E3%83%BC%E3%83%A0%E3%82%A8%E3%83%B3%E3%82%B8%E3%83%B3)" TargetMode="External"/><Relationship Id="rId2" Type="http://schemas.openxmlformats.org/officeDocument/2006/relationships/hyperlink" Target="http://www.atmarkit.co.jp/ait/articles/1302/25/news01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unes.apple.com/us/app/neko-xue/id649339218?l=ja&amp;ls=1&amp;mt=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6600" dirty="0" smtClean="0"/>
              <a:t>マルチ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6600" dirty="0" smtClean="0"/>
              <a:t>プラットフォーム</a:t>
            </a:r>
            <a:r>
              <a:rPr kumimoji="1" lang="ja-JP" altLang="en-US" sz="6600" dirty="0" smtClean="0"/>
              <a:t>対応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6600" dirty="0" smtClean="0"/>
              <a:t>スマホアプリ開発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所属：製品開発部</a:t>
            </a:r>
            <a:endParaRPr kumimoji="1" lang="en-US" altLang="ja-JP" dirty="0" smtClean="0"/>
          </a:p>
          <a:p>
            <a:r>
              <a:rPr kumimoji="1" lang="ja-JP" altLang="en-US" dirty="0" smtClean="0"/>
              <a:t>木村光弘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18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kumimoji="1" lang="ja-JP" altLang="en-US" dirty="0" smtClean="0"/>
              <a:t>マルチプラットフォーム対応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アプリ開発環境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7274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●マルチプラットフォーム対応アプリ開発環境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Delphi(</a:t>
            </a:r>
            <a:r>
              <a:rPr lang="ja-JP" altLang="en-US" dirty="0" smtClean="0"/>
              <a:t>デルファイって読む）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Xamarin</a:t>
            </a:r>
            <a:r>
              <a:rPr lang="ja-JP" altLang="en-US" dirty="0" smtClean="0"/>
              <a:t>（ザマリンって読む）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PhoneGap</a:t>
            </a:r>
            <a:r>
              <a:rPr lang="en-US" altLang="ja-JP" dirty="0" smtClean="0"/>
              <a:t>(</a:t>
            </a:r>
            <a:r>
              <a:rPr lang="ja-JP" altLang="en-US" dirty="0" smtClean="0"/>
              <a:t>オープンソース</a:t>
            </a:r>
            <a:r>
              <a:rPr lang="en-US" altLang="ja-JP" dirty="0" smtClean="0"/>
              <a:t>Cordova</a:t>
            </a:r>
            <a:r>
              <a:rPr lang="ja-JP" altLang="en-US" dirty="0" smtClean="0"/>
              <a:t>をラップ。無料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Monaca(</a:t>
            </a:r>
            <a:r>
              <a:rPr lang="ja-JP" altLang="en-US" dirty="0"/>
              <a:t>クラウド</a:t>
            </a:r>
            <a:r>
              <a:rPr lang="en-US" altLang="ja-JP" dirty="0"/>
              <a:t>IDE</a:t>
            </a:r>
            <a:r>
              <a:rPr lang="ja-JP" altLang="en-US" dirty="0"/>
              <a:t>版</a:t>
            </a:r>
            <a:r>
              <a:rPr lang="en-US" altLang="ja-JP" dirty="0" err="1"/>
              <a:t>PhoneGap</a:t>
            </a:r>
            <a:r>
              <a:rPr lang="en-US" altLang="ja-JP" dirty="0"/>
              <a:t>)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Titanium Mobile</a:t>
            </a:r>
          </a:p>
          <a:p>
            <a:endParaRPr lang="en-US" altLang="ja-JP" dirty="0"/>
          </a:p>
          <a:p>
            <a:r>
              <a:rPr lang="ja-JP" altLang="en-US" dirty="0" smtClean="0"/>
              <a:t>●ゲーム開発向け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Cocos2dx(</a:t>
            </a:r>
            <a:r>
              <a:rPr lang="ja-JP" altLang="en-US" dirty="0" smtClean="0"/>
              <a:t>オープンソースなので無料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herlock</a:t>
            </a:r>
            <a:r>
              <a:rPr lang="en-US" altLang="ja-JP" dirty="0" smtClean="0"/>
              <a:t>(</a:t>
            </a:r>
            <a:r>
              <a:rPr lang="ja-JP" altLang="en-US" dirty="0" smtClean="0"/>
              <a:t>クラウド</a:t>
            </a:r>
            <a:r>
              <a:rPr lang="en-US" altLang="ja-JP" dirty="0" smtClean="0"/>
              <a:t>IDE)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Unity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3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kumimoji="1" lang="ja-JP" altLang="en-US" dirty="0" smtClean="0"/>
              <a:t>マルチプラットフォーム対応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アプリ開発環境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727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●</a:t>
            </a:r>
            <a:r>
              <a:rPr lang="ja-JP" altLang="en-US" dirty="0"/>
              <a:t>それぞれ</a:t>
            </a:r>
            <a:r>
              <a:rPr lang="ja-JP" altLang="en-US" dirty="0" smtClean="0"/>
              <a:t>のプラットフォームのネイティブ</a:t>
            </a:r>
            <a:r>
              <a:rPr lang="ja-JP" altLang="en-US" dirty="0" smtClean="0"/>
              <a:t>コード</a:t>
            </a:r>
            <a:r>
              <a:rPr lang="en-US" altLang="ja-JP" dirty="0" smtClean="0"/>
              <a:t>SDK</a:t>
            </a:r>
            <a:r>
              <a:rPr lang="ja-JP" altLang="en-US" dirty="0" smtClean="0"/>
              <a:t>を、</a:t>
            </a:r>
            <a:r>
              <a:rPr lang="ja-JP" altLang="en-US" dirty="0"/>
              <a:t>独自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でラップ</a:t>
            </a:r>
            <a:endParaRPr lang="en-US" altLang="ja-JP" dirty="0" smtClean="0"/>
          </a:p>
          <a:p>
            <a:r>
              <a:rPr lang="ja-JP" altLang="en-US" dirty="0" smtClean="0"/>
              <a:t>→これにより同じコードでマルチプラットフォームに向けた開発が容易に。</a:t>
            </a:r>
            <a:endParaRPr lang="en-US" altLang="ja-JP" dirty="0" smtClean="0"/>
          </a:p>
          <a:p>
            <a:r>
              <a:rPr lang="ja-JP" altLang="en-US" dirty="0" smtClean="0"/>
              <a:t>→書いたコードからネイティブコードへの変換をかける。（ビルド）</a:t>
            </a:r>
            <a:endParaRPr lang="en-US" altLang="ja-JP" dirty="0" smtClean="0"/>
          </a:p>
          <a:p>
            <a:r>
              <a:rPr lang="ja-JP" altLang="en-US" dirty="0" smtClean="0"/>
              <a:t>→最終的にはネイティブコードで動作するため、パフォーマンスが高い。</a:t>
            </a:r>
            <a:endParaRPr lang="en-US" altLang="ja-JP" dirty="0" smtClean="0"/>
          </a:p>
          <a:p>
            <a:r>
              <a:rPr lang="ja-JP" altLang="en-US" dirty="0" smtClean="0"/>
              <a:t>→固有機能は、ネイティブコードで実装しなければいけない場合もある。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02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lang="en-US" altLang="ja-JP" dirty="0" smtClean="0"/>
              <a:t>Cocos2dx</a:t>
            </a:r>
            <a:r>
              <a:rPr lang="ja-JP" altLang="en-US" dirty="0" smtClean="0"/>
              <a:t>を使ってみる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7274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●経緯</a:t>
            </a:r>
            <a:endParaRPr kumimoji="1" lang="en-US" altLang="ja-JP" dirty="0" smtClean="0"/>
          </a:p>
          <a:p>
            <a:r>
              <a:rPr kumimoji="1" lang="en-US" altLang="ja-JP" dirty="0" smtClean="0"/>
              <a:t>Windows</a:t>
            </a:r>
            <a:r>
              <a:rPr lang="ja-JP" altLang="en-US" dirty="0" smtClean="0"/>
              <a:t>でアプリ開発がしたかった。</a:t>
            </a:r>
            <a:r>
              <a:rPr lang="ja-JP" altLang="en-US" dirty="0"/>
              <a:t>それ</a:t>
            </a:r>
            <a:r>
              <a:rPr lang="ja-JP" altLang="en-US" dirty="0" smtClean="0"/>
              <a:t>だけ。</a:t>
            </a:r>
            <a:endParaRPr lang="en-US" altLang="ja-JP" dirty="0"/>
          </a:p>
          <a:p>
            <a:r>
              <a:rPr lang="ja-JP" altLang="en-US" dirty="0" smtClean="0"/>
              <a:t>●対応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が多い</a:t>
            </a:r>
            <a:endParaRPr lang="en-US" altLang="ja-JP" dirty="0" smtClean="0"/>
          </a:p>
          <a:p>
            <a:r>
              <a:rPr lang="en-US" altLang="ja-JP" dirty="0" smtClean="0"/>
              <a:t>Android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iOS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Windows Phone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MacOSX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Linux</a:t>
            </a:r>
          </a:p>
          <a:p>
            <a:r>
              <a:rPr lang="ja-JP" altLang="en-US" dirty="0" smtClean="0"/>
              <a:t>●特徴</a:t>
            </a:r>
            <a:endParaRPr lang="en-US" altLang="ja-JP" dirty="0" smtClean="0"/>
          </a:p>
          <a:p>
            <a:r>
              <a:rPr lang="ja-JP" altLang="en-US" dirty="0" smtClean="0"/>
              <a:t>・オープンソース</a:t>
            </a:r>
            <a:endParaRPr lang="en-US" altLang="ja-JP" dirty="0" smtClean="0"/>
          </a:p>
          <a:p>
            <a:r>
              <a:rPr lang="ja-JP" altLang="en-US" dirty="0" smtClean="0"/>
              <a:t>・日本語でググってもわからないことが多い。英語ばかり（ちなみに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で</a:t>
            </a:r>
            <a:r>
              <a:rPr lang="en-US" altLang="ja-JP" dirty="0" smtClean="0"/>
              <a:t>cocos2dx</a:t>
            </a:r>
            <a:r>
              <a:rPr lang="ja-JP" altLang="en-US" dirty="0" smtClean="0"/>
              <a:t>というキーワードで書籍を検索したら</a:t>
            </a:r>
            <a:r>
              <a:rPr lang="en-US" altLang="ja-JP" dirty="0" smtClean="0"/>
              <a:t>7</a:t>
            </a:r>
            <a:r>
              <a:rPr lang="ja-JP" altLang="en-US" dirty="0" smtClean="0"/>
              <a:t>件→</a:t>
            </a:r>
            <a:r>
              <a:rPr lang="en-US" altLang="ja-JP" dirty="0" err="1" smtClean="0"/>
              <a:t>PhoneGap</a:t>
            </a:r>
            <a:r>
              <a:rPr lang="ja-JP" altLang="en-US" dirty="0" smtClean="0"/>
              <a:t>は</a:t>
            </a:r>
            <a:r>
              <a:rPr lang="en-US" altLang="ja-JP" dirty="0" smtClean="0"/>
              <a:t>57</a:t>
            </a:r>
            <a:r>
              <a:rPr lang="ja-JP" altLang="en-US" dirty="0" smtClean="0"/>
              <a:t>件だった。）</a:t>
            </a:r>
            <a:endParaRPr lang="en-US" altLang="ja-JP" dirty="0" smtClean="0"/>
          </a:p>
          <a:p>
            <a:r>
              <a:rPr lang="ja-JP" altLang="en-US" dirty="0" smtClean="0"/>
              <a:t>・もともと</a:t>
            </a:r>
            <a:r>
              <a:rPr lang="en-US" altLang="ja-JP" dirty="0" smtClean="0"/>
              <a:t>cocos2d for iPhone</a:t>
            </a:r>
            <a:r>
              <a:rPr lang="ja-JP" altLang="en-US" dirty="0" smtClean="0"/>
              <a:t>という、</a:t>
            </a:r>
            <a:r>
              <a:rPr lang="en-US" altLang="ja-JP" dirty="0" smtClean="0"/>
              <a:t>iPhone</a:t>
            </a:r>
            <a:r>
              <a:rPr lang="ja-JP" altLang="en-US" dirty="0" smtClean="0"/>
              <a:t>アプリの開発環境だった。</a:t>
            </a:r>
            <a:endParaRPr lang="en-US" altLang="ja-JP" dirty="0" smtClean="0"/>
          </a:p>
          <a:p>
            <a:r>
              <a:rPr lang="ja-JP" altLang="en-US" dirty="0" smtClean="0"/>
              <a:t>・有名どころのアプリで実績がある。ツムツム、モンスターストライク、剣と魔法のログレス、ファイナルファンタジー、ドラゴンクエストモンスターズなど</a:t>
            </a:r>
            <a:endParaRPr lang="en-US" altLang="ja-JP" dirty="0" smtClean="0"/>
          </a:p>
          <a:p>
            <a:r>
              <a:rPr lang="ja-JP" altLang="en-US" dirty="0" smtClean="0"/>
              <a:t>●どんな感じか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89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Delphi</a:t>
            </a:r>
            <a:r>
              <a:rPr lang="ja-JP" altLang="en-US" dirty="0" err="1"/>
              <a:t>、</a:t>
            </a:r>
            <a:r>
              <a:rPr lang="en-US" altLang="ja-JP" dirty="0" err="1"/>
              <a:t>Xamarin</a:t>
            </a:r>
            <a:r>
              <a:rPr lang="ja-JP" altLang="en-US" dirty="0" err="1"/>
              <a:t>、</a:t>
            </a:r>
            <a:r>
              <a:rPr lang="en-US" altLang="ja-JP" dirty="0"/>
              <a:t>Monaca</a:t>
            </a:r>
            <a:r>
              <a:rPr lang="ja-JP" altLang="en-US" dirty="0" err="1"/>
              <a:t>、</a:t>
            </a:r>
            <a:r>
              <a:rPr lang="en-US" altLang="ja-JP" dirty="0" err="1"/>
              <a:t>caede</a:t>
            </a:r>
            <a:r>
              <a:rPr lang="ja-JP" altLang="en-US" dirty="0" err="1"/>
              <a:t>、</a:t>
            </a:r>
            <a:r>
              <a:rPr lang="ja-JP" altLang="en-US" dirty="0"/>
              <a:t>本当に使えるモバイル対応のクロスプラットフォーム開発環境はどれか</a:t>
            </a:r>
            <a:r>
              <a:rPr lang="ja-JP" altLang="en-US" dirty="0" smtClean="0"/>
              <a:t>？</a:t>
            </a:r>
            <a:endParaRPr lang="en-US" altLang="ja-JP" dirty="0" smtClean="0">
              <a:hlinkClick r:id="rId2"/>
            </a:endParaRPr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www.publickey1.jp/blog/15/delphixamarinmonacacaede_cross_2015.html</a:t>
            </a:r>
            <a:endParaRPr kumimoji="1" lang="en-US" altLang="ja-JP" dirty="0" smtClean="0"/>
          </a:p>
          <a:p>
            <a:r>
              <a:rPr lang="ja-JP" altLang="en-US" dirty="0" smtClean="0"/>
              <a:t>クロスプラットフォーム開発入門</a:t>
            </a:r>
            <a:endParaRPr kumimoji="1" lang="en-US" altLang="ja-JP" dirty="0" smtClean="0"/>
          </a:p>
          <a:p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www.slideshare.net/minazou67/cross-platformdevelopment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2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日本と世界のモバイル</a:t>
            </a:r>
            <a:r>
              <a:rPr lang="en-US" altLang="ja-JP" dirty="0"/>
              <a:t>OS</a:t>
            </a:r>
            <a:r>
              <a:rPr lang="ja-JP" altLang="en-US" dirty="0"/>
              <a:t>シェアの変遷を比べてみました</a:t>
            </a:r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nvtrlab.jp/blog/jb/mobile-os-share.html</a:t>
            </a:r>
            <a:endParaRPr lang="en-US" altLang="ja-JP" dirty="0" smtClean="0"/>
          </a:p>
          <a:p>
            <a:r>
              <a:rPr lang="en-US" altLang="ja-JP" dirty="0" smtClean="0"/>
              <a:t>iPhone iOS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スマホのシェアを日本国内と国別で比較！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apple-geeks.com/iphone-33-2455</a:t>
            </a:r>
            <a:endParaRPr lang="en-US" altLang="ja-JP" dirty="0" smtClean="0"/>
          </a:p>
          <a:p>
            <a:r>
              <a:rPr lang="ja-JP" altLang="en-US" dirty="0" smtClean="0"/>
              <a:t>アップル</a:t>
            </a:r>
            <a:r>
              <a:rPr lang="en-US" altLang="ja-JP" dirty="0"/>
              <a:t>iPhone</a:t>
            </a:r>
            <a:r>
              <a:rPr lang="ja-JP" altLang="en-US" dirty="0"/>
              <a:t>は日本で堅調、</a:t>
            </a:r>
            <a:r>
              <a:rPr lang="en-US" altLang="ja-JP" dirty="0"/>
              <a:t>66.2%</a:t>
            </a:r>
            <a:r>
              <a:rPr lang="ja-JP" altLang="en-US" dirty="0"/>
              <a:t>のシェアを占める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kantar.jp/whatsnew/2013/01/kantarjapan_pr_0123.html</a:t>
            </a:r>
            <a:endParaRPr lang="en-US" altLang="ja-JP" dirty="0" smtClean="0"/>
          </a:p>
          <a:p>
            <a:r>
              <a:rPr lang="en-US" altLang="ja-JP" dirty="0" smtClean="0"/>
              <a:t>2014</a:t>
            </a:r>
            <a:r>
              <a:rPr lang="ja-JP" altLang="en-US" dirty="0"/>
              <a:t>年度通期国内タブレット端末出荷</a:t>
            </a:r>
            <a:r>
              <a:rPr lang="ja-JP" altLang="en-US" dirty="0" smtClean="0"/>
              <a:t>概況</a:t>
            </a:r>
            <a:r>
              <a:rPr lang="en-US" altLang="ja-JP" dirty="0">
                <a:hlinkClick r:id="rId5"/>
              </a:rPr>
              <a:t>http://</a:t>
            </a:r>
            <a:r>
              <a:rPr lang="en-US" altLang="ja-JP" dirty="0" smtClean="0">
                <a:hlinkClick r:id="rId5"/>
              </a:rPr>
              <a:t>www.m2ri.jp/newsreleases/main.php?id=010120150521700</a:t>
            </a:r>
            <a:endParaRPr lang="en-US" altLang="ja-JP" dirty="0" smtClean="0"/>
          </a:p>
          <a:p>
            <a:r>
              <a:rPr lang="en-US" altLang="ja-JP" dirty="0" smtClean="0"/>
              <a:t>2014</a:t>
            </a:r>
            <a:r>
              <a:rPr lang="ja-JP" altLang="en-US" dirty="0"/>
              <a:t>年度 国内パソコン出荷概要</a:t>
            </a:r>
            <a:endParaRPr lang="en-US" altLang="ja-JP" dirty="0"/>
          </a:p>
          <a:p>
            <a:r>
              <a:rPr lang="en-US" altLang="ja-JP" dirty="0">
                <a:hlinkClick r:id="rId6"/>
              </a:rPr>
              <a:t>http://</a:t>
            </a:r>
            <a:r>
              <a:rPr lang="en-US" altLang="ja-JP" dirty="0" smtClean="0">
                <a:hlinkClick r:id="rId6"/>
              </a:rPr>
              <a:t>www.m2ri.jp/newsreleases/main.php?id=010120150520500</a:t>
            </a:r>
            <a:endParaRPr lang="en-US" altLang="ja-JP" dirty="0" smtClean="0"/>
          </a:p>
          <a:p>
            <a:r>
              <a:rPr lang="en-US" altLang="ja-JP" dirty="0"/>
              <a:t>2014</a:t>
            </a:r>
            <a:r>
              <a:rPr lang="ja-JP" altLang="en-US" dirty="0"/>
              <a:t>年度通期国内携帯電話端末出荷</a:t>
            </a:r>
            <a:r>
              <a:rPr lang="ja-JP" altLang="en-US" dirty="0" smtClean="0"/>
              <a:t>概況</a:t>
            </a:r>
            <a:endParaRPr lang="en-US" altLang="ja-JP" dirty="0" smtClean="0"/>
          </a:p>
          <a:p>
            <a:r>
              <a:rPr lang="en-US" altLang="ja-JP" dirty="0">
                <a:hlinkClick r:id="rId7"/>
              </a:rPr>
              <a:t>http://</a:t>
            </a:r>
            <a:r>
              <a:rPr lang="en-US" altLang="ja-JP" dirty="0" smtClean="0">
                <a:hlinkClick r:id="rId7"/>
              </a:rPr>
              <a:t>www.m2ri.jp/newsreleases/main.php?id=010120150514500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3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Flash</a:t>
            </a:r>
            <a:r>
              <a:rPr lang="ja-JP" altLang="en-US" dirty="0"/>
              <a:t>は本当にすたれるの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://www.designmap.info/tobewebdesigner/diary/flashgoout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lang="en-US" altLang="ja-JP" dirty="0" smtClean="0"/>
              <a:t>Hello Racer </a:t>
            </a:r>
            <a:r>
              <a:rPr lang="en-US" altLang="ja-JP" dirty="0" err="1" smtClean="0"/>
              <a:t>WebGL</a:t>
            </a:r>
            <a:endParaRPr kumimoji="1" lang="en-US" altLang="ja-JP" dirty="0" smtClean="0"/>
          </a:p>
          <a:p>
            <a:r>
              <a:rPr lang="en-US" altLang="ja-JP" dirty="0">
                <a:hlinkClick r:id="rId3"/>
              </a:rPr>
              <a:t>http://helloracer.com/webgl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r>
              <a:rPr lang="ja-JP" altLang="en-US" dirty="0"/>
              <a:t>圧倒的な</a:t>
            </a:r>
            <a:r>
              <a:rPr lang="en-US" altLang="ja-JP" dirty="0"/>
              <a:t>3D</a:t>
            </a:r>
            <a:r>
              <a:rPr lang="ja-JP" altLang="en-US" dirty="0"/>
              <a:t>表現に</a:t>
            </a:r>
            <a:r>
              <a:rPr lang="en-US" altLang="ja-JP" dirty="0"/>
              <a:t>Web</a:t>
            </a:r>
            <a:r>
              <a:rPr lang="ja-JP" altLang="en-US" dirty="0"/>
              <a:t>の未来を感じる</a:t>
            </a:r>
            <a:r>
              <a:rPr lang="en-US" altLang="ja-JP" dirty="0" err="1"/>
              <a:t>WebGL</a:t>
            </a:r>
            <a:r>
              <a:rPr lang="ja-JP" altLang="en-US" dirty="0"/>
              <a:t>を使ったサイト・デモ</a:t>
            </a:r>
            <a:r>
              <a:rPr lang="en-US" altLang="ja-JP" dirty="0"/>
              <a:t>20</a:t>
            </a:r>
            <a:r>
              <a:rPr lang="ja-JP" altLang="en-US" dirty="0" smtClean="0"/>
              <a:t>選</a:t>
            </a:r>
            <a:endParaRPr lang="en-US" altLang="ja-JP" dirty="0" smtClean="0">
              <a:hlinkClick r:id="rId4"/>
            </a:endParaRPr>
          </a:p>
          <a:p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liginc.co.jp/web/tool/browser/95118</a:t>
            </a:r>
            <a:endParaRPr lang="en-US" altLang="ja-JP" dirty="0" smtClean="0"/>
          </a:p>
          <a:p>
            <a:r>
              <a:rPr lang="en-US" altLang="ja-JP" dirty="0" smtClean="0"/>
              <a:t>Monaca</a:t>
            </a:r>
            <a:r>
              <a:rPr lang="ja-JP" altLang="en-US" dirty="0" smtClean="0"/>
              <a:t>公式ホームページ</a:t>
            </a:r>
            <a:endParaRPr lang="en-US" altLang="ja-JP" dirty="0" smtClean="0"/>
          </a:p>
          <a:p>
            <a:r>
              <a:rPr lang="en-US" altLang="ja-JP" dirty="0" smtClean="0">
                <a:hlinkClick r:id="rId5"/>
              </a:rPr>
              <a:t>https</a:t>
            </a:r>
            <a:r>
              <a:rPr lang="en-US" altLang="ja-JP" dirty="0">
                <a:hlinkClick r:id="rId5"/>
              </a:rPr>
              <a:t>://</a:t>
            </a:r>
            <a:r>
              <a:rPr lang="en-US" altLang="ja-JP" dirty="0" smtClean="0">
                <a:hlinkClick r:id="rId5"/>
              </a:rPr>
              <a:t>ja.monaca.io/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5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Cocos2dx</a:t>
            </a:r>
            <a:r>
              <a:rPr lang="ja-JP" altLang="en-US" dirty="0"/>
              <a:t>で</a:t>
            </a:r>
            <a:r>
              <a:rPr lang="en-US" altLang="ja-JP" dirty="0"/>
              <a:t>iOS</a:t>
            </a:r>
            <a:r>
              <a:rPr lang="ja-JP" altLang="en-US" dirty="0"/>
              <a:t>／</a:t>
            </a:r>
            <a:r>
              <a:rPr lang="en-US" altLang="ja-JP" dirty="0"/>
              <a:t>Android</a:t>
            </a:r>
            <a:r>
              <a:rPr lang="ja-JP" altLang="en-US" dirty="0"/>
              <a:t>の</a:t>
            </a:r>
            <a:r>
              <a:rPr lang="en-US" altLang="ja-JP" dirty="0"/>
              <a:t>2D</a:t>
            </a:r>
            <a:r>
              <a:rPr lang="ja-JP" altLang="en-US" dirty="0"/>
              <a:t>ゲーム開発を始めるには </a:t>
            </a:r>
            <a:endParaRPr lang="en-US" altLang="ja-JP" dirty="0" smtClean="0">
              <a:hlinkClick r:id="rId2"/>
            </a:endParaRPr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www.atmarkit.co.jp/ait/articles/1302/25/news017.html</a:t>
            </a:r>
            <a:endParaRPr lang="en-US" altLang="ja-JP" dirty="0" smtClean="0"/>
          </a:p>
          <a:p>
            <a:r>
              <a:rPr lang="ja-JP" altLang="ja-JP" b="0" dirty="0"/>
              <a:t>Unity (ゲームエンジン)</a:t>
            </a:r>
          </a:p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://ja.wikipedia.org/wiki/Unity_(%E3%82%B2%E3%83%BC%E3%83%A0%E3%82%A8%E3%83%B3%E3%82%B8%E3%83%B3</a:t>
            </a:r>
            <a:r>
              <a:rPr lang="en-US" altLang="ja-JP" dirty="0" smtClean="0">
                <a:hlinkClick r:id="rId3"/>
              </a:rPr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Herlock</a:t>
            </a:r>
            <a:r>
              <a:rPr lang="ja-JP" altLang="en-US" dirty="0" smtClean="0"/>
              <a:t>で作成された「ねこ穴」</a:t>
            </a:r>
            <a:endParaRPr lang="en-US" altLang="ja-JP" dirty="0" smtClean="0"/>
          </a:p>
          <a:p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itunes.apple.com/us/app/neko-xue/id649339218?l=ja&amp;ls=1&amp;mt=8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51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6" y="2348880"/>
            <a:ext cx="6851104" cy="137160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・スマホアプリ開発概要</a:t>
            </a:r>
            <a:endParaRPr kumimoji="1" lang="en-US" altLang="ja-JP" dirty="0" smtClean="0"/>
          </a:p>
          <a:p>
            <a:r>
              <a:rPr lang="ja-JP" altLang="en-US" dirty="0" smtClean="0"/>
              <a:t>・マルチプラットフォーム対応の</a:t>
            </a:r>
            <a:r>
              <a:rPr lang="ja-JP" altLang="en-US" dirty="0" smtClean="0"/>
              <a:t>必要性</a:t>
            </a:r>
            <a:endParaRPr lang="en-US" altLang="ja-JP" dirty="0" smtClean="0"/>
          </a:p>
          <a:p>
            <a:r>
              <a:rPr lang="ja-JP" altLang="en-US" dirty="0" smtClean="0"/>
              <a:t>・マルチプラットフォーム対応アプリ　開発パターン</a:t>
            </a:r>
            <a:endParaRPr lang="en-US" altLang="ja-JP" dirty="0" smtClean="0"/>
          </a:p>
          <a:p>
            <a:r>
              <a:rPr lang="ja-JP" altLang="en-US" dirty="0" smtClean="0"/>
              <a:t>・ハイブリッドアプリケーション</a:t>
            </a:r>
            <a:r>
              <a:rPr lang="ja-JP" altLang="en-US" dirty="0" smtClean="0"/>
              <a:t>開発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Cocos2dx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2D</a:t>
            </a:r>
            <a:r>
              <a:rPr lang="ja-JP" altLang="en-US" dirty="0" smtClean="0"/>
              <a:t>ゲームを作ってみた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74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スマホアプリ開発概要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●多数のプラットフォームが存在する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の違い</a:t>
            </a:r>
            <a:r>
              <a:rPr lang="en-US" altLang="ja-JP" dirty="0" smtClean="0"/>
              <a:t>(CPU</a:t>
            </a:r>
            <a:r>
              <a:rPr lang="ja-JP" altLang="en-US" dirty="0" smtClean="0"/>
              <a:t>など含め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iOS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OS X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Windows 32bit(64bit) 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Android…</a:t>
            </a:r>
            <a:r>
              <a:rPr kumimoji="1" lang="en-US" altLang="ja-JP" dirty="0" err="1" smtClean="0"/>
              <a:t>etc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・端末の違い（画面サイズ、解像度、スペック</a:t>
            </a:r>
            <a:r>
              <a:rPr lang="en-US" altLang="ja-JP" dirty="0" smtClean="0"/>
              <a:t>…)</a:t>
            </a:r>
          </a:p>
          <a:p>
            <a:r>
              <a:rPr kumimoji="1" lang="en-US" altLang="ja-JP" dirty="0" smtClean="0"/>
              <a:t>iPhone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iPad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WindowsPhone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ノート、</a:t>
            </a:r>
            <a:endParaRPr kumimoji="1" lang="en-US" altLang="ja-JP" dirty="0" smtClean="0"/>
          </a:p>
          <a:p>
            <a:r>
              <a:rPr lang="en-US" altLang="ja-JP" dirty="0" err="1" smtClean="0"/>
              <a:t>AndroidPhone</a:t>
            </a:r>
            <a:r>
              <a:rPr lang="ja-JP" altLang="en-US" dirty="0" err="1" smtClean="0"/>
              <a:t>、</a:t>
            </a:r>
            <a:r>
              <a:rPr kumimoji="1" lang="en-US" altLang="ja-JP" dirty="0" err="1" smtClean="0"/>
              <a:t>AndroidTablet</a:t>
            </a:r>
            <a:r>
              <a:rPr lang="en-US" altLang="ja-JP" dirty="0" smtClean="0"/>
              <a:t>…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99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スマホアプリ開発概要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484784"/>
            <a:ext cx="7620000" cy="437356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●開発環境について（通常の場合）</a:t>
            </a:r>
            <a:endParaRPr kumimoji="1" lang="en-US" altLang="ja-JP" dirty="0" smtClean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3591696022"/>
              </p:ext>
            </p:extLst>
          </p:nvPr>
        </p:nvGraphicFramePr>
        <p:xfrm>
          <a:off x="755576" y="1916832"/>
          <a:ext cx="734481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9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kumimoji="1" lang="ja-JP" altLang="en-US" dirty="0" smtClean="0"/>
              <a:t>マルチプラットフォーム対応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の必要性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●片方を選べば、片方を失う</a:t>
            </a:r>
            <a:endParaRPr kumimoji="1" lang="en-US" altLang="ja-JP" dirty="0" smtClean="0"/>
          </a:p>
          <a:p>
            <a:r>
              <a:rPr lang="en-US" altLang="ja-JP" dirty="0" smtClean="0"/>
              <a:t>iPhone</a:t>
            </a:r>
            <a:r>
              <a:rPr lang="ja-JP" altLang="en-US" dirty="0" smtClean="0"/>
              <a:t>アプリのみを開発すれば、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ユーザーを失ってしまう。</a:t>
            </a:r>
            <a:endParaRPr lang="en-US" altLang="ja-JP" dirty="0" smtClean="0"/>
          </a:p>
          <a:p>
            <a:r>
              <a:rPr lang="ja-JP" altLang="en-US" dirty="0"/>
              <a:t>いたずら</a:t>
            </a:r>
            <a:r>
              <a:rPr lang="ja-JP" altLang="en-US" dirty="0" smtClean="0"/>
              <a:t>にターゲットを絞ることは、その分チャンスも失ってしまう。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●しかしコストが</a:t>
            </a:r>
            <a:r>
              <a:rPr lang="ja-JP" altLang="en-US" dirty="0" err="1" smtClean="0"/>
              <a:t>。。。</a:t>
            </a:r>
            <a:endParaRPr lang="en-US" altLang="ja-JP" dirty="0" smtClean="0"/>
          </a:p>
          <a:p>
            <a:r>
              <a:rPr lang="ja-JP" altLang="en-US" dirty="0"/>
              <a:t>多く</a:t>
            </a:r>
            <a:r>
              <a:rPr lang="ja-JP" altLang="en-US" dirty="0" smtClean="0"/>
              <a:t>のプラットフォームに対応させるには、</a:t>
            </a:r>
            <a:endParaRPr lang="en-US" altLang="ja-JP" dirty="0" smtClean="0"/>
          </a:p>
          <a:p>
            <a:r>
              <a:rPr lang="ja-JP" altLang="en-US" dirty="0" smtClean="0"/>
              <a:t>・時間がかかる。（コーディング増加、多数の言語知識習得など）</a:t>
            </a:r>
            <a:endParaRPr lang="en-US" altLang="ja-JP" dirty="0" smtClean="0"/>
          </a:p>
          <a:p>
            <a:r>
              <a:rPr lang="ja-JP" altLang="en-US" dirty="0" smtClean="0"/>
              <a:t>・お金がかかる。（多数の開発環境が必要）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948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kumimoji="1" lang="ja-JP" altLang="en-US" dirty="0" smtClean="0"/>
              <a:t>マルチプラットフォーム対応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の必要性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●各プラットフォームのシェア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スマホ版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/>
              <a:t>　</a:t>
            </a:r>
            <a:r>
              <a:rPr lang="en-US" altLang="ja-JP" sz="1600" dirty="0" smtClean="0"/>
              <a:t>Kantar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Worldpanel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ComTech</a:t>
            </a:r>
            <a:r>
              <a:rPr lang="ja-JP" altLang="en-US" sz="1600" dirty="0" smtClean="0"/>
              <a:t>調べ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(2014</a:t>
            </a:r>
            <a:r>
              <a:rPr kumimoji="1" lang="ja-JP" altLang="en-US" sz="1600" dirty="0" smtClean="0"/>
              <a:t>年第</a:t>
            </a:r>
            <a:r>
              <a:rPr kumimoji="1" lang="en-US" altLang="ja-JP" sz="1600" dirty="0" smtClean="0"/>
              <a:t>4</a:t>
            </a:r>
            <a:r>
              <a:rPr kumimoji="1" lang="ja-JP" altLang="en-US" sz="1600" dirty="0" smtClean="0"/>
              <a:t>半期世界スマホ市場調査</a:t>
            </a:r>
            <a:r>
              <a:rPr kumimoji="1" lang="en-US" altLang="ja-JP" sz="1600" dirty="0" smtClean="0"/>
              <a:t>)</a:t>
            </a:r>
          </a:p>
          <a:p>
            <a:endParaRPr kumimoji="1" lang="en-US" altLang="ja-JP" dirty="0" smtClean="0"/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3109569442"/>
              </p:ext>
            </p:extLst>
          </p:nvPr>
        </p:nvGraphicFramePr>
        <p:xfrm>
          <a:off x="539552" y="2924944"/>
          <a:ext cx="388226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4421816" y="3140968"/>
            <a:ext cx="3888431" cy="2962275"/>
            <a:chOff x="4427984" y="2590714"/>
            <a:chExt cx="4248471" cy="3278116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906555"/>
              <a:ext cx="3952875" cy="2962275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5929556" y="2590714"/>
              <a:ext cx="2746899" cy="334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MM</a:t>
              </a:r>
              <a:r>
                <a:rPr kumimoji="1" lang="ja-JP" altLang="en-US" sz="1600" b="1" dirty="0" smtClean="0">
                  <a:solidFill>
                    <a:schemeClr val="tx1"/>
                  </a:solidFill>
                </a:rPr>
                <a:t>総研調べ（国内シェア）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6299490" y="5303630"/>
            <a:ext cx="1791457" cy="1599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Apple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56%</a:t>
            </a:r>
            <a:endParaRPr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総出荷台数</a:t>
            </a:r>
            <a:endParaRPr kumimoji="1" lang="en-US" altLang="ja-JP" sz="16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2,748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万台</a:t>
            </a:r>
            <a:endParaRPr kumimoji="1" lang="en-US" altLang="ja-JP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95120" cy="1371600"/>
          </a:xfrm>
        </p:spPr>
        <p:txBody>
          <a:bodyPr/>
          <a:lstStyle/>
          <a:p>
            <a:r>
              <a:rPr kumimoji="1" lang="ja-JP" altLang="en-US" dirty="0" smtClean="0"/>
              <a:t>マルチプラットフォーム対応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開発</a:t>
            </a: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16524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●ネイティブアプリケーション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それぞれのプラットフォーム固有の言語と開発環境で開発。</a:t>
            </a:r>
            <a:endParaRPr lang="en-US" altLang="ja-JP" dirty="0"/>
          </a:p>
          <a:p>
            <a:r>
              <a:rPr lang="ja-JP" altLang="en-US" dirty="0" smtClean="0"/>
              <a:t>　メリット：高パフォーマンス、低制限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デメリット：高コスト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●ウェブアプリケーション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HTML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JavaScript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で開発。それぞれのプラットフォームのブラウザで表示させる。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メリット：低コスト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デメリット：パフォーマンスに難あり、制限多し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プラットフォーム固有機能は使えない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●ハイブリッドアプリケーション</a:t>
            </a:r>
            <a:endParaRPr lang="en-US" altLang="ja-JP" dirty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HTML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JavaScript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とネイティブコードで開発。ウェブアプリケーションを、プラットフォーム固有の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表示部品などに表示しながら、固有機能もネイティブコードから呼び出せる。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メリット：低コスト、高パフォーマンス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デメリット：制限あり（使えない固有機能などがある場合がある）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91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95120" cy="1371600"/>
          </a:xfrm>
        </p:spPr>
        <p:txBody>
          <a:bodyPr/>
          <a:lstStyle/>
          <a:p>
            <a:r>
              <a:rPr kumimoji="1" lang="ja-JP" altLang="en-US" dirty="0" smtClean="0"/>
              <a:t>ハイブリッドアプリケーション開発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16524"/>
          </a:xfrm>
        </p:spPr>
        <p:txBody>
          <a:bodyPr/>
          <a:lstStyle/>
          <a:p>
            <a:r>
              <a:rPr kumimoji="1" lang="ja-JP" altLang="en-US" dirty="0" smtClean="0"/>
              <a:t>●ハイブリッドアプリケーション</a:t>
            </a:r>
            <a:endParaRPr kumimoji="1" lang="en-US" altLang="ja-JP" dirty="0" smtClean="0"/>
          </a:p>
          <a:p>
            <a:r>
              <a:rPr lang="ja-JP" altLang="en-US" dirty="0" smtClean="0"/>
              <a:t>・メイン機能はウェブアプリケーション</a:t>
            </a:r>
            <a:endParaRPr lang="en-US" altLang="ja-JP" dirty="0" smtClean="0"/>
          </a:p>
          <a:p>
            <a:r>
              <a:rPr kumimoji="1" lang="ja-JP" altLang="en-US" dirty="0"/>
              <a:t>と</a:t>
            </a:r>
            <a:r>
              <a:rPr kumimoji="1" lang="ja-JP" altLang="en-US" dirty="0" smtClean="0"/>
              <a:t>して開発。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・ネイティブコードのウェブ表示部品</a:t>
            </a:r>
            <a:endParaRPr kumimoji="1" lang="en-US" altLang="ja-JP" dirty="0" smtClean="0"/>
          </a:p>
          <a:p>
            <a:r>
              <a:rPr lang="ja-JP" altLang="en-US" dirty="0" smtClean="0"/>
              <a:t>でそれを表示する。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固有機能を呼び出せるインター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フェイス</a:t>
            </a:r>
            <a:r>
              <a:rPr lang="ja-JP" altLang="en-US" dirty="0" smtClean="0"/>
              <a:t>を持たせ、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r>
              <a:rPr kumimoji="1" lang="ja-JP" altLang="en-US" dirty="0" smtClean="0"/>
              <a:t>呼び出せるようにしておく。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4860032" y="2173052"/>
            <a:ext cx="3520008" cy="4096072"/>
            <a:chOff x="547936" y="2357264"/>
            <a:chExt cx="3520008" cy="4096072"/>
          </a:xfrm>
        </p:grpSpPr>
        <p:sp>
          <p:nvSpPr>
            <p:cNvPr id="4" name="正方形/長方形 3"/>
            <p:cNvSpPr/>
            <p:nvPr/>
          </p:nvSpPr>
          <p:spPr>
            <a:xfrm>
              <a:off x="547936" y="2357264"/>
              <a:ext cx="3520008" cy="4096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b="1" dirty="0" smtClean="0">
                  <a:solidFill>
                    <a:schemeClr val="tx1"/>
                  </a:solidFill>
                </a:rPr>
                <a:t>ネイティブコードアプリ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55576" y="2924944"/>
              <a:ext cx="3047798" cy="2592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Web View(</a:t>
              </a:r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ウェブ表示機能</a:t>
              </a:r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15616" y="3382144"/>
              <a:ext cx="2304256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HTML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15616" y="4005064"/>
              <a:ext cx="2304256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JavaScript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115616" y="4581128"/>
              <a:ext cx="2304256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CSS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772682" y="5660707"/>
              <a:ext cx="3047798" cy="6313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2000" b="1" dirty="0" smtClean="0">
                  <a:solidFill>
                    <a:srgbClr val="FFFF00"/>
                  </a:solidFill>
                </a:rPr>
                <a:t>OS</a:t>
              </a:r>
              <a:r>
                <a:rPr lang="ja-JP" altLang="en-US" sz="2000" b="1" dirty="0" smtClean="0">
                  <a:solidFill>
                    <a:srgbClr val="FFFF00"/>
                  </a:solidFill>
                </a:rPr>
                <a:t>機能呼び出し処理</a:t>
              </a:r>
              <a:endParaRPr kumimoji="1" lang="en-US" altLang="ja-JP" sz="2000" b="1" dirty="0" smtClean="0">
                <a:solidFill>
                  <a:srgbClr val="FFFF00"/>
                </a:solidFill>
              </a:endParaRPr>
            </a:p>
          </p:txBody>
        </p:sp>
        <p:cxnSp>
          <p:nvCxnSpPr>
            <p:cNvPr id="11" name="カギ線コネクタ 10"/>
            <p:cNvCxnSpPr>
              <a:stCxn id="7" idx="3"/>
              <a:endCxn id="9" idx="3"/>
            </p:cNvCxnSpPr>
            <p:nvPr/>
          </p:nvCxnSpPr>
          <p:spPr>
            <a:xfrm>
              <a:off x="3419872" y="4233664"/>
              <a:ext cx="400608" cy="1742695"/>
            </a:xfrm>
            <a:prstGeom prst="bentConnector3">
              <a:avLst>
                <a:gd name="adj1" fmla="val 233147"/>
              </a:avLst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79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95120" cy="1371600"/>
          </a:xfrm>
        </p:spPr>
        <p:txBody>
          <a:bodyPr/>
          <a:lstStyle/>
          <a:p>
            <a:r>
              <a:rPr kumimoji="1" lang="ja-JP" altLang="en-US" dirty="0" smtClean="0"/>
              <a:t>ハイブリッドアプリケーション開発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●ハイブリッドアプリが向いていない場面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・高速な描画処理が要求されるゲーム</a:t>
            </a:r>
            <a:endParaRPr kumimoji="1" lang="en-US" altLang="ja-JP" dirty="0" smtClean="0"/>
          </a:p>
          <a:p>
            <a:r>
              <a:rPr lang="ja-JP" altLang="en-US" dirty="0" smtClean="0"/>
              <a:t>ネイティブアプリでは</a:t>
            </a:r>
            <a:r>
              <a:rPr lang="en-US" altLang="ja-JP" dirty="0" smtClean="0"/>
              <a:t>OpenGL</a:t>
            </a:r>
            <a:r>
              <a:rPr lang="ja-JP" altLang="en-US" dirty="0" smtClean="0"/>
              <a:t>などの描画ライブラリを使用してゲームが使われるがそれに比べると、遅い。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●ハイブリッドアプリケーション開発環境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PhoneGap</a:t>
            </a:r>
            <a:r>
              <a:rPr lang="en-US" altLang="ja-JP" dirty="0" smtClean="0"/>
              <a:t>(Cordova)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Monaca(</a:t>
            </a:r>
            <a:r>
              <a:rPr lang="ja-JP" altLang="en-US" dirty="0" smtClean="0"/>
              <a:t>クラウド</a:t>
            </a:r>
            <a:r>
              <a:rPr lang="en-US" altLang="ja-JP" dirty="0" smtClean="0"/>
              <a:t>IDE</a:t>
            </a:r>
            <a:r>
              <a:rPr lang="ja-JP" altLang="en-US" dirty="0" smtClean="0"/>
              <a:t>版</a:t>
            </a:r>
            <a:r>
              <a:rPr lang="en-US" altLang="ja-JP" dirty="0" err="1" smtClean="0"/>
              <a:t>PhoneGap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8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642</TotalTime>
  <Words>789</Words>
  <Application>Microsoft Office PowerPoint</Application>
  <PresentationFormat>画面に合わせる 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エッセンシャル</vt:lpstr>
      <vt:lpstr>マルチ プラットフォーム対応 スマホアプリ開発</vt:lpstr>
      <vt:lpstr>もくじ</vt:lpstr>
      <vt:lpstr>スマホアプリ開発概要</vt:lpstr>
      <vt:lpstr>スマホアプリ開発概要</vt:lpstr>
      <vt:lpstr>マルチプラットフォーム対応 の必要性</vt:lpstr>
      <vt:lpstr>マルチプラットフォーム対応 の必要性</vt:lpstr>
      <vt:lpstr>マルチプラットフォーム対応アプリ 開発パターン</vt:lpstr>
      <vt:lpstr>ハイブリッドアプリケーション開発</vt:lpstr>
      <vt:lpstr>ハイブリッドアプリケーション開発</vt:lpstr>
      <vt:lpstr>マルチプラットフォーム対応 アプリ開発環境</vt:lpstr>
      <vt:lpstr>マルチプラットフォーム対応 アプリ開発環境</vt:lpstr>
      <vt:lpstr>Cocos2dxを使ってみる</vt:lpstr>
      <vt:lpstr>参考URL</vt:lpstr>
      <vt:lpstr>参考URL</vt:lpstr>
      <vt:lpstr>参考URL</vt:lpstr>
      <vt:lpstr>参考URL</vt:lpstr>
      <vt:lpstr>ご清聴ありがとうございました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マルチプラットフォーム対応 スマホアプリ開発</dc:title>
  <dc:creator>IT College</dc:creator>
  <cp:lastModifiedBy> </cp:lastModifiedBy>
  <cp:revision>32</cp:revision>
  <dcterms:created xsi:type="dcterms:W3CDTF">2016-01-06T11:02:51Z</dcterms:created>
  <dcterms:modified xsi:type="dcterms:W3CDTF">2016-01-07T08:13:34Z</dcterms:modified>
</cp:coreProperties>
</file>