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79" r:id="rId4"/>
    <p:sldId id="267" r:id="rId5"/>
    <p:sldId id="268" r:id="rId6"/>
    <p:sldId id="257" r:id="rId7"/>
    <p:sldId id="258" r:id="rId8"/>
    <p:sldId id="259" r:id="rId9"/>
    <p:sldId id="289" r:id="rId10"/>
    <p:sldId id="260" r:id="rId11"/>
    <p:sldId id="261" r:id="rId12"/>
    <p:sldId id="262" r:id="rId13"/>
    <p:sldId id="264" r:id="rId14"/>
    <p:sldId id="265" r:id="rId15"/>
    <p:sldId id="266" r:id="rId16"/>
    <p:sldId id="269" r:id="rId17"/>
    <p:sldId id="270" r:id="rId18"/>
    <p:sldId id="271" r:id="rId19"/>
    <p:sldId id="276" r:id="rId20"/>
    <p:sldId id="274" r:id="rId21"/>
    <p:sldId id="280" r:id="rId22"/>
    <p:sldId id="282" r:id="rId23"/>
    <p:sldId id="284" r:id="rId24"/>
    <p:sldId id="283" r:id="rId25"/>
    <p:sldId id="285" r:id="rId26"/>
    <p:sldId id="275" r:id="rId27"/>
    <p:sldId id="287" r:id="rId28"/>
    <p:sldId id="288" r:id="rId29"/>
    <p:sldId id="290" r:id="rId30"/>
    <p:sldId id="278" r:id="rId31"/>
    <p:sldId id="27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61" d="100"/>
          <a:sy n="61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babel.baidu.com/twiki/bin/view/Main/GolangDebu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ave.cheney.net/2014/06/07/five-things-that-make-go-fast" TargetMode="External"/><Relationship Id="rId2" Type="http://schemas.openxmlformats.org/officeDocument/2006/relationships/hyperlink" Target="http://wiki.babel.baidu.com/twiki/bin/view/Main/Gola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babel.baidu.com/twiki/bin/view/Main/Gola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417712"/>
          </a:xfrm>
        </p:spPr>
        <p:txBody>
          <a:bodyPr/>
          <a:lstStyle/>
          <a:p>
            <a:r>
              <a:rPr lang="zh-CN" altLang="en-US" dirty="0" smtClean="0"/>
              <a:t>章淼 </a:t>
            </a:r>
            <a:r>
              <a:rPr lang="en-US" altLang="zh-CN" dirty="0" smtClean="0"/>
              <a:t>@</a:t>
            </a:r>
            <a:r>
              <a:rPr lang="zh-CN" altLang="en-US" dirty="0"/>
              <a:t> </a:t>
            </a:r>
            <a:r>
              <a:rPr lang="en-US" altLang="zh-CN" dirty="0" smtClean="0"/>
              <a:t>OP</a:t>
            </a:r>
            <a:r>
              <a:rPr lang="en-US" altLang="zh-CN" dirty="0" smtClean="0"/>
              <a:t>/</a:t>
            </a:r>
            <a:r>
              <a:rPr lang="en-US" altLang="zh-CN" dirty="0" smtClean="0"/>
              <a:t>BFE</a:t>
            </a:r>
            <a:r>
              <a:rPr lang="en-US" altLang="zh-CN" dirty="0" smtClean="0"/>
              <a:t>-Team</a:t>
            </a:r>
            <a:endParaRPr lang="en-US" altLang="zh-CN" dirty="0" smtClean="0"/>
          </a:p>
          <a:p>
            <a:r>
              <a:rPr lang="en-US" altLang="zh-CN" dirty="0" smtClean="0"/>
              <a:t>2015/3/12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 vs Python </a:t>
            </a:r>
            <a:r>
              <a:rPr lang="en-US" altLang="zh-CN" dirty="0" smtClean="0"/>
              <a:t>(1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性能：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相差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Python: </a:t>
            </a:r>
            <a:r>
              <a:rPr lang="zh-CN" altLang="en-US" dirty="0" smtClean="0"/>
              <a:t>解释执行，动态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并发性能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：直接用系统的机制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Python: </a:t>
            </a:r>
            <a:r>
              <a:rPr lang="zh-CN" altLang="en-US" dirty="0" smtClean="0"/>
              <a:t>自己实现的</a:t>
            </a:r>
            <a:r>
              <a:rPr lang="en-US" altLang="zh-CN" dirty="0" smtClean="0"/>
              <a:t>thread, </a:t>
            </a:r>
            <a:r>
              <a:rPr lang="zh-CN" altLang="en-US" dirty="0" smtClean="0"/>
              <a:t>只能使用一个</a:t>
            </a:r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相差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内存的处理是一个难点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dict</a:t>
            </a:r>
            <a:r>
              <a:rPr lang="en-US" altLang="zh-CN" dirty="0" smtClean="0"/>
              <a:t>/map, list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Python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大型程序的组织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C: </a:t>
            </a:r>
            <a:r>
              <a:rPr lang="zh-CN" altLang="en-US" dirty="0" smtClean="0"/>
              <a:t>无</a:t>
            </a:r>
            <a:r>
              <a:rPr lang="en-US" altLang="zh-CN" dirty="0" smtClean="0"/>
              <a:t>namespace</a:t>
            </a:r>
          </a:p>
          <a:p>
            <a:r>
              <a:rPr lang="zh-CN" altLang="en-US" dirty="0" smtClean="0"/>
              <a:t>可测试能力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都有</a:t>
            </a:r>
            <a:r>
              <a:rPr lang="en-US" altLang="zh-CN" dirty="0" smtClean="0"/>
              <a:t>*Unit</a:t>
            </a:r>
            <a:r>
              <a:rPr lang="zh-CN" altLang="en-US" dirty="0" smtClean="0"/>
              <a:t>测试框架</a:t>
            </a:r>
            <a:endParaRPr lang="en-US" altLang="zh-CN" dirty="0" smtClean="0"/>
          </a:p>
          <a:p>
            <a:r>
              <a:rPr lang="zh-CN" altLang="en-US" dirty="0" smtClean="0"/>
              <a:t>错误检查能力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C: </a:t>
            </a:r>
            <a:r>
              <a:rPr lang="zh-CN" altLang="en-US" dirty="0" smtClean="0"/>
              <a:t>编译，</a:t>
            </a:r>
            <a:r>
              <a:rPr lang="en-US" altLang="zh-CN" dirty="0" smtClean="0"/>
              <a:t>core dump</a:t>
            </a:r>
          </a:p>
          <a:p>
            <a:pPr lvl="1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调试成本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Python: </a:t>
            </a:r>
          </a:p>
          <a:p>
            <a:pPr lvl="2"/>
            <a:r>
              <a:rPr lang="zh-CN" altLang="en-US" dirty="0" smtClean="0"/>
              <a:t>无编译，可用</a:t>
            </a:r>
            <a:r>
              <a:rPr lang="en-US" altLang="zh-CN" dirty="0" err="1" smtClean="0"/>
              <a:t>pylint</a:t>
            </a:r>
            <a:r>
              <a:rPr lang="zh-CN" altLang="en-US" dirty="0" smtClean="0"/>
              <a:t>做检查，易出低级错误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错误，</a:t>
            </a:r>
            <a:r>
              <a:rPr lang="en-US" altLang="zh-CN" dirty="0" smtClean="0"/>
              <a:t>exception</a:t>
            </a:r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Python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r>
              <a:rPr lang="zh-CN" altLang="en-US" dirty="0" smtClean="0"/>
              <a:t>上线和运维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C: </a:t>
            </a:r>
            <a:r>
              <a:rPr lang="zh-CN" altLang="en-US" dirty="0" smtClean="0"/>
              <a:t>可编译为独立可执行程序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包括依赖的库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Python: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运行环境，及依赖的库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接近</a:t>
            </a:r>
            <a:endParaRPr lang="en-US" altLang="zh-CN" dirty="0" smtClean="0"/>
          </a:p>
          <a:p>
            <a:r>
              <a:rPr lang="zh-CN" altLang="en-US" dirty="0" smtClean="0"/>
              <a:t>并发性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 routine: </a:t>
            </a:r>
            <a:r>
              <a:rPr lang="zh-CN" altLang="en-US" dirty="0" smtClean="0"/>
              <a:t>屏蔽底层的机制，充分利用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多线程模型：容易思考</a:t>
            </a:r>
            <a:endParaRPr lang="en-US" altLang="zh-CN" dirty="0" smtClean="0"/>
          </a:p>
          <a:p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描述能力和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接近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较丰富的库（系统库，第三方库）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大型程序的组织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Package</a:t>
            </a:r>
          </a:p>
          <a:p>
            <a:pPr lvl="1"/>
            <a:r>
              <a:rPr lang="zh-CN" altLang="en-US" dirty="0" smtClean="0"/>
              <a:t>数据访问的限制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首字母大小写的区别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可测试能力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内置的单测和覆盖检查工具，易于做</a:t>
            </a:r>
            <a:r>
              <a:rPr lang="en-US" altLang="zh-CN" dirty="0" smtClean="0"/>
              <a:t>TDD</a:t>
            </a:r>
          </a:p>
          <a:p>
            <a:pPr lvl="1"/>
            <a:r>
              <a:rPr lang="en-US" altLang="zh-CN" dirty="0" smtClean="0"/>
              <a:t>go test</a:t>
            </a:r>
          </a:p>
          <a:p>
            <a:r>
              <a:rPr lang="zh-CN" altLang="en-US" dirty="0" smtClean="0"/>
              <a:t>错误检查能力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严格的编译阶段检查：强类型，文件包含，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Panic</a:t>
            </a:r>
            <a:r>
              <a:rPr lang="zh-CN" altLang="en-US" dirty="0" smtClean="0"/>
              <a:t>，便于定位问题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zh-CN" altLang="en-US" dirty="0" smtClean="0"/>
              <a:t>上线和运维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可编译为独立可执行程序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多参数返回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函数返回值的困惑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index): </a:t>
            </a:r>
            <a:r>
              <a:rPr lang="zh-CN" altLang="en-US" dirty="0" smtClean="0"/>
              <a:t>怎么表示出错情况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*value)</a:t>
            </a:r>
          </a:p>
          <a:p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声明：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get(index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error)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:   value, err := get(5)</a:t>
            </a:r>
          </a:p>
          <a:p>
            <a:pPr lvl="1">
              <a:buNone/>
            </a:pPr>
            <a:r>
              <a:rPr lang="en-US" altLang="zh-CN" dirty="0" smtClean="0"/>
              <a:t>                 if err != nil {</a:t>
            </a:r>
          </a:p>
          <a:p>
            <a:pPr lvl="1">
              <a:buNone/>
            </a:pPr>
            <a:r>
              <a:rPr lang="en-US" altLang="zh-CN" dirty="0" smtClean="0"/>
              <a:t>                     // handle error</a:t>
            </a:r>
          </a:p>
          <a:p>
            <a:pPr lvl="1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zh-CN" altLang="en-US" dirty="0" smtClean="0"/>
              <a:t>深入讲解见</a:t>
            </a:r>
            <a:r>
              <a:rPr lang="en-US" altLang="zh-CN" dirty="0" smtClean="0"/>
              <a:t>《python</a:t>
            </a:r>
            <a:r>
              <a:rPr lang="zh-CN" altLang="en-US" dirty="0" smtClean="0"/>
              <a:t>编程规范讲解</a:t>
            </a:r>
            <a:r>
              <a:rPr lang="en-US" altLang="zh-CN" dirty="0" smtClean="0"/>
              <a:t>》</a:t>
            </a:r>
          </a:p>
          <a:p>
            <a:pPr lvl="1"/>
            <a:r>
              <a:rPr lang="en-US" altLang="zh-CN" dirty="0"/>
              <a:t>http://learn.baidu.com/courseInfo.html?courseId=947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Array, slice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list</a:t>
            </a:r>
          </a:p>
          <a:p>
            <a:r>
              <a:rPr lang="en-US" altLang="zh-CN" dirty="0" smtClean="0"/>
              <a:t>Array</a:t>
            </a:r>
          </a:p>
          <a:p>
            <a:pPr lvl="1">
              <a:buNone/>
            </a:pPr>
            <a:r>
              <a:rPr lang="pt-BR" altLang="zh-CN" dirty="0" smtClean="0"/>
              <a:t>var a [4]</a:t>
            </a:r>
          </a:p>
          <a:p>
            <a:pPr lvl="1">
              <a:buNone/>
            </a:pPr>
            <a:r>
              <a:rPr lang="pt-BR" altLang="zh-CN" dirty="0" smtClean="0"/>
              <a:t>int a[0] = 1 </a:t>
            </a:r>
          </a:p>
          <a:p>
            <a:pPr lvl="1">
              <a:buNone/>
            </a:pPr>
            <a:r>
              <a:rPr lang="pt-BR" altLang="zh-CN" dirty="0" smtClean="0"/>
              <a:t>i := a[0]</a:t>
            </a:r>
          </a:p>
          <a:p>
            <a:r>
              <a:rPr lang="en-US" altLang="zh-CN" dirty="0" smtClean="0"/>
              <a:t>Slice</a:t>
            </a:r>
          </a:p>
          <a:p>
            <a:pPr>
              <a:buNone/>
            </a:pPr>
            <a:r>
              <a:rPr lang="en-US" altLang="zh-CN" dirty="0" smtClean="0"/>
              <a:t>     a := make([]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1)</a:t>
            </a:r>
          </a:p>
          <a:p>
            <a:pPr>
              <a:buNone/>
            </a:pPr>
            <a:r>
              <a:rPr lang="en-US" altLang="zh-CN" dirty="0" smtClean="0"/>
              <a:t>     a = append(a, 1, 2, 3)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Slice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3682752" cy="5112568"/>
          </a:xfrm>
        </p:spPr>
        <p:txBody>
          <a:bodyPr/>
          <a:lstStyle/>
          <a:p>
            <a:r>
              <a:rPr lang="en-US" altLang="zh-CN" dirty="0" smtClean="0"/>
              <a:t>s := make([]byte, 5)</a:t>
            </a:r>
          </a:p>
          <a:p>
            <a:r>
              <a:rPr lang="en-US" altLang="zh-CN" dirty="0" smtClean="0"/>
              <a:t>s = s[2:4]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404664"/>
            <a:ext cx="847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7456" y="2636912"/>
            <a:ext cx="4896544" cy="193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581128"/>
            <a:ext cx="52387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368152"/>
          </a:xfrm>
        </p:spPr>
        <p:txBody>
          <a:bodyPr/>
          <a:lstStyle/>
          <a:p>
            <a:r>
              <a:rPr lang="zh-CN" altLang="en-US" dirty="0" smtClean="0"/>
              <a:t>用法和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的类型更加灵活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3"/>
            <a:ext cx="5976664" cy="420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个人介绍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7624"/>
            <a:ext cx="8229600" cy="53377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清华</a:t>
            </a:r>
            <a:r>
              <a:rPr lang="en-US" altLang="zh-CN" dirty="0" smtClean="0"/>
              <a:t>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(1994-2006)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年开始从事网络</a:t>
            </a:r>
            <a:r>
              <a:rPr lang="zh-CN" altLang="en-US" dirty="0" smtClean="0"/>
              <a:t>方面的研究和</a:t>
            </a:r>
            <a:r>
              <a:rPr lang="zh-CN" altLang="en-US" dirty="0" smtClean="0"/>
              <a:t>开发</a:t>
            </a:r>
            <a:endParaRPr lang="en-US" altLang="zh-CN" dirty="0"/>
          </a:p>
          <a:p>
            <a:r>
              <a:rPr lang="zh-CN" altLang="en-US" dirty="0" smtClean="0"/>
              <a:t>互联网用户产品研发</a:t>
            </a:r>
            <a:r>
              <a:rPr lang="en-US" altLang="zh-CN" dirty="0" smtClean="0"/>
              <a:t>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(2006-2012)</a:t>
            </a:r>
          </a:p>
          <a:p>
            <a:pPr lvl="1"/>
            <a:r>
              <a:rPr lang="zh-CN" altLang="en-US" dirty="0"/>
              <a:t>搜</a:t>
            </a:r>
            <a:r>
              <a:rPr lang="zh-CN" altLang="en-US" dirty="0" smtClean="0"/>
              <a:t>狗，指南针，腾讯，木瓜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个性化，财经，移动，社区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年底加入百度</a:t>
            </a:r>
            <a:r>
              <a:rPr lang="en-US" altLang="zh-CN" dirty="0" smtClean="0"/>
              <a:t>(2012.11 -)</a:t>
            </a:r>
          </a:p>
          <a:p>
            <a:pPr lvl="1"/>
            <a:r>
              <a:rPr lang="en-US" altLang="zh-CN" dirty="0" smtClean="0"/>
              <a:t>GTC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/BFE</a:t>
            </a:r>
            <a:r>
              <a:rPr lang="zh-CN" altLang="en-US" dirty="0" smtClean="0"/>
              <a:t>团队</a:t>
            </a:r>
            <a:r>
              <a:rPr lang="zh-CN" altLang="en-US" dirty="0" smtClean="0"/>
              <a:t>技术负责人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Python/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规范委员会成员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OPTC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牵头人</a:t>
            </a:r>
            <a:endParaRPr lang="en-US" altLang="zh-CN" dirty="0" smtClean="0"/>
          </a:p>
          <a:p>
            <a:r>
              <a:rPr lang="zh-CN" altLang="en-US" dirty="0" smtClean="0"/>
              <a:t>兴趣</a:t>
            </a:r>
            <a:endParaRPr lang="en-US" altLang="zh-CN" dirty="0" smtClean="0"/>
          </a:p>
          <a:p>
            <a:pPr lvl="1"/>
            <a:r>
              <a:rPr lang="zh-CN" altLang="en-US" dirty="0"/>
              <a:t>网络</a:t>
            </a:r>
            <a:r>
              <a:rPr lang="zh-CN" altLang="en-US" dirty="0" smtClean="0"/>
              <a:t>，系统结构</a:t>
            </a:r>
            <a:r>
              <a:rPr lang="zh-CN" altLang="en-US" dirty="0" smtClean="0"/>
              <a:t>，软件工程，产品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历史，教育，文化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79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66130"/>
          </a:xfrm>
        </p:spPr>
        <p:txBody>
          <a:bodyPr/>
          <a:lstStyle/>
          <a:p>
            <a:r>
              <a:rPr lang="en-US" altLang="zh-CN" dirty="0" err="1" smtClean="0"/>
              <a:t>Goroutine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Goroutine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编程机制类似于</a:t>
            </a:r>
            <a:r>
              <a:rPr lang="en-US" altLang="zh-CN" dirty="0" smtClean="0"/>
              <a:t>thread</a:t>
            </a:r>
          </a:p>
          <a:p>
            <a:pPr lvl="1"/>
            <a:r>
              <a:rPr lang="zh-CN" altLang="en-US" dirty="0" smtClean="0"/>
              <a:t>使用者不需要知道底层细节</a:t>
            </a:r>
            <a:r>
              <a:rPr lang="en-US" altLang="zh-CN" dirty="0" smtClean="0"/>
              <a:t>(</a:t>
            </a:r>
            <a:r>
              <a:rPr lang="zh-CN" altLang="en-US" dirty="0" smtClean="0"/>
              <a:t>优点？缺点？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en-US" altLang="zh-CN" b="1" dirty="0" err="1" smtClean="0"/>
              <a:t>runtime.GOMAXPROCS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runtime.NumCPU</a:t>
            </a:r>
            <a:r>
              <a:rPr lang="en-US" altLang="zh-CN" b="1" dirty="0" smtClean="0"/>
              <a:t>())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476" y="4149080"/>
            <a:ext cx="8294980" cy="260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9604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最可能成为性能瓶颈的地方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没有免费午餐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export GODEBUG='</a:t>
            </a:r>
            <a:r>
              <a:rPr lang="en-US" altLang="zh-CN" dirty="0" err="1" smtClean="0"/>
              <a:t>gctrace</a:t>
            </a:r>
            <a:r>
              <a:rPr lang="en-US" altLang="zh-CN" dirty="0" smtClean="0"/>
              <a:t>=1‘</a:t>
            </a:r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</a:t>
            </a:r>
            <a:r>
              <a:rPr lang="en-US" altLang="zh-CN" dirty="0" smtClean="0"/>
              <a:t>go-routine</a:t>
            </a:r>
            <a:r>
              <a:rPr lang="zh-CN" altLang="en-US" dirty="0" smtClean="0"/>
              <a:t>都会停下来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dirty="0" smtClean="0"/>
              <a:t>的成本和对象数有密切的关系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10w</a:t>
            </a:r>
            <a:r>
              <a:rPr lang="zh-CN" altLang="en-US" dirty="0" smtClean="0"/>
              <a:t>的时候延迟已经比较</a:t>
            </a:r>
            <a:r>
              <a:rPr lang="zh-CN" altLang="en-US" dirty="0" smtClean="0"/>
              <a:t>明显</a:t>
            </a:r>
            <a:endParaRPr lang="en-US" altLang="zh-CN" dirty="0" smtClean="0"/>
          </a:p>
          <a:p>
            <a:r>
              <a:rPr lang="zh-CN" altLang="en-US" dirty="0" smtClean="0"/>
              <a:t>魏为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陶春华会有详细的说明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517232"/>
            <a:ext cx="89264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环境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均可（只要不涉及</a:t>
            </a:r>
            <a:r>
              <a:rPr lang="en-US" altLang="zh-CN" dirty="0" err="1" smtClean="0"/>
              <a:t>cgo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export </a:t>
            </a:r>
            <a:r>
              <a:rPr lang="en-US" altLang="zh-CN" dirty="0" smtClean="0">
                <a:solidFill>
                  <a:srgbClr val="FF0000"/>
                </a:solidFill>
              </a:rPr>
              <a:t>GOROOT</a:t>
            </a:r>
            <a:r>
              <a:rPr lang="en-US" altLang="zh-CN" dirty="0" smtClean="0"/>
              <a:t>=/home/zhangmiao02/software/go</a:t>
            </a:r>
          </a:p>
          <a:p>
            <a:pPr lvl="1">
              <a:buNone/>
            </a:pPr>
            <a:r>
              <a:rPr lang="en-US" altLang="zh-CN" dirty="0" smtClean="0"/>
              <a:t>export </a:t>
            </a:r>
            <a:r>
              <a:rPr lang="en-US" altLang="zh-CN" dirty="0" smtClean="0">
                <a:solidFill>
                  <a:srgbClr val="FF0000"/>
                </a:solidFill>
              </a:rPr>
              <a:t>GOPATH</a:t>
            </a:r>
            <a:r>
              <a:rPr lang="en-US" altLang="zh-CN" dirty="0" smtClean="0"/>
              <a:t>=/home/zhangmiao02/go-</a:t>
            </a:r>
            <a:r>
              <a:rPr lang="en-US" altLang="zh-CN" dirty="0" err="1" smtClean="0"/>
              <a:t>bfe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-lib:/home/zhangmiao02/go-</a:t>
            </a:r>
            <a:r>
              <a:rPr lang="en-US" altLang="zh-CN" dirty="0" err="1" smtClean="0"/>
              <a:t>bfe</a:t>
            </a:r>
            <a:r>
              <a:rPr lang="en-US" altLang="zh-CN" dirty="0" smtClean="0"/>
              <a:t>/go-</a:t>
            </a:r>
            <a:r>
              <a:rPr lang="en-US" altLang="zh-CN" dirty="0" err="1" smtClean="0"/>
              <a:t>bfe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的开发包：直接从</a:t>
            </a:r>
            <a:r>
              <a:rPr lang="en-US" altLang="zh-CN" dirty="0" smtClean="0"/>
              <a:t>golang.org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的库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我们的方式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下载代码源文件，统一放在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-lib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一般的目录结构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/>
              <a:t>/Go                           // Go</a:t>
            </a:r>
            <a:r>
              <a:rPr lang="zh-CN" altLang="en-US" sz="2400" dirty="0" smtClean="0"/>
              <a:t>开发包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/</a:t>
            </a:r>
            <a:r>
              <a:rPr lang="en-US" altLang="zh-CN" sz="2400" dirty="0" err="1" smtClean="0"/>
              <a:t>src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/</a:t>
            </a:r>
            <a:r>
              <a:rPr lang="en-US" altLang="zh-CN" sz="2400" dirty="0" err="1" smtClean="0"/>
              <a:t>pkg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my_proj</a:t>
            </a:r>
            <a:r>
              <a:rPr lang="en-US" altLang="zh-CN" sz="2400" dirty="0" smtClean="0"/>
              <a:t>                 // </a:t>
            </a:r>
            <a:r>
              <a:rPr lang="zh-CN" altLang="en-US" sz="2400" dirty="0" smtClean="0"/>
              <a:t>项目目录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/</a:t>
            </a:r>
            <a:r>
              <a:rPr lang="en-US" altLang="zh-CN" sz="2400" dirty="0" err="1" smtClean="0"/>
              <a:t>src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       /main                          // </a:t>
            </a:r>
            <a:r>
              <a:rPr lang="zh-CN" altLang="en-US" sz="2400" dirty="0" smtClean="0"/>
              <a:t>主程序，</a:t>
            </a:r>
            <a:r>
              <a:rPr lang="en-US" altLang="zh-CN" sz="2400" dirty="0" smtClean="0"/>
              <a:t>package main</a:t>
            </a:r>
          </a:p>
          <a:p>
            <a:pPr lvl="1">
              <a:buNone/>
            </a:pPr>
            <a:r>
              <a:rPr lang="en-US" altLang="zh-CN" sz="2400" dirty="0" smtClean="0"/>
              <a:t>          /my_pkg_1                //</a:t>
            </a:r>
          </a:p>
          <a:p>
            <a:pPr lvl="1">
              <a:buNone/>
            </a:pPr>
            <a:r>
              <a:rPr lang="en-US" altLang="zh-CN" sz="2400" dirty="0" smtClean="0"/>
              <a:t>          /my_pkg_2</a:t>
            </a:r>
          </a:p>
          <a:p>
            <a:pPr>
              <a:buNone/>
            </a:pP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golang</a:t>
            </a:r>
            <a:r>
              <a:rPr lang="en-US" altLang="zh-CN" sz="2400" dirty="0" smtClean="0"/>
              <a:t>-lib              // </a:t>
            </a:r>
            <a:r>
              <a:rPr lang="zh-CN" altLang="en-US" sz="2400" dirty="0" smtClean="0"/>
              <a:t>共用库文件目录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/</a:t>
            </a:r>
            <a:r>
              <a:rPr lang="en-US" altLang="zh-CN" sz="2400" dirty="0" err="1" smtClean="0"/>
              <a:t>src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   /code.google.com</a:t>
            </a:r>
          </a:p>
          <a:p>
            <a:pPr>
              <a:buNone/>
            </a:pPr>
            <a:r>
              <a:rPr lang="en-US" altLang="zh-CN" sz="2400" dirty="0" smtClean="0"/>
              <a:t>                /www.baidu.com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环境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# unzip go environment</a:t>
            </a:r>
          </a:p>
          <a:p>
            <a:pPr>
              <a:buNone/>
            </a:pPr>
            <a:r>
              <a:rPr lang="en-US" altLang="zh-CN" sz="2400" dirty="0" smtClean="0"/>
              <a:t>tar </a:t>
            </a:r>
            <a:r>
              <a:rPr lang="en-US" altLang="zh-CN" sz="2400" dirty="0" err="1" smtClean="0"/>
              <a:t>zxvf</a:t>
            </a:r>
            <a:r>
              <a:rPr lang="en-US" altLang="zh-CN" sz="2400" dirty="0" smtClean="0"/>
              <a:t> ../</a:t>
            </a:r>
            <a:r>
              <a:rPr lang="en-US" altLang="zh-CN" sz="2400" dirty="0" err="1" smtClean="0"/>
              <a:t>golang</a:t>
            </a:r>
            <a:r>
              <a:rPr lang="en-US" altLang="zh-CN" sz="2400" dirty="0" smtClean="0"/>
              <a:t>-lib/go/</a:t>
            </a:r>
            <a:r>
              <a:rPr lang="en-US" altLang="zh-CN" sz="2400" dirty="0" smtClean="0">
                <a:solidFill>
                  <a:srgbClr val="FF0000"/>
                </a:solidFill>
              </a:rPr>
              <a:t>go1.2.linux-amd64.tar.gz</a:t>
            </a:r>
            <a:r>
              <a:rPr lang="en-US" altLang="zh-CN" sz="2400" dirty="0" smtClean="0"/>
              <a:t> &gt;/dev/null</a:t>
            </a:r>
          </a:p>
          <a:p>
            <a:pPr>
              <a:buNone/>
            </a:pPr>
            <a:r>
              <a:rPr lang="en-US" altLang="zh-CN" sz="2400" dirty="0" smtClean="0"/>
              <a:t># prepare PATH, GOROOT and GOPATH (</a:t>
            </a:r>
            <a:r>
              <a:rPr lang="zh-CN" altLang="en-US" sz="2400" dirty="0" smtClean="0"/>
              <a:t>必须使用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绝对路径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export </a:t>
            </a:r>
            <a:r>
              <a:rPr lang="en-US" altLang="zh-CN" sz="2400" dirty="0" smtClean="0">
                <a:solidFill>
                  <a:srgbClr val="FF0000"/>
                </a:solidFill>
              </a:rPr>
              <a:t>PATH</a:t>
            </a:r>
            <a:r>
              <a:rPr lang="en-US" altLang="zh-CN" sz="2400" dirty="0" smtClean="0"/>
              <a:t>=$(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)/go/bin:$PATH</a:t>
            </a:r>
          </a:p>
          <a:p>
            <a:pPr>
              <a:buNone/>
            </a:pPr>
            <a:r>
              <a:rPr lang="en-US" altLang="zh-CN" sz="2400" dirty="0" smtClean="0"/>
              <a:t>export </a:t>
            </a:r>
            <a:r>
              <a:rPr lang="en-US" altLang="zh-CN" sz="2400" dirty="0" smtClean="0">
                <a:solidFill>
                  <a:srgbClr val="FF0000"/>
                </a:solidFill>
              </a:rPr>
              <a:t>GOROOT=</a:t>
            </a:r>
            <a:r>
              <a:rPr lang="en-US" altLang="zh-CN" sz="2400" dirty="0" smtClean="0"/>
              <a:t>$(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)/go</a:t>
            </a:r>
          </a:p>
          <a:p>
            <a:pPr>
              <a:buNone/>
            </a:pPr>
            <a:r>
              <a:rPr lang="en-US" altLang="zh-CN" sz="2400" dirty="0" smtClean="0"/>
              <a:t>export </a:t>
            </a:r>
            <a:r>
              <a:rPr lang="en-US" altLang="zh-CN" sz="2400" dirty="0" smtClean="0">
                <a:solidFill>
                  <a:srgbClr val="FF0000"/>
                </a:solidFill>
              </a:rPr>
              <a:t>GOPATH</a:t>
            </a:r>
            <a:r>
              <a:rPr lang="en-US" altLang="zh-CN" sz="2400" dirty="0" smtClean="0"/>
              <a:t>=$(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cd</a:t>
            </a:r>
            <a:r>
              <a:rPr lang="en-US" altLang="zh-CN" sz="2400" dirty="0" smtClean="0"/>
              <a:t> ..</a:t>
            </a:r>
          </a:p>
          <a:p>
            <a:pPr>
              <a:buNone/>
            </a:pPr>
            <a:r>
              <a:rPr lang="en-US" altLang="zh-CN" sz="2400" dirty="0" smtClean="0"/>
              <a:t>export </a:t>
            </a:r>
            <a:r>
              <a:rPr lang="en-US" altLang="zh-CN" sz="2400" dirty="0" smtClean="0">
                <a:solidFill>
                  <a:srgbClr val="FF0000"/>
                </a:solidFill>
              </a:rPr>
              <a:t>GOPATH</a:t>
            </a:r>
            <a:r>
              <a:rPr lang="en-US" altLang="zh-CN" sz="2400" dirty="0" smtClean="0"/>
              <a:t>=$(</a:t>
            </a:r>
            <a:r>
              <a:rPr lang="en-US" altLang="zh-CN" sz="2400" dirty="0" err="1" smtClean="0"/>
              <a:t>pwd</a:t>
            </a:r>
            <a:r>
              <a:rPr lang="en-US" altLang="zh-CN" sz="2400" dirty="0" smtClean="0"/>
              <a:t>)/</a:t>
            </a:r>
            <a:r>
              <a:rPr lang="en-US" altLang="zh-CN" sz="2400" dirty="0" err="1" smtClean="0"/>
              <a:t>golang</a:t>
            </a:r>
            <a:r>
              <a:rPr lang="en-US" altLang="zh-CN" sz="2400" dirty="0" smtClean="0"/>
              <a:t>-lib:$GOPATH</a:t>
            </a:r>
          </a:p>
          <a:p>
            <a:pPr>
              <a:buNone/>
            </a:pPr>
            <a:r>
              <a:rPr lang="en-US" altLang="zh-CN" sz="2400" dirty="0" err="1" smtClean="0"/>
              <a:t>cd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waf</a:t>
            </a:r>
            <a:r>
              <a:rPr lang="en-US" altLang="zh-CN" sz="2400" dirty="0" smtClean="0"/>
              <a:t>-server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go test </a:t>
            </a:r>
            <a:r>
              <a:rPr lang="en-US" altLang="zh-CN" sz="2400" dirty="0" err="1" smtClean="0"/>
              <a:t>waf_server</a:t>
            </a:r>
            <a:r>
              <a:rPr lang="en-US" altLang="zh-CN" sz="2400" dirty="0" smtClean="0"/>
              <a:t>                             # </a:t>
            </a:r>
            <a:r>
              <a:rPr lang="zh-CN" altLang="en-US" sz="2400" dirty="0" smtClean="0"/>
              <a:t>运行单测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go build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/main/</a:t>
            </a:r>
            <a:r>
              <a:rPr lang="en-US" altLang="zh-CN" sz="2400" dirty="0" err="1" smtClean="0"/>
              <a:t>waf_server.go</a:t>
            </a:r>
            <a:r>
              <a:rPr lang="en-US" altLang="zh-CN" sz="2400" dirty="0" smtClean="0"/>
              <a:t>    # </a:t>
            </a:r>
            <a:r>
              <a:rPr lang="zh-CN" altLang="en-US" sz="2400" dirty="0" smtClean="0"/>
              <a:t>编译为可执行程序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的调试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打印信息</a:t>
            </a:r>
            <a:endParaRPr lang="en-US" altLang="zh-CN" dirty="0" smtClean="0"/>
          </a:p>
          <a:p>
            <a:r>
              <a:rPr lang="en-US" altLang="zh-CN" dirty="0" err="1" smtClean="0"/>
              <a:t>Gdb</a:t>
            </a:r>
            <a:r>
              <a:rPr lang="zh-CN" altLang="en-US" dirty="0" smtClean="0"/>
              <a:t>的调试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http://wiki.babel.baidu.com/twiki/bin/view/Main/GolangDebug</a:t>
            </a:r>
            <a:endParaRPr lang="en-US" altLang="zh-CN" dirty="0" smtClean="0"/>
          </a:p>
          <a:p>
            <a:r>
              <a:rPr lang="zh-CN" altLang="en-US" dirty="0" smtClean="0"/>
              <a:t>栈的打印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import “runtime/debug”</a:t>
            </a:r>
          </a:p>
          <a:p>
            <a:pPr lvl="1"/>
            <a:r>
              <a:rPr lang="en-US" altLang="zh-CN" dirty="0" err="1" smtClean="0"/>
              <a:t>debug.PrintStack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import “runtime”</a:t>
            </a:r>
          </a:p>
          <a:p>
            <a:pPr lvl="1"/>
            <a:r>
              <a:rPr lang="en-US" altLang="zh-CN" dirty="0" err="1" smtClean="0"/>
              <a:t>runtime.Stack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buff</a:t>
            </a:r>
            <a:r>
              <a:rPr lang="en-US" altLang="zh-CN" dirty="0" smtClean="0"/>
              <a:t>, false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性能调优方面，请听魏为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陶春华的详解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未覆盖的内容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程序的调用：</a:t>
            </a:r>
            <a:r>
              <a:rPr lang="en-US" altLang="zh-CN" dirty="0" err="1" smtClean="0"/>
              <a:t>cgo</a:t>
            </a:r>
            <a:endParaRPr lang="en-US" altLang="zh-CN" dirty="0" smtClean="0"/>
          </a:p>
          <a:p>
            <a:r>
              <a:rPr lang="en-US" altLang="zh-CN" dirty="0" smtClean="0"/>
              <a:t>Channel</a:t>
            </a:r>
          </a:p>
          <a:p>
            <a:r>
              <a:rPr lang="zh-CN" altLang="en-US" dirty="0" smtClean="0"/>
              <a:t>编程规范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http://wiki.babel.baidu.com/twiki/bin/view/Main/Golang</a:t>
            </a:r>
            <a:r>
              <a:rPr lang="zh-CN" altLang="en-US" dirty="0" smtClean="0"/>
              <a:t>，其中“</a:t>
            </a:r>
            <a:r>
              <a:rPr lang="en-US" altLang="zh-CN" dirty="0" smtClean="0"/>
              <a:t>Go</a:t>
            </a:r>
            <a:r>
              <a:rPr lang="zh-CN" altLang="en-US" dirty="0" smtClean="0"/>
              <a:t>的编程规范”</a:t>
            </a:r>
            <a:endParaRPr lang="en-US" altLang="zh-CN" dirty="0" smtClean="0"/>
          </a:p>
          <a:p>
            <a:r>
              <a:rPr lang="en-US" altLang="zh-CN" dirty="0" smtClean="0"/>
              <a:t>Five things that make go fast</a:t>
            </a:r>
          </a:p>
          <a:p>
            <a:pPr lvl="1"/>
            <a:r>
              <a:rPr lang="en-US" altLang="zh-CN" dirty="0" smtClean="0">
                <a:hlinkClick r:id="rId3"/>
              </a:rPr>
              <a:t>http://dave.cheney.net/2014/06/07/five-things-that-make-go-fast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BFE</a:t>
            </a:r>
            <a:r>
              <a:rPr lang="zh-CN" altLang="en-US" dirty="0"/>
              <a:t>团队在</a:t>
            </a:r>
            <a:r>
              <a:rPr lang="en-US" altLang="zh-CN" dirty="0" err="1"/>
              <a:t>Golang</a:t>
            </a:r>
            <a:r>
              <a:rPr lang="zh-CN" altLang="en-US" dirty="0"/>
              <a:t>方面的</a:t>
            </a:r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2014.1 </a:t>
            </a:r>
            <a:r>
              <a:rPr lang="zh-CN" altLang="en-US" dirty="0" smtClean="0"/>
              <a:t>开始调研</a:t>
            </a:r>
            <a:endParaRPr lang="en-US" altLang="zh-CN" dirty="0" smtClean="0"/>
          </a:p>
          <a:p>
            <a:r>
              <a:rPr lang="en-US" altLang="zh-CN" dirty="0" smtClean="0"/>
              <a:t>2014.3-6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WAF-Engine</a:t>
            </a:r>
          </a:p>
          <a:p>
            <a:pPr lvl="1"/>
            <a:r>
              <a:rPr lang="zh-CN" altLang="en-US" dirty="0" smtClean="0"/>
              <a:t>投入不到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</a:t>
            </a:r>
          </a:p>
          <a:p>
            <a:r>
              <a:rPr lang="en-US" altLang="zh-CN" dirty="0" smtClean="0"/>
              <a:t>2014.4-2015.1 </a:t>
            </a:r>
            <a:r>
              <a:rPr lang="zh-CN" altLang="en-US" dirty="0" smtClean="0"/>
              <a:t>重构</a:t>
            </a:r>
            <a:r>
              <a:rPr lang="en-US" altLang="zh-CN" dirty="0" smtClean="0"/>
              <a:t>BFE</a:t>
            </a:r>
            <a:r>
              <a:rPr lang="zh-CN" altLang="en-US" dirty="0" smtClean="0"/>
              <a:t>核心转发引擎</a:t>
            </a:r>
            <a:endParaRPr lang="en-US" altLang="zh-CN" dirty="0" smtClean="0"/>
          </a:p>
          <a:p>
            <a:pPr lvl="1"/>
            <a:r>
              <a:rPr lang="zh-CN" altLang="en-US" dirty="0"/>
              <a:t>搞</a:t>
            </a:r>
            <a:r>
              <a:rPr lang="zh-CN" altLang="en-US" dirty="0" smtClean="0"/>
              <a:t>定</a:t>
            </a:r>
            <a:r>
              <a:rPr lang="en-US" altLang="zh-CN" dirty="0" smtClean="0"/>
              <a:t>GC</a:t>
            </a:r>
            <a:r>
              <a:rPr lang="zh-CN" altLang="en-US" dirty="0" smtClean="0"/>
              <a:t>延迟问题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</a:t>
            </a:r>
            <a:r>
              <a:rPr lang="zh-CN" altLang="en-US" dirty="0"/>
              <a:t>转发</a:t>
            </a:r>
            <a:r>
              <a:rPr lang="en-US" altLang="zh-CN" dirty="0" smtClean="0"/>
              <a:t>700</a:t>
            </a:r>
            <a:r>
              <a:rPr lang="zh-CN" altLang="en-US" dirty="0" smtClean="0"/>
              <a:t>亿以上的流量</a:t>
            </a:r>
            <a:endParaRPr lang="en-US" altLang="zh-CN" dirty="0" smtClean="0"/>
          </a:p>
          <a:p>
            <a:r>
              <a:rPr lang="en-US" altLang="zh-CN" dirty="0" smtClean="0"/>
              <a:t>BFE</a:t>
            </a:r>
            <a:r>
              <a:rPr lang="zh-CN" altLang="en-US" dirty="0" smtClean="0"/>
              <a:t>全面转向</a:t>
            </a:r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原来基于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的程序都会被重构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Golang</a:t>
            </a:r>
            <a:r>
              <a:rPr lang="zh-CN" altLang="en-US" dirty="0" smtClean="0"/>
              <a:t>已经成为</a:t>
            </a:r>
            <a:r>
              <a:rPr lang="en-US" altLang="zh-CN" dirty="0" smtClean="0"/>
              <a:t>BFE</a:t>
            </a:r>
            <a:r>
              <a:rPr lang="zh-CN" altLang="en-US" dirty="0" smtClean="0"/>
              <a:t>的重要支撑技术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43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在百度的</a:t>
            </a:r>
            <a:r>
              <a:rPr lang="zh-CN" altLang="en-US" dirty="0" smtClean="0"/>
              <a:t>推进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435280" cy="503569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2015.1</a:t>
            </a:r>
            <a:r>
              <a:rPr lang="zh-CN" altLang="en-US" dirty="0" smtClean="0"/>
              <a:t>向总</a:t>
            </a:r>
            <a:r>
              <a:rPr lang="en-US" altLang="zh-CN" dirty="0" smtClean="0"/>
              <a:t>TC</a:t>
            </a:r>
            <a:r>
              <a:rPr lang="zh-CN" altLang="en-US" dirty="0" smtClean="0"/>
              <a:t>申请建立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规范委员会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/>
              <a:t>百度</a:t>
            </a:r>
            <a:r>
              <a:rPr lang="en-US" altLang="zh-CN" dirty="0" err="1"/>
              <a:t>Golang</a:t>
            </a:r>
            <a:r>
              <a:rPr lang="zh-CN" altLang="en-US" dirty="0"/>
              <a:t>编程规范的</a:t>
            </a:r>
            <a:r>
              <a:rPr lang="zh-CN" altLang="en-US" dirty="0" smtClean="0"/>
              <a:t>制定</a:t>
            </a:r>
            <a:r>
              <a:rPr lang="en-US" altLang="zh-CN" dirty="0" smtClean="0"/>
              <a:t>(2015Q2</a:t>
            </a:r>
            <a:r>
              <a:rPr lang="zh-CN" altLang="en-US" dirty="0" smtClean="0"/>
              <a:t>内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百度</a:t>
            </a:r>
            <a:r>
              <a:rPr lang="en-US" altLang="zh-CN" dirty="0" err="1"/>
              <a:t>Golang</a:t>
            </a:r>
            <a:r>
              <a:rPr lang="zh-CN" altLang="en-US" dirty="0"/>
              <a:t>程序库的建立和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r>
              <a:rPr lang="zh-CN" altLang="en-US" dirty="0"/>
              <a:t>百度</a:t>
            </a:r>
            <a:r>
              <a:rPr lang="en-US" altLang="zh-CN" dirty="0" err="1"/>
              <a:t>Golang</a:t>
            </a:r>
            <a:r>
              <a:rPr lang="en-US" altLang="zh-CN" dirty="0"/>
              <a:t> Best Practice</a:t>
            </a:r>
            <a:r>
              <a:rPr lang="zh-CN" altLang="en-US" dirty="0"/>
              <a:t>库的建立和维护</a:t>
            </a:r>
          </a:p>
          <a:p>
            <a:pPr lvl="1"/>
            <a:r>
              <a:rPr lang="zh-CN" altLang="en-US" dirty="0"/>
              <a:t>百度</a:t>
            </a:r>
            <a:r>
              <a:rPr lang="en-US" altLang="zh-CN" dirty="0" err="1"/>
              <a:t>Golang</a:t>
            </a:r>
            <a:r>
              <a:rPr lang="zh-CN" altLang="en-US" dirty="0"/>
              <a:t>技术论坛的</a:t>
            </a:r>
            <a:r>
              <a:rPr lang="zh-CN" altLang="en-US" dirty="0" smtClean="0"/>
              <a:t>建立</a:t>
            </a:r>
            <a:endParaRPr lang="en-US" altLang="zh-CN" dirty="0" smtClean="0"/>
          </a:p>
          <a:p>
            <a:r>
              <a:rPr lang="zh-CN" altLang="en-US" dirty="0" smtClean="0"/>
              <a:t>相关链接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wiki.babel.baidu.com/twiki/bin/view/Main/Golang</a:t>
            </a:r>
            <a:endParaRPr lang="en-US" altLang="zh-CN" dirty="0"/>
          </a:p>
          <a:p>
            <a:pPr lvl="1"/>
            <a:r>
              <a:rPr lang="zh-CN" altLang="en-US" dirty="0" smtClean="0"/>
              <a:t>“百</a:t>
            </a:r>
            <a:r>
              <a:rPr lang="zh-CN" altLang="en-US" dirty="0"/>
              <a:t>度</a:t>
            </a:r>
            <a:r>
              <a:rPr lang="en-US" altLang="zh-CN" dirty="0" err="1"/>
              <a:t>golang</a:t>
            </a:r>
            <a:r>
              <a:rPr lang="zh-CN" altLang="en-US" dirty="0"/>
              <a:t>交流</a:t>
            </a:r>
            <a:r>
              <a:rPr lang="zh-CN" altLang="en-US" dirty="0" smtClean="0"/>
              <a:t>群”（</a:t>
            </a:r>
            <a:r>
              <a:rPr lang="zh-CN" altLang="en-US" dirty="0"/>
              <a:t>内搜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093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US" altLang="zh-CN" dirty="0" smtClean="0"/>
              <a:t>Some Open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Performance</a:t>
            </a:r>
          </a:p>
          <a:p>
            <a:pPr lvl="1"/>
            <a:r>
              <a:rPr lang="zh-CN" altLang="en-US" dirty="0" smtClean="0"/>
              <a:t>如何看待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的性能差异？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Benchmark</a:t>
            </a:r>
            <a:r>
              <a:rPr lang="zh-CN" altLang="en-US" dirty="0" smtClean="0"/>
              <a:t>没有统一的结论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“性价比”在各种情况下不同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大胆假设，小心求证；开放的态度</a:t>
            </a:r>
            <a:endParaRPr lang="en-US" altLang="zh-CN" dirty="0" smtClean="0"/>
          </a:p>
          <a:p>
            <a:r>
              <a:rPr lang="zh-CN" altLang="en-US" dirty="0" smtClean="0"/>
              <a:t>学习成本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 is a very </a:t>
            </a:r>
            <a:r>
              <a:rPr lang="en-US" altLang="zh-CN" dirty="0" err="1" smtClean="0"/>
              <a:t>very</a:t>
            </a:r>
            <a:r>
              <a:rPr lang="en-US" altLang="zh-CN" dirty="0" smtClean="0"/>
              <a:t> old question</a:t>
            </a:r>
          </a:p>
          <a:p>
            <a:pPr lvl="1"/>
            <a:r>
              <a:rPr lang="en-US" altLang="zh-CN" dirty="0" smtClean="0"/>
              <a:t>My opinion</a:t>
            </a:r>
            <a:r>
              <a:rPr lang="zh-CN" altLang="en-US" dirty="0" smtClean="0"/>
              <a:t>：语言的学习不是很大的问题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vs Java</a:t>
            </a:r>
          </a:p>
          <a:p>
            <a:pPr lvl="1"/>
            <a:r>
              <a:rPr lang="zh-CN" altLang="en-US" dirty="0" smtClean="0"/>
              <a:t>我现在没有想好答案，让时间来回答吧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我的信仰：没有什么东西是绝对的，我们永远都在找一个最好的平衡点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45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后台程序的开发需求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C, Python, </a:t>
            </a:r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的几个特性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多参数返回，</a:t>
            </a:r>
            <a:r>
              <a:rPr lang="en-US" altLang="zh-CN" dirty="0" smtClean="0"/>
              <a:t>Slice, Go-routine, GC</a:t>
            </a:r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环境的准备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开发，编译，上线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Golang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en-US" altLang="zh-CN" dirty="0" smtClean="0"/>
              <a:t>BFE</a:t>
            </a:r>
            <a:r>
              <a:rPr lang="zh-CN" altLang="en-US" dirty="0" smtClean="0"/>
              <a:t>团队在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方面的实践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在百度的推进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的开发</a:t>
            </a:r>
            <a:r>
              <a:rPr lang="zh-CN" altLang="en-US" dirty="0" smtClean="0"/>
              <a:t>效率，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的执行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延迟的问题可以被解决</a:t>
            </a:r>
            <a:r>
              <a:rPr lang="en-US" altLang="zh-CN" dirty="0" smtClean="0"/>
              <a:t>/</a:t>
            </a:r>
            <a:r>
              <a:rPr lang="zh-CN" altLang="en-US" dirty="0" smtClean="0"/>
              <a:t>绕过</a:t>
            </a:r>
            <a:endParaRPr lang="en-US" altLang="zh-CN" dirty="0" smtClean="0"/>
          </a:p>
          <a:p>
            <a:r>
              <a:rPr lang="en-US" altLang="zh-CN" dirty="0" smtClean="0"/>
              <a:t>3-5</a:t>
            </a:r>
            <a:r>
              <a:rPr lang="zh-CN" altLang="en-US" dirty="0" smtClean="0"/>
              <a:t>年内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将在后台开发中取代</a:t>
            </a:r>
            <a:r>
              <a:rPr lang="en-US" altLang="zh-CN" dirty="0" smtClean="0"/>
              <a:t>C / C++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已经成为这个时代的“汇编语言”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golang</a:t>
            </a:r>
            <a:r>
              <a:rPr lang="zh-CN" altLang="en-US" dirty="0" smtClean="0"/>
              <a:t>也</a:t>
            </a:r>
            <a:r>
              <a:rPr lang="zh-CN" altLang="en-US" dirty="0" smtClean="0"/>
              <a:t>会蚕食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的空间</a:t>
            </a:r>
            <a:endParaRPr lang="en-US" altLang="zh-CN" dirty="0" smtClean="0"/>
          </a:p>
          <a:p>
            <a:r>
              <a:rPr lang="zh-CN" altLang="en-US" dirty="0" smtClean="0"/>
              <a:t>互联网技术的生态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进化：不以个人的意志为转移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进化速度的加快：和生物的进化类似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编程语言的变化也是一种进化（淘汰）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百</a:t>
            </a:r>
            <a:r>
              <a:rPr lang="zh-CN" altLang="en-US" dirty="0" smtClean="0"/>
              <a:t>度应该拥抱</a:t>
            </a:r>
            <a:r>
              <a:rPr lang="en-US" altLang="zh-CN" dirty="0" err="1" smtClean="0"/>
              <a:t>Golang</a:t>
            </a:r>
            <a:endParaRPr lang="en-US" altLang="zh-CN" dirty="0"/>
          </a:p>
          <a:p>
            <a:pPr lvl="1"/>
            <a:r>
              <a:rPr lang="zh-CN" altLang="en-US" dirty="0" smtClean="0"/>
              <a:t>百度应该成为中国在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方面的领导力量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Start: 2007, Google</a:t>
            </a:r>
          </a:p>
          <a:p>
            <a:pPr lvl="1"/>
            <a:r>
              <a:rPr lang="en-US" altLang="zh-CN" dirty="0" smtClean="0"/>
              <a:t>Robert </a:t>
            </a:r>
            <a:r>
              <a:rPr lang="en-US" altLang="zh-CN" dirty="0" err="1" smtClean="0"/>
              <a:t>Griesemer</a:t>
            </a:r>
            <a:r>
              <a:rPr lang="en-US" altLang="zh-CN" dirty="0" smtClean="0"/>
              <a:t> (V8 JavaScript engine, Chubby)</a:t>
            </a:r>
          </a:p>
          <a:p>
            <a:pPr lvl="1"/>
            <a:r>
              <a:rPr lang="en-US" altLang="zh-CN" dirty="0" smtClean="0"/>
              <a:t>Rob Pike (Bell Labs, Unix, Plan9, …)</a:t>
            </a:r>
          </a:p>
          <a:p>
            <a:pPr lvl="1"/>
            <a:r>
              <a:rPr lang="en-US" altLang="zh-CN" dirty="0" smtClean="0"/>
              <a:t>Ken Thompson (Bell Labs, Unix, C)</a:t>
            </a:r>
          </a:p>
          <a:p>
            <a:r>
              <a:rPr lang="zh-CN" altLang="en-US" dirty="0" smtClean="0"/>
              <a:t>版本历史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2009/11/10, </a:t>
            </a:r>
            <a:r>
              <a:rPr lang="zh-CN" altLang="en-US" dirty="0" smtClean="0"/>
              <a:t>开源发布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2011/3/16, </a:t>
            </a:r>
            <a:r>
              <a:rPr lang="zh-CN" altLang="en-US" dirty="0" smtClean="0"/>
              <a:t>第一个稳定版本</a:t>
            </a:r>
            <a:r>
              <a:rPr lang="en-US" altLang="zh-CN" dirty="0" smtClean="0"/>
              <a:t>r56</a:t>
            </a:r>
          </a:p>
          <a:p>
            <a:pPr lvl="1"/>
            <a:r>
              <a:rPr lang="en-US" altLang="zh-CN" dirty="0" smtClean="0"/>
              <a:t>2012/3/28</a:t>
            </a:r>
            <a:r>
              <a:rPr lang="zh-CN" altLang="en-US" dirty="0" smtClean="0"/>
              <a:t>，第一个正式版本</a:t>
            </a:r>
            <a:r>
              <a:rPr lang="en-US" altLang="zh-CN" dirty="0" smtClean="0"/>
              <a:t>Go1</a:t>
            </a:r>
          </a:p>
          <a:p>
            <a:pPr lvl="1"/>
            <a:r>
              <a:rPr lang="zh-CN" altLang="en-US" dirty="0" smtClean="0"/>
              <a:t>每半年发布一个新的版本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2014/12</a:t>
            </a:r>
            <a:r>
              <a:rPr lang="en-US" altLang="zh-CN" dirty="0" smtClean="0"/>
              <a:t>, Go 1.4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10" y="1196752"/>
            <a:ext cx="897188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后台程序开发的需求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5001419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C/C++, Java</a:t>
            </a:r>
          </a:p>
          <a:p>
            <a:pPr lvl="1"/>
            <a:r>
              <a:rPr lang="en-US" altLang="zh-CN" dirty="0" smtClean="0"/>
              <a:t>Python, Ruby</a:t>
            </a:r>
          </a:p>
          <a:p>
            <a:r>
              <a:rPr lang="zh-CN" altLang="en-US" dirty="0" smtClean="0"/>
              <a:t>并发性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Process, Thread, Event(</a:t>
            </a:r>
            <a:r>
              <a:rPr lang="zh-CN" altLang="en-US" dirty="0" smtClean="0"/>
              <a:t>编程难度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语言的描述效率：代码量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语言的简洁、易用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库支持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后台程序开发的需求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大型程序的组织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数据封装能力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Namespace</a:t>
            </a:r>
          </a:p>
          <a:p>
            <a:r>
              <a:rPr lang="zh-CN" altLang="en-US" dirty="0" smtClean="0"/>
              <a:t>可测试能力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单测，覆盖度测量</a:t>
            </a:r>
            <a:endParaRPr lang="en-US" altLang="zh-CN" dirty="0" smtClean="0"/>
          </a:p>
          <a:p>
            <a:r>
              <a:rPr lang="zh-CN" altLang="en-US" dirty="0" smtClean="0"/>
              <a:t>错误检查能力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程序异常的</a:t>
            </a:r>
            <a:r>
              <a:rPr lang="en-US" altLang="zh-CN" dirty="0" smtClean="0"/>
              <a:t>trouble shooting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后台程序开发的需求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zh-CN" altLang="en-US" dirty="0" smtClean="0"/>
              <a:t>上线和运维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对运行环境的依赖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对库（动态库）的依赖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后台程序编程的难点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/>
          <a:lstStyle/>
          <a:p>
            <a:r>
              <a:rPr lang="zh-CN" altLang="en-US" dirty="0" smtClean="0"/>
              <a:t>内存的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程序中很大比例的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和内容有关</a:t>
            </a:r>
            <a:endParaRPr lang="en-US" altLang="zh-CN" dirty="0" smtClean="0"/>
          </a:p>
          <a:p>
            <a:r>
              <a:rPr lang="zh-CN" altLang="en-US" dirty="0" smtClean="0"/>
              <a:t>分布式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高并发的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年前还是一个很</a:t>
            </a:r>
            <a:r>
              <a:rPr lang="en-US" altLang="zh-CN" dirty="0" smtClean="0"/>
              <a:t>hot</a:t>
            </a:r>
            <a:r>
              <a:rPr lang="zh-CN" altLang="en-US" dirty="0" smtClean="0"/>
              <a:t>的话题；目前也还没有普遍掌握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资源的调度：</a:t>
            </a:r>
            <a:r>
              <a:rPr lang="en-US" altLang="zh-CN" dirty="0" smtClean="0"/>
              <a:t>Process/Thread/Event</a:t>
            </a:r>
          </a:p>
          <a:p>
            <a:pPr lvl="1"/>
            <a:r>
              <a:rPr lang="zh-CN" altLang="en-US" dirty="0" smtClean="0"/>
              <a:t>数据的封装和互斥访问；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并行运算逻辑的同步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1423</Words>
  <Application>Microsoft Office PowerPoint</Application>
  <PresentationFormat>全屏显示(4:3)</PresentationFormat>
  <Paragraphs>257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宋体</vt:lpstr>
      <vt:lpstr>Arial</vt:lpstr>
      <vt:lpstr>Calibri</vt:lpstr>
      <vt:lpstr>Office 主题</vt:lpstr>
      <vt:lpstr>Golang简介</vt:lpstr>
      <vt:lpstr>个人介绍</vt:lpstr>
      <vt:lpstr>目录</vt:lpstr>
      <vt:lpstr>Golang简介</vt:lpstr>
      <vt:lpstr>example</vt:lpstr>
      <vt:lpstr>后台程序开发的需求(1)</vt:lpstr>
      <vt:lpstr>后台程序开发的需求(2)</vt:lpstr>
      <vt:lpstr>后台程序开发的需求(3)</vt:lpstr>
      <vt:lpstr>后台程序编程的难点</vt:lpstr>
      <vt:lpstr>C vs Python (1)</vt:lpstr>
      <vt:lpstr>C vs Python (2)</vt:lpstr>
      <vt:lpstr>C vs Python (3)</vt:lpstr>
      <vt:lpstr>Golang (1)</vt:lpstr>
      <vt:lpstr>Golang (2)</vt:lpstr>
      <vt:lpstr>Golang(3)</vt:lpstr>
      <vt:lpstr>多参数返回</vt:lpstr>
      <vt:lpstr>Array, slice</vt:lpstr>
      <vt:lpstr>Slice</vt:lpstr>
      <vt:lpstr>map</vt:lpstr>
      <vt:lpstr>Goroutine</vt:lpstr>
      <vt:lpstr>GC</vt:lpstr>
      <vt:lpstr>Golang环境 – 开发</vt:lpstr>
      <vt:lpstr>一般的目录结构</vt:lpstr>
      <vt:lpstr>Golang环境 – 编译</vt:lpstr>
      <vt:lpstr>Golang的调试</vt:lpstr>
      <vt:lpstr>未覆盖的内容</vt:lpstr>
      <vt:lpstr>BFE团队在Golang方面的实践</vt:lpstr>
      <vt:lpstr>Golang在百度的推进</vt:lpstr>
      <vt:lpstr>Some Open Issues</vt:lpstr>
      <vt:lpstr>总结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Golang经验分享</dc:title>
  <dc:creator>Zhang,Miao(OP)</dc:creator>
  <cp:lastModifiedBy>Zhang,Miao(OP)</cp:lastModifiedBy>
  <cp:revision>346</cp:revision>
  <dcterms:created xsi:type="dcterms:W3CDTF">2014-05-27T01:55:14Z</dcterms:created>
  <dcterms:modified xsi:type="dcterms:W3CDTF">2015-03-12T01:45:38Z</dcterms:modified>
</cp:coreProperties>
</file>