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3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310" r:id="rId4"/>
    <p:sldId id="289" r:id="rId5"/>
    <p:sldId id="317" r:id="rId6"/>
    <p:sldId id="311" r:id="rId7"/>
    <p:sldId id="302" r:id="rId8"/>
    <p:sldId id="290" r:id="rId9"/>
    <p:sldId id="295" r:id="rId10"/>
    <p:sldId id="308" r:id="rId11"/>
    <p:sldId id="316" r:id="rId12"/>
    <p:sldId id="318" r:id="rId13"/>
    <p:sldId id="319" r:id="rId14"/>
    <p:sldId id="314" r:id="rId15"/>
    <p:sldId id="294" r:id="rId16"/>
    <p:sldId id="307" r:id="rId17"/>
    <p:sldId id="300" r:id="rId18"/>
    <p:sldId id="312" r:id="rId19"/>
    <p:sldId id="298" r:id="rId20"/>
    <p:sldId id="303" r:id="rId21"/>
    <p:sldId id="306" r:id="rId22"/>
    <p:sldId id="315" r:id="rId23"/>
    <p:sldId id="288" r:id="rId24"/>
    <p:sldId id="309" r:id="rId25"/>
    <p:sldId id="291" r:id="rId26"/>
    <p:sldId id="299" r:id="rId27"/>
    <p:sldId id="292" r:id="rId28"/>
    <p:sldId id="304" r:id="rId29"/>
    <p:sldId id="305" r:id="rId30"/>
    <p:sldId id="31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o,Chunhua" initials="T" lastIdx="8" clrIdx="0">
    <p:extLst>
      <p:ext uri="{19B8F6BF-5375-455C-9EA6-DF929625EA0E}">
        <p15:presenceInfo xmlns:p15="http://schemas.microsoft.com/office/powerpoint/2012/main" userId="S-1-5-21-3689171631-189274284-2341753515-1617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01" autoAdjust="0"/>
  </p:normalViewPr>
  <p:slideViewPr>
    <p:cSldViewPr snapToGrid="0">
      <p:cViewPr varScale="1">
        <p:scale>
          <a:sx n="90" d="100"/>
          <a:sy n="90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10T10:38:33.181" idx="3">
    <p:pos x="2352" y="276"/>
    <p:text>这一页是要讲一个case吧，左侧的介绍就不需要了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10T10:40:00.843" idx="4">
    <p:pos x="2472" y="276"/>
    <p:text>建议去掉左侧文字，然后加入一个漏桶的图，counter的图可以短一些，因为大家都很熟悉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10T10:34:52.313" idx="1">
    <p:pos x="2940" y="444"/>
    <p:text>这里讲一下BFE server的主要功能；而不是BFE团队的所有服务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10T10:41:20.677" idx="5">
    <p:pos x="2856" y="1728"/>
    <p:text>这个没必要说吧，其他语言GBD也不好，除了c，c++</p:text>
    <p:extLst>
      <p:ext uri="{C676402C-5697-4E1C-873F-D02D1690AC5C}">
        <p15:threadingInfo xmlns:p15="http://schemas.microsoft.com/office/powerpoint/2012/main" timeZoneBias="-480"/>
      </p:ext>
    </p:extLst>
  </p:cm>
  <p:cm authorId="1" dt="2015-03-10T10:41:53.357" idx="6">
    <p:pos x="1896" y="804"/>
    <p:text>这个也不要</p:text>
    <p:extLst>
      <p:ext uri="{C676402C-5697-4E1C-873F-D02D1690AC5C}">
        <p15:threadingInfo xmlns:p15="http://schemas.microsoft.com/office/powerpoint/2012/main" timeZoneBias="-480"/>
      </p:ext>
    </p:extLst>
  </p:cm>
  <p:cm authorId="1" dt="2015-03-10T10:42:08.314" idx="7">
    <p:pos x="3300" y="2400"/>
    <p:text>container通过interface也能搞定啊，meta programming能力是否有必要呢？这里我保留意见</p:text>
    <p:extLst>
      <p:ext uri="{C676402C-5697-4E1C-873F-D02D1690AC5C}">
        <p15:threadingInfo xmlns:p15="http://schemas.microsoft.com/office/powerpoint/2012/main" timeZoneBias="-480"/>
      </p:ext>
    </p:extLst>
  </p:cm>
  <p:cm authorId="1" dt="2015-03-10T10:43:11.670" idx="8">
    <p:pos x="3120" y="276"/>
    <p:text>其实我觉得这一页可以去掉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10T10:36:20.085" idx="2">
    <p:pos x="2676" y="360"/>
    <p:text>这里讲得有点浅，建议比较event模型，thread模型，以及goroutine的模型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EB381-8CAD-4FD4-9C50-1169955C1152}" type="doc">
      <dgm:prSet loTypeId="urn:microsoft.com/office/officeart/2005/8/layout/matrix1" loCatId="matrix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54398C-59EC-481B-A1A8-11A4DD29B1E2}">
      <dgm:prSet phldrT="[文本]" custT="1"/>
      <dgm:spPr/>
      <dgm:t>
        <a:bodyPr/>
        <a:lstStyle/>
        <a:p>
          <a:pPr algn="l"/>
          <a:r>
            <a:rPr lang="zh-CN" altLang="en-US" sz="2800" dirty="0" smtClean="0"/>
            <a:t>安全与防攻击</a:t>
          </a:r>
          <a:endParaRPr lang="en-US" altLang="zh-CN" sz="2800" dirty="0" smtClean="0"/>
        </a:p>
        <a:p>
          <a:pPr algn="l"/>
          <a:r>
            <a:rPr lang="en-US" altLang="zh-CN" sz="2200" dirty="0" smtClean="0"/>
            <a:t>-</a:t>
          </a:r>
          <a:r>
            <a:rPr lang="zh-CN" altLang="en-US" sz="2200" smtClean="0"/>
            <a:t>黑名单封禁</a:t>
          </a:r>
          <a:endParaRPr lang="en-US" altLang="zh-CN" sz="2200" dirty="0" smtClean="0"/>
        </a:p>
        <a:p>
          <a:pPr algn="l"/>
          <a:r>
            <a:rPr lang="en-US" altLang="zh-CN" sz="2200" dirty="0" smtClean="0"/>
            <a:t>-WAF</a:t>
          </a:r>
          <a:r>
            <a:rPr lang="zh-CN" altLang="en-US" sz="2200" dirty="0" smtClean="0"/>
            <a:t>：应用层</a:t>
          </a:r>
          <a:r>
            <a:rPr lang="zh-CN" altLang="en-US" sz="2200" smtClean="0"/>
            <a:t>防攻击</a:t>
          </a:r>
          <a:endParaRPr lang="en-US" altLang="zh-CN" sz="2200" smtClean="0"/>
        </a:p>
        <a:p>
          <a:pPr algn="l"/>
          <a:r>
            <a:rPr lang="en-US" altLang="zh-CN" sz="2200" smtClean="0"/>
            <a:t>-BDS</a:t>
          </a:r>
          <a:r>
            <a:rPr lang="zh-CN" altLang="en-US" sz="2200" smtClean="0"/>
            <a:t>：</a:t>
          </a:r>
          <a:r>
            <a:rPr lang="en-US" altLang="zh-CN" sz="2200" smtClean="0"/>
            <a:t>DDOS</a:t>
          </a:r>
          <a:r>
            <a:rPr lang="zh-CN" altLang="en-US" sz="2200" smtClean="0"/>
            <a:t>攻击</a:t>
          </a:r>
          <a:endParaRPr lang="zh-CN" altLang="en-US" sz="2200" dirty="0"/>
        </a:p>
      </dgm:t>
    </dgm:pt>
    <dgm:pt modelId="{DB138CDC-8100-4766-A9E2-6EF611298493}" type="parTrans" cxnId="{00AA2D33-6E22-41AF-BFD0-1A0296B5B6E9}">
      <dgm:prSet/>
      <dgm:spPr/>
      <dgm:t>
        <a:bodyPr/>
        <a:lstStyle/>
        <a:p>
          <a:endParaRPr lang="zh-CN" altLang="en-US"/>
        </a:p>
      </dgm:t>
    </dgm:pt>
    <dgm:pt modelId="{D1111721-5A50-4E54-91B9-2BEB90D31D7A}" type="sibTrans" cxnId="{00AA2D33-6E22-41AF-BFD0-1A0296B5B6E9}">
      <dgm:prSet/>
      <dgm:spPr/>
      <dgm:t>
        <a:bodyPr/>
        <a:lstStyle/>
        <a:p>
          <a:endParaRPr lang="zh-CN" altLang="en-US"/>
        </a:p>
      </dgm:t>
    </dgm:pt>
    <dgm:pt modelId="{7F6EC28A-A781-47D3-835E-7A17861E7955}">
      <dgm:prSet phldrT="[文本]" custT="1"/>
      <dgm:spPr/>
      <dgm:t>
        <a:bodyPr/>
        <a:lstStyle/>
        <a:p>
          <a:pPr algn="l"/>
          <a:r>
            <a:rPr lang="zh-CN" altLang="en-US" sz="2800" dirty="0" smtClean="0"/>
            <a:t>全局流量调度</a:t>
          </a:r>
          <a:endParaRPr lang="en-US" altLang="zh-CN" sz="2800" dirty="0" smtClean="0"/>
        </a:p>
        <a:p>
          <a:pPr algn="l"/>
          <a:r>
            <a:rPr lang="en-US" altLang="zh-CN" sz="2200" dirty="0" smtClean="0"/>
            <a:t>-GTC</a:t>
          </a:r>
          <a:r>
            <a:rPr lang="zh-CN" altLang="en-US" sz="2200" dirty="0" smtClean="0"/>
            <a:t>：外网调度</a:t>
          </a:r>
          <a:endParaRPr lang="en-US" altLang="zh-CN" sz="2200" dirty="0" smtClean="0"/>
        </a:p>
        <a:p>
          <a:pPr algn="l"/>
          <a:r>
            <a:rPr lang="en-US" altLang="zh-CN" sz="2200" dirty="0" smtClean="0"/>
            <a:t>-GSLB</a:t>
          </a:r>
          <a:r>
            <a:rPr lang="zh-CN" altLang="en-US" sz="2200" dirty="0" smtClean="0"/>
            <a:t>：内网调度</a:t>
          </a:r>
          <a:endParaRPr lang="en-US" altLang="zh-CN" sz="2200" dirty="0" smtClean="0"/>
        </a:p>
        <a:p>
          <a:pPr algn="l"/>
          <a:r>
            <a:rPr lang="en-US" altLang="zh-CN" sz="2200" dirty="0" smtClean="0"/>
            <a:t>-</a:t>
          </a:r>
          <a:r>
            <a:rPr lang="zh-CN" altLang="en-US" sz="2200" dirty="0" smtClean="0"/>
            <a:t>优化资源 加快止损</a:t>
          </a:r>
          <a:endParaRPr lang="zh-CN" altLang="en-US" sz="2200" dirty="0"/>
        </a:p>
      </dgm:t>
    </dgm:pt>
    <dgm:pt modelId="{4CDEFC9A-04B0-4F35-9CAF-C48544557F41}" type="parTrans" cxnId="{D77B545E-C15D-45E2-B574-72A313D32FCF}">
      <dgm:prSet/>
      <dgm:spPr/>
      <dgm:t>
        <a:bodyPr/>
        <a:lstStyle/>
        <a:p>
          <a:endParaRPr lang="zh-CN" altLang="en-US"/>
        </a:p>
      </dgm:t>
    </dgm:pt>
    <dgm:pt modelId="{41FD0CD8-1CE5-4263-A99A-E6C498A4458C}" type="sibTrans" cxnId="{D77B545E-C15D-45E2-B574-72A313D32FCF}">
      <dgm:prSet/>
      <dgm:spPr/>
      <dgm:t>
        <a:bodyPr/>
        <a:lstStyle/>
        <a:p>
          <a:endParaRPr lang="zh-CN" altLang="en-US"/>
        </a:p>
      </dgm:t>
    </dgm:pt>
    <dgm:pt modelId="{D6D1AEA7-2339-456F-B9F2-23CC1D16E8E4}">
      <dgm:prSet phldrT="[文本]"/>
      <dgm:spPr/>
      <dgm:t>
        <a:bodyPr/>
        <a:lstStyle/>
        <a:p>
          <a:pPr algn="l"/>
          <a:r>
            <a:rPr lang="zh-CN" altLang="en-US" dirty="0" smtClean="0"/>
            <a:t>数据分析</a:t>
          </a:r>
          <a:endParaRPr lang="en-US" altLang="zh-CN" dirty="0" smtClean="0"/>
        </a:p>
        <a:p>
          <a:pPr algn="l"/>
          <a:r>
            <a:rPr lang="en-US" altLang="zh-CN" dirty="0" smtClean="0"/>
            <a:t>-</a:t>
          </a:r>
          <a:r>
            <a:rPr lang="en-US" altLang="zh-CN" dirty="0" err="1" smtClean="0"/>
            <a:t>dtrace</a:t>
          </a:r>
          <a:r>
            <a:rPr lang="zh-CN" altLang="en-US" dirty="0" smtClean="0"/>
            <a:t>：服务质量</a:t>
          </a:r>
          <a:endParaRPr lang="en-US" altLang="zh-CN" dirty="0" smtClean="0"/>
        </a:p>
        <a:p>
          <a:pPr algn="l"/>
          <a:r>
            <a:rPr lang="en-US" altLang="zh-CN" dirty="0" smtClean="0"/>
            <a:t>-flow</a:t>
          </a:r>
          <a:r>
            <a:rPr lang="zh-CN" altLang="en-US" dirty="0" smtClean="0"/>
            <a:t>：业务健康</a:t>
          </a:r>
          <a:endParaRPr lang="zh-CN" altLang="en-US" dirty="0"/>
        </a:p>
      </dgm:t>
    </dgm:pt>
    <dgm:pt modelId="{66C6E85D-4F36-4B39-A813-22C8B696E82B}" type="sibTrans" cxnId="{FC6655FB-1A1F-476C-8D86-19C0D91D3E7E}">
      <dgm:prSet/>
      <dgm:spPr/>
      <dgm:t>
        <a:bodyPr/>
        <a:lstStyle/>
        <a:p>
          <a:endParaRPr lang="zh-CN" altLang="en-US"/>
        </a:p>
      </dgm:t>
    </dgm:pt>
    <dgm:pt modelId="{66ADF0BA-4931-4DDB-904D-6BE4CE7ECDED}" type="parTrans" cxnId="{FC6655FB-1A1F-476C-8D86-19C0D91D3E7E}">
      <dgm:prSet/>
      <dgm:spPr/>
      <dgm:t>
        <a:bodyPr/>
        <a:lstStyle/>
        <a:p>
          <a:endParaRPr lang="zh-CN" altLang="en-US"/>
        </a:p>
      </dgm:t>
    </dgm:pt>
    <dgm:pt modelId="{22FD499A-6485-4F44-9EB9-B447B099B014}">
      <dgm:prSet phldrT="[文本]"/>
      <dgm:spPr/>
      <dgm:t>
        <a:bodyPr/>
        <a:lstStyle/>
        <a:p>
          <a:r>
            <a:rPr lang="en-US" altLang="zh-CN" dirty="0" smtClean="0"/>
            <a:t>BFE</a:t>
          </a:r>
          <a:endParaRPr lang="zh-CN" altLang="en-US" dirty="0"/>
        </a:p>
      </dgm:t>
    </dgm:pt>
    <dgm:pt modelId="{072E182B-CE28-4B42-99EE-1B13FC906F90}" type="sibTrans" cxnId="{64F0CE72-2F15-4E02-941A-8D7414E72F7F}">
      <dgm:prSet/>
      <dgm:spPr/>
      <dgm:t>
        <a:bodyPr/>
        <a:lstStyle/>
        <a:p>
          <a:endParaRPr lang="zh-CN" altLang="en-US"/>
        </a:p>
      </dgm:t>
    </dgm:pt>
    <dgm:pt modelId="{B8080A58-D99D-4F42-AF37-843B81A8CFD4}" type="parTrans" cxnId="{64F0CE72-2F15-4E02-941A-8D7414E72F7F}">
      <dgm:prSet/>
      <dgm:spPr/>
      <dgm:t>
        <a:bodyPr/>
        <a:lstStyle/>
        <a:p>
          <a:endParaRPr lang="zh-CN" altLang="en-US"/>
        </a:p>
      </dgm:t>
    </dgm:pt>
    <dgm:pt modelId="{CFFD637F-13F9-457E-B61C-4678210CFAFD}">
      <dgm:prSet phldrT="[文本]" custT="1"/>
      <dgm:spPr/>
      <dgm:t>
        <a:bodyPr/>
        <a:lstStyle/>
        <a:p>
          <a:pPr algn="l"/>
          <a:r>
            <a:rPr lang="zh-CN" altLang="en-US" sz="2800" dirty="0" smtClean="0"/>
            <a:t>接入与转发</a:t>
          </a:r>
          <a:endParaRPr lang="en-US" altLang="zh-CN" sz="2800" dirty="0" smtClean="0"/>
        </a:p>
        <a:p>
          <a:pPr algn="l"/>
          <a:r>
            <a:rPr lang="en-US" altLang="zh-CN" sz="2200" dirty="0" smtClean="0"/>
            <a:t>-http/https</a:t>
          </a:r>
        </a:p>
        <a:p>
          <a:pPr algn="l"/>
          <a:r>
            <a:rPr lang="en-US" altLang="zh-CN" sz="2200" dirty="0" smtClean="0"/>
            <a:t>-header</a:t>
          </a:r>
          <a:r>
            <a:rPr lang="zh-CN" altLang="en-US" sz="2200" dirty="0" smtClean="0"/>
            <a:t>分流</a:t>
          </a:r>
          <a:endParaRPr lang="en-US" altLang="zh-CN" sz="2200" dirty="0" smtClean="0"/>
        </a:p>
        <a:p>
          <a:pPr algn="l"/>
          <a:r>
            <a:rPr lang="en-US" altLang="zh-CN" sz="2200" dirty="0" smtClean="0"/>
            <a:t>-</a:t>
          </a:r>
          <a:r>
            <a:rPr lang="zh-CN" altLang="en-US" sz="2200" dirty="0" smtClean="0"/>
            <a:t>访问速度优化</a:t>
          </a:r>
          <a:endParaRPr lang="zh-CN" altLang="en-US" sz="2200" dirty="0"/>
        </a:p>
      </dgm:t>
    </dgm:pt>
    <dgm:pt modelId="{64D92957-A7D4-46FA-95B4-A7368BFBF142}" type="sibTrans" cxnId="{2B386641-F9B0-4010-A78C-D24FAB3CC552}">
      <dgm:prSet/>
      <dgm:spPr/>
      <dgm:t>
        <a:bodyPr/>
        <a:lstStyle/>
        <a:p>
          <a:endParaRPr lang="zh-CN" altLang="en-US"/>
        </a:p>
      </dgm:t>
    </dgm:pt>
    <dgm:pt modelId="{85BEF8B8-4D27-4BC2-BFB8-1BA6264A318C}" type="parTrans" cxnId="{2B386641-F9B0-4010-A78C-D24FAB3CC552}">
      <dgm:prSet/>
      <dgm:spPr/>
      <dgm:t>
        <a:bodyPr/>
        <a:lstStyle/>
        <a:p>
          <a:endParaRPr lang="zh-CN" altLang="en-US"/>
        </a:p>
      </dgm:t>
    </dgm:pt>
    <dgm:pt modelId="{C7893BEC-FC1B-4FD1-935B-83C5EF1120C1}" type="pres">
      <dgm:prSet presAssocID="{DB1EB381-8CAD-4FD4-9C50-1169955C1152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36AC814-827F-4DC9-B24A-BA93D83A330A}" type="pres">
      <dgm:prSet presAssocID="{DB1EB381-8CAD-4FD4-9C50-1169955C1152}" presName="matrix" presStyleCnt="0"/>
      <dgm:spPr/>
    </dgm:pt>
    <dgm:pt modelId="{300CACCF-F66A-4D5D-92C8-E118FE535AA4}" type="pres">
      <dgm:prSet presAssocID="{DB1EB381-8CAD-4FD4-9C50-1169955C1152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E3A6DCE8-4042-46AF-B9F8-2096CD4FB8B1}" type="pres">
      <dgm:prSet presAssocID="{DB1EB381-8CAD-4FD4-9C50-1169955C115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B1EEB1-AC30-47B8-832C-76D9CFC46222}" type="pres">
      <dgm:prSet presAssocID="{DB1EB381-8CAD-4FD4-9C50-1169955C1152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546BBD0D-4AE7-473D-AC26-9EB4BF2D5D14}" type="pres">
      <dgm:prSet presAssocID="{DB1EB381-8CAD-4FD4-9C50-1169955C115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941F92-6F24-4865-815F-1CD31F07D794}" type="pres">
      <dgm:prSet presAssocID="{DB1EB381-8CAD-4FD4-9C50-1169955C1152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9821FD7C-415F-4BE2-A5A6-96CC8B0F27B0}" type="pres">
      <dgm:prSet presAssocID="{DB1EB381-8CAD-4FD4-9C50-1169955C115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5DD0DC-E901-475E-A56F-BBDEDAD9C19E}" type="pres">
      <dgm:prSet presAssocID="{DB1EB381-8CAD-4FD4-9C50-1169955C1152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DD7D58DC-B1CF-4FF5-BC9C-ABC4BAAA5810}" type="pres">
      <dgm:prSet presAssocID="{DB1EB381-8CAD-4FD4-9C50-1169955C115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B52AE8-2005-4648-82AA-4E6922AE3617}" type="pres">
      <dgm:prSet presAssocID="{DB1EB381-8CAD-4FD4-9C50-1169955C1152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67D3A2-0BBC-45C7-A1DC-8A571B458F5B}" type="presOf" srcId="{DB1EB381-8CAD-4FD4-9C50-1169955C1152}" destId="{C7893BEC-FC1B-4FD1-935B-83C5EF1120C1}" srcOrd="0" destOrd="0" presId="urn:microsoft.com/office/officeart/2005/8/layout/matrix1"/>
    <dgm:cxn modelId="{FAE9947D-7617-4DBD-8487-564D682F0C41}" type="presOf" srcId="{CFFD637F-13F9-457E-B61C-4678210CFAFD}" destId="{E3A6DCE8-4042-46AF-B9F8-2096CD4FB8B1}" srcOrd="1" destOrd="0" presId="urn:microsoft.com/office/officeart/2005/8/layout/matrix1"/>
    <dgm:cxn modelId="{83067518-1B66-4F4D-AD49-B4690B33A4AC}" type="presOf" srcId="{7F6EC28A-A781-47D3-835E-7A17861E7955}" destId="{9821FD7C-415F-4BE2-A5A6-96CC8B0F27B0}" srcOrd="1" destOrd="0" presId="urn:microsoft.com/office/officeart/2005/8/layout/matrix1"/>
    <dgm:cxn modelId="{BC6E473B-8437-4D0E-89A1-39C014416B6E}" type="presOf" srcId="{CFFD637F-13F9-457E-B61C-4678210CFAFD}" destId="{300CACCF-F66A-4D5D-92C8-E118FE535AA4}" srcOrd="0" destOrd="0" presId="urn:microsoft.com/office/officeart/2005/8/layout/matrix1"/>
    <dgm:cxn modelId="{AE1C0B9B-2B78-4B5E-B00D-F4654ABB0E41}" type="presOf" srcId="{D6D1AEA7-2339-456F-B9F2-23CC1D16E8E4}" destId="{DD7D58DC-B1CF-4FF5-BC9C-ABC4BAAA5810}" srcOrd="1" destOrd="0" presId="urn:microsoft.com/office/officeart/2005/8/layout/matrix1"/>
    <dgm:cxn modelId="{3B003B88-DABB-4F8A-9703-724A73C3E683}" type="presOf" srcId="{D6D1AEA7-2339-456F-B9F2-23CC1D16E8E4}" destId="{155DD0DC-E901-475E-A56F-BBDEDAD9C19E}" srcOrd="0" destOrd="0" presId="urn:microsoft.com/office/officeart/2005/8/layout/matrix1"/>
    <dgm:cxn modelId="{45DC8B63-7526-4DDF-B819-4185FA12101A}" type="presOf" srcId="{0554398C-59EC-481B-A1A8-11A4DD29B1E2}" destId="{546BBD0D-4AE7-473D-AC26-9EB4BF2D5D14}" srcOrd="1" destOrd="0" presId="urn:microsoft.com/office/officeart/2005/8/layout/matrix1"/>
    <dgm:cxn modelId="{FC6655FB-1A1F-476C-8D86-19C0D91D3E7E}" srcId="{22FD499A-6485-4F44-9EB9-B447B099B014}" destId="{D6D1AEA7-2339-456F-B9F2-23CC1D16E8E4}" srcOrd="3" destOrd="0" parTransId="{66ADF0BA-4931-4DDB-904D-6BE4CE7ECDED}" sibTransId="{66C6E85D-4F36-4B39-A813-22C8B696E82B}"/>
    <dgm:cxn modelId="{910B829A-278F-4C95-9F5A-558DED8F3868}" type="presOf" srcId="{0554398C-59EC-481B-A1A8-11A4DD29B1E2}" destId="{5BB1EEB1-AC30-47B8-832C-76D9CFC46222}" srcOrd="0" destOrd="0" presId="urn:microsoft.com/office/officeart/2005/8/layout/matrix1"/>
    <dgm:cxn modelId="{D77B545E-C15D-45E2-B574-72A313D32FCF}" srcId="{22FD499A-6485-4F44-9EB9-B447B099B014}" destId="{7F6EC28A-A781-47D3-835E-7A17861E7955}" srcOrd="2" destOrd="0" parTransId="{4CDEFC9A-04B0-4F35-9CAF-C48544557F41}" sibTransId="{41FD0CD8-1CE5-4263-A99A-E6C498A4458C}"/>
    <dgm:cxn modelId="{64F0CE72-2F15-4E02-941A-8D7414E72F7F}" srcId="{DB1EB381-8CAD-4FD4-9C50-1169955C1152}" destId="{22FD499A-6485-4F44-9EB9-B447B099B014}" srcOrd="0" destOrd="0" parTransId="{B8080A58-D99D-4F42-AF37-843B81A8CFD4}" sibTransId="{072E182B-CE28-4B42-99EE-1B13FC906F90}"/>
    <dgm:cxn modelId="{5B0BE616-5DBB-49F0-9E10-39FA111EF9E6}" type="presOf" srcId="{7F6EC28A-A781-47D3-835E-7A17861E7955}" destId="{B2941F92-6F24-4865-815F-1CD31F07D794}" srcOrd="0" destOrd="0" presId="urn:microsoft.com/office/officeart/2005/8/layout/matrix1"/>
    <dgm:cxn modelId="{00AA2D33-6E22-41AF-BFD0-1A0296B5B6E9}" srcId="{22FD499A-6485-4F44-9EB9-B447B099B014}" destId="{0554398C-59EC-481B-A1A8-11A4DD29B1E2}" srcOrd="1" destOrd="0" parTransId="{DB138CDC-8100-4766-A9E2-6EF611298493}" sibTransId="{D1111721-5A50-4E54-91B9-2BEB90D31D7A}"/>
    <dgm:cxn modelId="{F2CA23F8-AD67-4C14-9F36-48EA421FE261}" type="presOf" srcId="{22FD499A-6485-4F44-9EB9-B447B099B014}" destId="{E1B52AE8-2005-4648-82AA-4E6922AE3617}" srcOrd="0" destOrd="0" presId="urn:microsoft.com/office/officeart/2005/8/layout/matrix1"/>
    <dgm:cxn modelId="{2B386641-F9B0-4010-A78C-D24FAB3CC552}" srcId="{22FD499A-6485-4F44-9EB9-B447B099B014}" destId="{CFFD637F-13F9-457E-B61C-4678210CFAFD}" srcOrd="0" destOrd="0" parTransId="{85BEF8B8-4D27-4BC2-BFB8-1BA6264A318C}" sibTransId="{64D92957-A7D4-46FA-95B4-A7368BFBF142}"/>
    <dgm:cxn modelId="{9E9FAED1-8FCD-46F0-BF80-7EB27C7A2B38}" type="presParOf" srcId="{C7893BEC-FC1B-4FD1-935B-83C5EF1120C1}" destId="{E36AC814-827F-4DC9-B24A-BA93D83A330A}" srcOrd="0" destOrd="0" presId="urn:microsoft.com/office/officeart/2005/8/layout/matrix1"/>
    <dgm:cxn modelId="{1D0586A6-1279-45C4-828B-E32945CD98C3}" type="presParOf" srcId="{E36AC814-827F-4DC9-B24A-BA93D83A330A}" destId="{300CACCF-F66A-4D5D-92C8-E118FE535AA4}" srcOrd="0" destOrd="0" presId="urn:microsoft.com/office/officeart/2005/8/layout/matrix1"/>
    <dgm:cxn modelId="{8F798DBA-4195-4C56-A4E9-0910683B9CD2}" type="presParOf" srcId="{E36AC814-827F-4DC9-B24A-BA93D83A330A}" destId="{E3A6DCE8-4042-46AF-B9F8-2096CD4FB8B1}" srcOrd="1" destOrd="0" presId="urn:microsoft.com/office/officeart/2005/8/layout/matrix1"/>
    <dgm:cxn modelId="{BFB38948-F38A-47AB-9F0B-F708A472BFEC}" type="presParOf" srcId="{E36AC814-827F-4DC9-B24A-BA93D83A330A}" destId="{5BB1EEB1-AC30-47B8-832C-76D9CFC46222}" srcOrd="2" destOrd="0" presId="urn:microsoft.com/office/officeart/2005/8/layout/matrix1"/>
    <dgm:cxn modelId="{EF93DC20-22F9-496E-AC18-4C24CB21FE70}" type="presParOf" srcId="{E36AC814-827F-4DC9-B24A-BA93D83A330A}" destId="{546BBD0D-4AE7-473D-AC26-9EB4BF2D5D14}" srcOrd="3" destOrd="0" presId="urn:microsoft.com/office/officeart/2005/8/layout/matrix1"/>
    <dgm:cxn modelId="{93B5D583-4FE2-40F5-B6B5-26A41786B2B8}" type="presParOf" srcId="{E36AC814-827F-4DC9-B24A-BA93D83A330A}" destId="{B2941F92-6F24-4865-815F-1CD31F07D794}" srcOrd="4" destOrd="0" presId="urn:microsoft.com/office/officeart/2005/8/layout/matrix1"/>
    <dgm:cxn modelId="{73BF9808-78F4-4A00-A41F-669B7B853A4E}" type="presParOf" srcId="{E36AC814-827F-4DC9-B24A-BA93D83A330A}" destId="{9821FD7C-415F-4BE2-A5A6-96CC8B0F27B0}" srcOrd="5" destOrd="0" presId="urn:microsoft.com/office/officeart/2005/8/layout/matrix1"/>
    <dgm:cxn modelId="{8275FC2A-04C0-44D3-82F6-A0EBECC75876}" type="presParOf" srcId="{E36AC814-827F-4DC9-B24A-BA93D83A330A}" destId="{155DD0DC-E901-475E-A56F-BBDEDAD9C19E}" srcOrd="6" destOrd="0" presId="urn:microsoft.com/office/officeart/2005/8/layout/matrix1"/>
    <dgm:cxn modelId="{A32749DF-8AAE-4902-8B61-58BE5144940E}" type="presParOf" srcId="{E36AC814-827F-4DC9-B24A-BA93D83A330A}" destId="{DD7D58DC-B1CF-4FF5-BC9C-ABC4BAAA5810}" srcOrd="7" destOrd="0" presId="urn:microsoft.com/office/officeart/2005/8/layout/matrix1"/>
    <dgm:cxn modelId="{E4C17636-5302-4D77-A36C-AA84572AEBCE}" type="presParOf" srcId="{C7893BEC-FC1B-4FD1-935B-83C5EF1120C1}" destId="{E1B52AE8-2005-4648-82AA-4E6922AE361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7443B-B2AD-45B7-A6C1-671ECAC0743D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E8F51-C8F8-40A8-A52D-64937A58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3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接入转发、根据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做分流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卸载</a:t>
            </a:r>
            <a:endParaRPr lang="en-US" altLang="zh-CN" dirty="0" smtClean="0"/>
          </a:p>
          <a:p>
            <a:r>
              <a:rPr lang="zh-CN" altLang="en-US" dirty="0" smtClean="0"/>
              <a:t>防攻击： 防</a:t>
            </a:r>
            <a:r>
              <a:rPr lang="en-US" altLang="zh-CN" dirty="0" err="1" smtClean="0"/>
              <a:t>Ddos</a:t>
            </a:r>
            <a:r>
              <a:rPr lang="zh-CN" altLang="en-US" dirty="0" smtClean="0"/>
              <a:t>和防应用层攻击</a:t>
            </a:r>
            <a:r>
              <a:rPr lang="en-US" altLang="zh-CN" dirty="0" smtClean="0"/>
              <a:t>(</a:t>
            </a:r>
            <a:r>
              <a:rPr lang="zh-CN" altLang="en-US" dirty="0" smtClean="0"/>
              <a:t>漏洞攻击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数据分析：多维度的流量数据、业务健康状况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6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先看下面的图，展示了多个进程轮流工作，其他进程等待，此时可以</a:t>
            </a:r>
            <a:r>
              <a:rPr lang="en-US" altLang="zh-CN" dirty="0" smtClean="0"/>
              <a:t>GC</a:t>
            </a:r>
          </a:p>
          <a:p>
            <a:r>
              <a:rPr lang="zh-CN" altLang="en-US" dirty="0" smtClean="0"/>
              <a:t>右侧是单个进程的状态机</a:t>
            </a:r>
            <a:endParaRPr lang="en-US" altLang="zh-CN" dirty="0" smtClean="0"/>
          </a:p>
          <a:p>
            <a:r>
              <a:rPr lang="zh-CN" altLang="en-US" dirty="0" smtClean="0"/>
              <a:t>介绍每个状态的作用</a:t>
            </a:r>
            <a:endParaRPr lang="en-US" altLang="zh-CN" dirty="0" smtClean="0"/>
          </a:p>
          <a:p>
            <a:r>
              <a:rPr lang="zh-CN" altLang="en-US" dirty="0" smtClean="0"/>
              <a:t>时间驱动，是一个重要的设计点</a:t>
            </a:r>
            <a:endParaRPr lang="en-US" altLang="zh-CN" dirty="0" smtClean="0"/>
          </a:p>
          <a:p>
            <a:r>
              <a:rPr lang="zh-CN" altLang="en-US" dirty="0" smtClean="0"/>
              <a:t>时间驱动简化了系统迁移的条件，而且，可以将系统的状态变成确定的状态</a:t>
            </a:r>
            <a:endParaRPr lang="en-US" altLang="zh-CN" dirty="0" smtClean="0"/>
          </a:p>
          <a:p>
            <a:r>
              <a:rPr lang="zh-CN" altLang="en-US" dirty="0" smtClean="0"/>
              <a:t>资源驱动，更复杂，而且，不确定性更大。后续的计算来看，固定的时间，可以为我们对资源消耗做出很好的估算。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CF9A2-1D60-43BC-BFDE-74A485EE32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8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先看下面的图，展示了多个进程轮流工作，其他进程等待，此时可以</a:t>
            </a:r>
            <a:r>
              <a:rPr lang="en-US" altLang="zh-CN" dirty="0" smtClean="0"/>
              <a:t>GC</a:t>
            </a:r>
          </a:p>
          <a:p>
            <a:r>
              <a:rPr lang="zh-CN" altLang="en-US" dirty="0" smtClean="0"/>
              <a:t>右侧是单个进程的状态机</a:t>
            </a:r>
            <a:endParaRPr lang="en-US" altLang="zh-CN" dirty="0" smtClean="0"/>
          </a:p>
          <a:p>
            <a:r>
              <a:rPr lang="zh-CN" altLang="en-US" dirty="0" smtClean="0"/>
              <a:t>介绍每个状态的作用</a:t>
            </a:r>
            <a:endParaRPr lang="en-US" altLang="zh-CN" dirty="0" smtClean="0"/>
          </a:p>
          <a:p>
            <a:r>
              <a:rPr lang="zh-CN" altLang="en-US" dirty="0" smtClean="0"/>
              <a:t>时间驱动，是一个重要的设计点</a:t>
            </a:r>
            <a:endParaRPr lang="en-US" altLang="zh-CN" dirty="0" smtClean="0"/>
          </a:p>
          <a:p>
            <a:r>
              <a:rPr lang="zh-CN" altLang="en-US" dirty="0" smtClean="0"/>
              <a:t>时间驱动简化了系统迁移的条件，而且，可以将系统的状态变成确定的状态</a:t>
            </a:r>
            <a:endParaRPr lang="en-US" altLang="zh-CN" dirty="0" smtClean="0"/>
          </a:p>
          <a:p>
            <a:r>
              <a:rPr lang="zh-CN" altLang="en-US" dirty="0" smtClean="0"/>
              <a:t>资源驱动，更复杂，而且，不确定性更大。后续的计算来看，固定的时间，可以为我们对资源消耗做出很好的估算。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CF9A2-1D60-43BC-BFDE-74A485EE32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4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先看下面的图，展示了多个进程轮流工作，其他进程等待，此时可以</a:t>
            </a:r>
            <a:r>
              <a:rPr lang="en-US" altLang="zh-CN" dirty="0" smtClean="0"/>
              <a:t>GC</a:t>
            </a:r>
          </a:p>
          <a:p>
            <a:r>
              <a:rPr lang="zh-CN" altLang="en-US" dirty="0" smtClean="0"/>
              <a:t>右侧是单个进程的状态机</a:t>
            </a:r>
            <a:endParaRPr lang="en-US" altLang="zh-CN" dirty="0" smtClean="0"/>
          </a:p>
          <a:p>
            <a:r>
              <a:rPr lang="zh-CN" altLang="en-US" dirty="0" smtClean="0"/>
              <a:t>介绍每个状态的作用</a:t>
            </a:r>
            <a:endParaRPr lang="en-US" altLang="zh-CN" dirty="0" smtClean="0"/>
          </a:p>
          <a:p>
            <a:r>
              <a:rPr lang="zh-CN" altLang="en-US" dirty="0" smtClean="0"/>
              <a:t>时间驱动，是一个重要的设计点</a:t>
            </a:r>
            <a:endParaRPr lang="en-US" altLang="zh-CN" dirty="0" smtClean="0"/>
          </a:p>
          <a:p>
            <a:r>
              <a:rPr lang="zh-CN" altLang="en-US" dirty="0" smtClean="0"/>
              <a:t>时间驱动简化了系统迁移的条件，而且，可以将系统的状态变成确定的状态</a:t>
            </a:r>
            <a:endParaRPr lang="en-US" altLang="zh-CN" dirty="0" smtClean="0"/>
          </a:p>
          <a:p>
            <a:r>
              <a:rPr lang="zh-CN" altLang="en-US" dirty="0" smtClean="0"/>
              <a:t>资源驱动，更复杂，而且，不确定性更大。后续的计算来看，固定的时间，可以为我们对资源消耗做出很好的估算。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CF9A2-1D60-43BC-BFDE-74A485EE32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11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更重要的是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自带完善的工具链，大大提高了团队协作的一致性。比如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gofmt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自动排版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代码，很大程度上杜绝了不同人写的代码排版风格不一致的问题。把编辑器配置成在编辑存档的时候自动运行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gofmt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，这样在编写代码的时候可以随意摆放位置，存档的时候自动变成正确排版的代码。此外还有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gofix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等非常有用的工具。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283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Builtin</a:t>
            </a:r>
            <a:r>
              <a:rPr lang="en-US" altLang="zh-CN" baseline="0" dirty="0" smtClean="0"/>
              <a:t> first-class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easy to use</a:t>
            </a:r>
          </a:p>
          <a:p>
            <a:endParaRPr lang="en-US" altLang="zh-CN" baseline="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48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56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对于复杂程序来说，出现性能问题时，要确认哪里出了问题，哪里瓶颈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传统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调试的问题，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、添加起来复杂，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、输出的数据可读性比较弱，即使加了</a:t>
            </a:r>
            <a:r>
              <a:rPr lang="en-US" altLang="zh-CN" dirty="0" err="1" smtClean="0"/>
              <a:t>pprof</a:t>
            </a:r>
            <a:r>
              <a:rPr lang="zh-CN" altLang="en-US" dirty="0" smtClean="0"/>
              <a:t>也需要花时间去定位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42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正因为</a:t>
            </a:r>
            <a:r>
              <a:rPr lang="en-US" altLang="zh-CN" dirty="0" err="1" smtClean="0"/>
              <a:t>pprof</a:t>
            </a:r>
            <a:r>
              <a:rPr lang="zh-CN" altLang="en-US" dirty="0" smtClean="0"/>
              <a:t>工具的易用，才会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99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15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0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前身是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年开发上线的程序，经过了这么多年的更新，代码本身已经比较难以维护；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2800" dirty="0" smtClean="0"/>
              <a:t>历史悠久，多个团队交接  重复代码多，</a:t>
            </a:r>
            <a:endParaRPr lang="en-US" altLang="zh-CN" sz="2800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Goroutine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使得编写高并发的服务端软件变得相当容易，很多情况下不需要了解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 variable…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。单个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应用也能有效的利用多个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核，并行执行的性能好。 所以在这一点上，最适用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的地方就是写网络程序；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从工程的角度讲，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的设计是非常优秀的：规范足够简单灵活，有其他语言基础的程序员都能迅速上手。更重要的是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自带完善的工具链，大大提高了团队协作的一致性。比如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gofmt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自动排版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代码，很大程度上杜绝了不同人写的代码排版风格不一致的问题。把编辑器配置成在编辑存档的时候自动运行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gofmt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，这样在编写代码的时候可以随意摆放位置，存档的时候自动变成正确排版的代码。此外还有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gofix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等非常有用的工具。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76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可共享的代码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43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14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30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96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这一页需要详细的图表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90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90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开发上影响最大的，是并发模型</a:t>
            </a:r>
            <a:endParaRPr lang="en-US" altLang="zh-CN" dirty="0" smtClean="0"/>
          </a:p>
          <a:p>
            <a:r>
              <a:rPr lang="zh-CN" altLang="en-US" dirty="0" smtClean="0"/>
              <a:t>没有涉及如何做</a:t>
            </a:r>
            <a:r>
              <a:rPr lang="en-US" altLang="zh-CN" dirty="0" err="1" smtClean="0"/>
              <a:t>goroutine</a:t>
            </a:r>
            <a:r>
              <a:rPr lang="zh-CN" altLang="en-US" dirty="0" smtClean="0"/>
              <a:t>间的同步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Event – thread – </a:t>
            </a:r>
            <a:r>
              <a:rPr lang="en-US" altLang="zh-CN" dirty="0" err="1" smtClean="0"/>
              <a:t>goroutine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11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为了控制不</a:t>
            </a:r>
            <a:r>
              <a:rPr lang="en-US" altLang="zh-CN" dirty="0" smtClean="0"/>
              <a:t>GC</a:t>
            </a:r>
            <a:r>
              <a:rPr lang="zh-CN" altLang="en-US" dirty="0" smtClean="0"/>
              <a:t>阶段的内存消耗，还是要使用第二种技术，复用对象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96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不考虑</a:t>
            </a:r>
            <a:r>
              <a:rPr lang="en-US" altLang="zh-CN" dirty="0" err="1" smtClean="0"/>
              <a:t>bgw</a:t>
            </a:r>
            <a:r>
              <a:rPr lang="zh-CN" altLang="en-US" dirty="0" smtClean="0"/>
              <a:t>的话，用户是直接跟</a:t>
            </a:r>
            <a:r>
              <a:rPr lang="en-US" altLang="zh-CN" dirty="0" smtClean="0"/>
              <a:t>BFE</a:t>
            </a:r>
            <a:r>
              <a:rPr lang="zh-CN" altLang="en-US" dirty="0" smtClean="0"/>
              <a:t>建立连接，在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53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BFE</a:t>
            </a:r>
            <a:r>
              <a:rPr lang="zh-CN" altLang="en-US" dirty="0" smtClean="0"/>
              <a:t>更加稳定，启停更快， 独立变更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节省资源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各自按照实际资源情况部署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Goroutine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使得编写高并发的服务端软件变得相当容易，很多情况下不需要了解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 variable…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。单个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应用也能有效的利用多个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核，并行执行的性能好。 所以在这一点上，最适用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的地方就是写网络程序；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从工程的角度讲，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的设计是非常优秀的：规范足够简单灵活，有其他语言基础的程序员都能迅速上手。更重要的是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自带完善的工具链，大大提高了团队协作的一致性。比如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gofmt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自动排版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代码，很大程度上杜绝了不同人写的代码排版风格不一致的问题。把编辑器配置成在编辑存档的时候自动运行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gofmt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，这样在编写代码的时候可以随意摆放位置，存档的时候自动变成正确排版的代码。此外还有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gofix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等非常有用的工具。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缺少 文档和注释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开发效率上，除了编程模型的影响外，本身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的语言，以及语言特性，可以少些很多代码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4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Goroutine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使得编写高并发的服务端软件变得相当容易，很多情况下不需要了解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 variable…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。单个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应用也能有效的利用多个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核，并行执行的性能好。 所以在这一点上，最适用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的地方就是写网络程序；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从工程的角度讲，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的设计是非常优秀的：规范足够简单灵活，有其他语言基础的程序员都能迅速上手。更重要的是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自带完善的工具链，大大提高了团队协作的一致性。比如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gofmt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自动排版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代码，很大程度上杜绝了不同人写的代码排版风格不一致的问题。把编辑器配置成在编辑存档的时候自动运行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gofmt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，这样在编写代码的时候可以随意摆放位置，存档的时候自动变成正确排版的代码。此外还有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gofix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等非常有用的工具。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4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9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优化思路有哪些，每一种思路的使用场景</a:t>
            </a:r>
            <a:endParaRPr lang="en-US" altLang="zh-CN" dirty="0" smtClean="0"/>
          </a:p>
          <a:p>
            <a:r>
              <a:rPr lang="en-US" altLang="zh-CN" dirty="0" err="1" smtClean="0"/>
              <a:t>Gc</a:t>
            </a:r>
            <a:r>
              <a:rPr lang="zh-CN" altLang="en-US" dirty="0" smtClean="0"/>
              <a:t>时间与活动对象数、以及指针数量成正比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E8F51-C8F8-40A8-A52D-64937A58EE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32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>BFE</a:t>
            </a:r>
            <a:r>
              <a:rPr lang="zh-CN" altLang="en-US" dirty="0" smtClean="0"/>
              <a:t>要使用这种思路；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、因为</a:t>
            </a:r>
            <a:r>
              <a:rPr lang="en-US" altLang="zh-CN" dirty="0" smtClean="0"/>
              <a:t>BFE</a:t>
            </a:r>
            <a:r>
              <a:rPr lang="zh-CN" altLang="en-US" dirty="0" smtClean="0"/>
              <a:t>本身是直接对外接收连接，连接数是不可控的；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BFE</a:t>
            </a:r>
            <a:r>
              <a:rPr lang="zh-CN" altLang="en-US" dirty="0" smtClean="0"/>
              <a:t>对外的</a:t>
            </a:r>
            <a:r>
              <a:rPr lang="en-US" altLang="zh-CN" dirty="0" err="1" smtClean="0"/>
              <a:t>sla</a:t>
            </a:r>
            <a:r>
              <a:rPr lang="zh-CN" altLang="en-US" dirty="0" smtClean="0"/>
              <a:t>是引入延迟小于</a:t>
            </a:r>
            <a:r>
              <a:rPr lang="en-US" altLang="zh-CN" dirty="0" smtClean="0"/>
              <a:t>10ms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先</a:t>
            </a:r>
            <a:r>
              <a:rPr lang="zh-CN" altLang="en-US" dirty="0" smtClean="0"/>
              <a:t>看下面的图，展示了多个进程轮流工作，其他进程等待，此时可以</a:t>
            </a:r>
            <a:r>
              <a:rPr lang="en-US" altLang="zh-CN" dirty="0" smtClean="0"/>
              <a:t>GC</a:t>
            </a:r>
          </a:p>
          <a:p>
            <a:r>
              <a:rPr lang="zh-CN" altLang="en-US" dirty="0" smtClean="0"/>
              <a:t>右侧是单个进程的状态机</a:t>
            </a:r>
            <a:endParaRPr lang="en-US" altLang="zh-CN" dirty="0" smtClean="0"/>
          </a:p>
          <a:p>
            <a:r>
              <a:rPr lang="zh-CN" altLang="en-US" dirty="0" smtClean="0"/>
              <a:t>介绍每个状态的作用</a:t>
            </a:r>
            <a:endParaRPr lang="en-US" altLang="zh-CN" dirty="0" smtClean="0"/>
          </a:p>
          <a:p>
            <a:r>
              <a:rPr lang="zh-CN" altLang="en-US" dirty="0" smtClean="0"/>
              <a:t>时间驱动，是一个重要的设计点</a:t>
            </a:r>
            <a:endParaRPr lang="en-US" altLang="zh-CN" dirty="0" smtClean="0"/>
          </a:p>
          <a:p>
            <a:r>
              <a:rPr lang="zh-CN" altLang="en-US" dirty="0" smtClean="0"/>
              <a:t>时间驱动简化了系统迁移的条件，而且，可以将系统的状态变成确定的状态</a:t>
            </a:r>
            <a:endParaRPr lang="en-US" altLang="zh-CN" dirty="0" smtClean="0"/>
          </a:p>
          <a:p>
            <a:r>
              <a:rPr lang="zh-CN" altLang="en-US" dirty="0" smtClean="0"/>
              <a:t>资源驱动，更复杂，而且，不确定性更大。后续的计算来看，固定的时间，可以为我们对资源消耗做出很好的估算。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CF9A2-1D60-43BC-BFDE-74A485EE32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5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4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5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3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0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78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6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2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7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8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2B3C-AF8B-464A-B9D8-3B7F9CCC1A36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9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2B3C-AF8B-464A-B9D8-3B7F9CCC1A36}" type="datetimeFigureOut">
              <a:rPr lang="zh-CN" altLang="en-US" smtClean="0"/>
              <a:t>2015/3/11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4E231-E796-4634-8165-865DCD67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9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JELIM+PLASTIC+SURGERY+%26+AESTHETI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item/JELIM+PLASTIC+SURGERY+&amp;+AESTHETI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56095"/>
            <a:ext cx="9144000" cy="16538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BFE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86250"/>
            <a:ext cx="9144000" cy="971550"/>
          </a:xfrm>
        </p:spPr>
        <p:txBody>
          <a:bodyPr/>
          <a:lstStyle/>
          <a:p>
            <a:r>
              <a:rPr lang="en-US" altLang="zh-CN" dirty="0" smtClean="0"/>
              <a:t>OP BFE </a:t>
            </a:r>
            <a:r>
              <a:rPr lang="zh-CN" altLang="en-US" dirty="0"/>
              <a:t>魏为</a:t>
            </a:r>
            <a:endParaRPr lang="en-US" altLang="zh-CN" dirty="0" smtClean="0"/>
          </a:p>
          <a:p>
            <a:r>
              <a:rPr lang="en-US" altLang="zh-CN" dirty="0" smtClean="0"/>
              <a:t>2014/12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2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8968"/>
            <a:ext cx="10515600" cy="1018492"/>
          </a:xfrm>
        </p:spPr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优化</a:t>
            </a:r>
            <a:r>
              <a:rPr lang="en-US" altLang="zh-CN" dirty="0"/>
              <a:t> – </a:t>
            </a:r>
            <a:r>
              <a:rPr lang="zh-CN" altLang="en-US" dirty="0"/>
              <a:t>轮转</a:t>
            </a:r>
            <a:r>
              <a:rPr lang="en-US" altLang="zh-CN" dirty="0"/>
              <a:t>GC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新思路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，多进程轮流工作</a:t>
            </a:r>
            <a:endParaRPr lang="en-US" altLang="zh-CN" dirty="0" smtClean="0"/>
          </a:p>
          <a:p>
            <a:pPr lvl="1"/>
            <a:endParaRPr lang="en-US" altLang="zh-CN" sz="1000" dirty="0" smtClean="0"/>
          </a:p>
          <a:p>
            <a:r>
              <a:rPr lang="zh-CN" altLang="en-US" dirty="0" smtClean="0"/>
              <a:t>服务态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接收新的连接</a:t>
            </a:r>
            <a:endParaRPr lang="en-US" altLang="zh-CN" dirty="0" smtClean="0"/>
          </a:p>
          <a:p>
            <a:r>
              <a:rPr lang="zh-CN" altLang="en-US" dirty="0" smtClean="0"/>
              <a:t>等待态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不接收新连接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服务长</a:t>
            </a:r>
            <a:r>
              <a:rPr lang="zh-CN" altLang="en-US" dirty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垃圾回收状态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，回收内存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结束前，关闭</a:t>
            </a:r>
            <a:r>
              <a:rPr lang="en-US" altLang="zh-CN" dirty="0" smtClean="0"/>
              <a:t>GC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310821" y="3937516"/>
          <a:ext cx="38862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Visio" r:id="rId4" imgW="3882290" imgH="2089556" progId="Visio.Drawing.11">
                  <p:embed/>
                </p:oleObj>
              </mc:Choice>
              <mc:Fallback>
                <p:oleObj name="Visio" r:id="rId4" imgW="3882290" imgH="20895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821" y="3937516"/>
                        <a:ext cx="3886200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5889798" y="1145674"/>
          <a:ext cx="5757862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Visio" r:id="rId6" imgW="4701020" imgH="1924626" progId="Visio.Drawing.11">
                  <p:embed/>
                </p:oleObj>
              </mc:Choice>
              <mc:Fallback>
                <p:oleObj name="Visio" r:id="rId6" imgW="4701020" imgH="19246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798" y="1145674"/>
                        <a:ext cx="5757862" cy="2351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6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8968"/>
            <a:ext cx="10515600" cy="1018492"/>
          </a:xfrm>
        </p:spPr>
        <p:txBody>
          <a:bodyPr/>
          <a:lstStyle/>
          <a:p>
            <a:r>
              <a:rPr lang="zh-CN" altLang="en-US" dirty="0" smtClean="0"/>
              <a:t>协议一致性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实现是否</a:t>
            </a:r>
            <a:r>
              <a:rPr lang="zh-CN" altLang="en-US" dirty="0" smtClean="0"/>
              <a:t>完善，</a:t>
            </a:r>
            <a:r>
              <a:rPr lang="zh-CN" altLang="en-US" dirty="0" smtClean="0"/>
              <a:t>符合</a:t>
            </a:r>
            <a:r>
              <a:rPr lang="en-US" altLang="zh-CN" dirty="0" err="1" smtClean="0"/>
              <a:t>rfc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没有大规模的应用</a:t>
            </a:r>
            <a:r>
              <a:rPr lang="en-US" altLang="zh-CN" dirty="0" smtClean="0"/>
              <a:t>go</a:t>
            </a:r>
            <a:r>
              <a:rPr lang="zh-CN" altLang="en-US" dirty="0" smtClean="0"/>
              <a:t>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代理的先例</a:t>
            </a:r>
            <a:endParaRPr lang="en-US" altLang="zh-CN" sz="600" dirty="0" smtClean="0"/>
          </a:p>
          <a:p>
            <a:pPr lvl="1"/>
            <a:r>
              <a:rPr lang="zh-CN" altLang="en-US" dirty="0" smtClean="0"/>
              <a:t>是否存在符合</a:t>
            </a:r>
            <a:r>
              <a:rPr lang="zh-CN" altLang="en-US" dirty="0" smtClean="0"/>
              <a:t>标准但</a:t>
            </a:r>
            <a:r>
              <a:rPr lang="zh-CN" altLang="en-US" dirty="0" smtClean="0"/>
              <a:t>与已有行为不兼容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缺少回归</a:t>
            </a:r>
            <a:r>
              <a:rPr lang="en-US" altLang="zh-CN" dirty="0" smtClean="0"/>
              <a:t>case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8968"/>
            <a:ext cx="10515600" cy="1018492"/>
          </a:xfrm>
        </p:spPr>
        <p:txBody>
          <a:bodyPr/>
          <a:lstStyle/>
          <a:p>
            <a:r>
              <a:rPr lang="zh-CN" altLang="en-US" dirty="0" smtClean="0"/>
              <a:t>协议一致性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931"/>
            <a:ext cx="4254795" cy="47960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Macaroon</a:t>
            </a:r>
            <a:endParaRPr lang="en-US" altLang="zh-CN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30819" y="2626241"/>
            <a:ext cx="1041990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Mock client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30819" y="3566295"/>
            <a:ext cx="1041990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BFE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30819" y="4506349"/>
            <a:ext cx="1041990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Mock server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360428" y="3221664"/>
            <a:ext cx="0" cy="3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371061" y="4161718"/>
            <a:ext cx="0" cy="3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732567" y="4161718"/>
            <a:ext cx="0" cy="3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721935" y="3221664"/>
            <a:ext cx="0" cy="3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2"/>
          <p:cNvSpPr txBox="1">
            <a:spLocks/>
          </p:cNvSpPr>
          <p:nvPr/>
        </p:nvSpPr>
        <p:spPr>
          <a:xfrm>
            <a:off x="6508898" y="1380931"/>
            <a:ext cx="4254795" cy="4796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Tcpcopy</a:t>
            </a:r>
            <a:r>
              <a:rPr lang="zh-CN" altLang="en-US" dirty="0" smtClean="0"/>
              <a:t>线上引流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6995342" y="3341946"/>
            <a:ext cx="1041990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BFE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69081" y="3311113"/>
            <a:ext cx="894908" cy="62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GO-BFE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882273" y="4393503"/>
            <a:ext cx="1041990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RealServer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endCxn id="17" idx="0"/>
          </p:cNvCxnSpPr>
          <p:nvPr/>
        </p:nvCxnSpPr>
        <p:spPr>
          <a:xfrm flipH="1">
            <a:off x="7516337" y="2626241"/>
            <a:ext cx="365936" cy="71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2"/>
            <a:endCxn id="19" idx="0"/>
          </p:cNvCxnSpPr>
          <p:nvPr/>
        </p:nvCxnSpPr>
        <p:spPr>
          <a:xfrm>
            <a:off x="7516337" y="3937369"/>
            <a:ext cx="886931" cy="45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2"/>
            <a:endCxn id="19" idx="0"/>
          </p:cNvCxnSpPr>
          <p:nvPr/>
        </p:nvCxnSpPr>
        <p:spPr>
          <a:xfrm flipH="1">
            <a:off x="8403268" y="3937369"/>
            <a:ext cx="713267" cy="45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18" idx="0"/>
          </p:cNvCxnSpPr>
          <p:nvPr/>
        </p:nvCxnSpPr>
        <p:spPr>
          <a:xfrm>
            <a:off x="8636295" y="2626241"/>
            <a:ext cx="480240" cy="68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784368" y="2179674"/>
            <a:ext cx="106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tcpcopy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7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8968"/>
            <a:ext cx="10515600" cy="1018492"/>
          </a:xfrm>
        </p:spPr>
        <p:txBody>
          <a:bodyPr/>
          <a:lstStyle/>
          <a:p>
            <a:r>
              <a:rPr lang="zh-CN" altLang="en-US" dirty="0" smtClean="0"/>
              <a:t>协议一致性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931"/>
            <a:ext cx="9762460" cy="479603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CLIENTIP</a:t>
            </a:r>
          </a:p>
          <a:p>
            <a:pPr lvl="1"/>
            <a:r>
              <a:rPr lang="en-US" altLang="zh-CN" dirty="0" err="1" smtClean="0"/>
              <a:t>Clientip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Baike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encode case</a:t>
            </a:r>
          </a:p>
          <a:p>
            <a:pPr lvl="1"/>
            <a:r>
              <a:rPr lang="en-US" altLang="zh-CN" sz="2000" u="sng" dirty="0">
                <a:hlinkClick r:id="rId3"/>
              </a:rPr>
              <a:t>http://baike.baidu.com/item/JELIM+PLASTIC+SURGERY+%26+AESTHETIC</a:t>
            </a:r>
            <a:endParaRPr lang="zh-CN" altLang="zh-CN" sz="2000" dirty="0"/>
          </a:p>
          <a:p>
            <a:pPr lvl="1"/>
            <a:r>
              <a:rPr lang="en-US" altLang="zh-CN" sz="2000" u="sng" dirty="0" smtClean="0">
                <a:hlinkClick r:id="rId4"/>
              </a:rPr>
              <a:t>http</a:t>
            </a:r>
            <a:r>
              <a:rPr lang="en-US" altLang="zh-CN" sz="2000" u="sng" dirty="0">
                <a:hlinkClick r:id="rId4"/>
              </a:rPr>
              <a:t>://baike.baidu.com/item/JELIM+PLASTIC+SURGERY+&amp;+AESTHETIC</a:t>
            </a:r>
            <a:endParaRPr lang="zh-CN" altLang="zh-CN" sz="2000" dirty="0"/>
          </a:p>
          <a:p>
            <a:endParaRPr lang="en-US" altLang="zh-CN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zh-CN" altLang="en-US" dirty="0" smtClean="0"/>
              <a:t>一些其他经验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5813" y="1401098"/>
            <a:ext cx="5427097" cy="51568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单测</a:t>
            </a:r>
            <a:endParaRPr lang="en-US" altLang="zh-CN" sz="3600" dirty="0" smtClean="0"/>
          </a:p>
          <a:p>
            <a:pPr>
              <a:lnSpc>
                <a:spcPct val="150000"/>
              </a:lnSpc>
            </a:pPr>
            <a:r>
              <a:rPr lang="en-US" altLang="zh-CN" sz="3600" dirty="0" err="1" smtClean="0"/>
              <a:t>Pprof</a:t>
            </a:r>
            <a:endParaRPr lang="en-US" altLang="zh-CN" sz="3600" dirty="0" smtClean="0"/>
          </a:p>
          <a:p>
            <a:pPr>
              <a:lnSpc>
                <a:spcPct val="150000"/>
              </a:lnSpc>
            </a:pPr>
            <a:r>
              <a:rPr lang="en-US" altLang="zh-CN" sz="3600" dirty="0" err="1" smtClean="0"/>
              <a:t>Web_monitor</a:t>
            </a:r>
            <a:endParaRPr lang="en-US" altLang="zh-CN" sz="3600" dirty="0" smtClean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907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en-US" altLang="zh-CN" dirty="0" smtClean="0"/>
              <a:t>Go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5294669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Builtin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unittest</a:t>
            </a:r>
            <a:r>
              <a:rPr lang="zh-CN" altLang="en-US" sz="2800" dirty="0" smtClean="0"/>
              <a:t>框架</a:t>
            </a:r>
            <a:endParaRPr lang="en-US" altLang="zh-CN" sz="2800" dirty="0" smtClean="0"/>
          </a:p>
          <a:p>
            <a:r>
              <a:rPr lang="en-US" altLang="zh-CN" sz="2800" dirty="0" smtClean="0"/>
              <a:t>Quick</a:t>
            </a:r>
            <a:r>
              <a:rPr lang="en-US" altLang="zh-CN" dirty="0" smtClean="0"/>
              <a:t>/slow</a:t>
            </a:r>
          </a:p>
          <a:p>
            <a:r>
              <a:rPr lang="en-US" altLang="zh-CN" dirty="0" err="1" smtClean="0"/>
              <a:t>Ut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benchmack</a:t>
            </a:r>
            <a:endParaRPr lang="en-US" altLang="zh-CN" sz="2800" dirty="0" smtClean="0"/>
          </a:p>
          <a:p>
            <a:r>
              <a:rPr lang="en-US" altLang="zh-CN" dirty="0" smtClean="0"/>
              <a:t>Html coverage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1743382"/>
            <a:ext cx="7258050" cy="48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en-US" altLang="zh-CN" dirty="0" smtClean="0"/>
              <a:t>Go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5294669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concurrency</a:t>
            </a:r>
            <a:r>
              <a:rPr lang="zh-CN" altLang="en-US" sz="2800" dirty="0" smtClean="0"/>
              <a:t>下的</a:t>
            </a:r>
            <a:r>
              <a:rPr lang="en-US" altLang="zh-CN" sz="2800" dirty="0" err="1" smtClean="0"/>
              <a:t>unittest</a:t>
            </a:r>
            <a:endParaRPr lang="en-US" altLang="zh-CN" sz="2800" dirty="0" smtClean="0"/>
          </a:p>
          <a:p>
            <a:r>
              <a:rPr lang="en-US" altLang="zh-CN" sz="2800" dirty="0" smtClean="0"/>
              <a:t>Race condition</a:t>
            </a:r>
          </a:p>
          <a:p>
            <a:endParaRPr lang="en-US" altLang="zh-CN" sz="2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2295524"/>
            <a:ext cx="9672638" cy="39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zh-CN" altLang="en-US" dirty="0" smtClean="0"/>
              <a:t>调优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pprof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5700"/>
            <a:ext cx="4978669" cy="5219900"/>
          </a:xfrm>
        </p:spPr>
        <p:txBody>
          <a:bodyPr>
            <a:noAutofit/>
          </a:bodyPr>
          <a:lstStyle/>
          <a:p>
            <a:pPr marL="457200" lvl="1" indent="-457200">
              <a:spcBef>
                <a:spcPts val="1000"/>
              </a:spcBef>
            </a:pPr>
            <a:r>
              <a:rPr lang="zh-CN" altLang="en-US" sz="3200" dirty="0" smtClean="0"/>
              <a:t>全面</a:t>
            </a:r>
            <a:endParaRPr lang="en-US" altLang="zh-CN" sz="3200" dirty="0" smtClean="0"/>
          </a:p>
          <a:p>
            <a:pPr marL="914400" lvl="2" indent="-457200">
              <a:spcBef>
                <a:spcPts val="1000"/>
              </a:spcBef>
            </a:pPr>
            <a:r>
              <a:rPr lang="en-US" altLang="zh-CN" dirty="0" err="1" smtClean="0"/>
              <a:t>Cpu</a:t>
            </a:r>
            <a:r>
              <a:rPr lang="en-US" altLang="zh-CN" dirty="0"/>
              <a:t>/</a:t>
            </a:r>
            <a:r>
              <a:rPr lang="en-US" altLang="zh-CN" dirty="0" smtClean="0"/>
              <a:t>Memory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altLang="zh-CN" dirty="0" smtClean="0"/>
              <a:t>Blocking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altLang="zh-CN" dirty="0" err="1" smtClean="0"/>
              <a:t>Goroutine</a:t>
            </a:r>
            <a:endParaRPr lang="en-US" altLang="zh-CN" dirty="0" smtClean="0"/>
          </a:p>
          <a:p>
            <a:pPr marL="914400" lvl="2" indent="-457200">
              <a:spcBef>
                <a:spcPts val="1000"/>
              </a:spcBef>
            </a:pPr>
            <a:r>
              <a:rPr lang="en-US" altLang="zh-CN" dirty="0" err="1" smtClean="0"/>
              <a:t>gc</a:t>
            </a:r>
            <a:endParaRPr lang="en-US" altLang="zh-CN" dirty="0" smtClean="0"/>
          </a:p>
          <a:p>
            <a:pPr marL="457200" lvl="1" indent="-457200">
              <a:spcBef>
                <a:spcPts val="1000"/>
              </a:spcBef>
            </a:pPr>
            <a:r>
              <a:rPr lang="zh-CN" altLang="en-US" sz="3200" dirty="0"/>
              <a:t>易</a:t>
            </a:r>
            <a:r>
              <a:rPr lang="zh-CN" altLang="en-US" sz="3200" dirty="0" smtClean="0"/>
              <a:t>用</a:t>
            </a:r>
            <a:endParaRPr lang="en-US" altLang="zh-CN" sz="3200" dirty="0" smtClean="0"/>
          </a:p>
          <a:p>
            <a:pPr marL="914400" lvl="2" indent="-457200">
              <a:spcBef>
                <a:spcPts val="1000"/>
              </a:spcBef>
            </a:pPr>
            <a:r>
              <a:rPr lang="zh-CN" altLang="en-US" dirty="0" smtClean="0"/>
              <a:t>一行代码</a:t>
            </a:r>
            <a:r>
              <a:rPr lang="en-US" altLang="zh-CN" dirty="0" smtClean="0"/>
              <a:t>import “net/http/</a:t>
            </a:r>
            <a:r>
              <a:rPr lang="en-US" altLang="zh-CN" dirty="0" err="1" smtClean="0"/>
              <a:t>pprof</a:t>
            </a:r>
            <a:r>
              <a:rPr lang="en-US" altLang="zh-CN" dirty="0" smtClean="0"/>
              <a:t>”</a:t>
            </a:r>
          </a:p>
          <a:p>
            <a:pPr marL="914400" lvl="2" indent="-457200">
              <a:spcBef>
                <a:spcPts val="1000"/>
              </a:spcBef>
            </a:pPr>
            <a:r>
              <a:rPr lang="zh-CN" altLang="en-US" dirty="0"/>
              <a:t>不</a:t>
            </a:r>
            <a:r>
              <a:rPr lang="zh-CN" altLang="en-US" dirty="0" smtClean="0"/>
              <a:t>需要编译不同版本</a:t>
            </a:r>
            <a:endParaRPr lang="en-US" altLang="zh-CN" dirty="0" smtClean="0"/>
          </a:p>
          <a:p>
            <a:pPr marL="457200" lvl="1" indent="-457200">
              <a:spcBef>
                <a:spcPts val="1000"/>
              </a:spcBef>
            </a:pPr>
            <a:r>
              <a:rPr lang="zh-CN" altLang="en-US" sz="3200" dirty="0"/>
              <a:t>可</a:t>
            </a:r>
            <a:r>
              <a:rPr lang="zh-CN" altLang="en-US" sz="3200" dirty="0" smtClean="0"/>
              <a:t>读</a:t>
            </a:r>
            <a:endParaRPr lang="en-US" altLang="zh-CN" sz="3200" dirty="0" smtClean="0"/>
          </a:p>
          <a:p>
            <a:pPr marL="914400" lvl="2" indent="-457200">
              <a:spcBef>
                <a:spcPts val="1000"/>
              </a:spcBef>
            </a:pPr>
            <a:r>
              <a:rPr lang="en-US" altLang="zh-CN" dirty="0" smtClean="0"/>
              <a:t>Call graph</a:t>
            </a:r>
          </a:p>
          <a:p>
            <a:pPr marL="914400" lvl="2" indent="-457200">
              <a:spcBef>
                <a:spcPts val="1000"/>
              </a:spcBef>
            </a:pPr>
            <a:r>
              <a:rPr lang="zh-CN" altLang="en-US" dirty="0" smtClean="0"/>
              <a:t>定位到代码行</a:t>
            </a:r>
            <a:endParaRPr lang="en-US" altLang="zh-CN" dirty="0" smtClean="0"/>
          </a:p>
        </p:txBody>
      </p:sp>
      <p:pic>
        <p:nvPicPr>
          <p:cNvPr id="3074" name="Picture 2" descr="cpu_profile.png (1872×131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48" y="1373405"/>
            <a:ext cx="6165369" cy="48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zh-CN" altLang="en-US" dirty="0" smtClean="0"/>
              <a:t>调优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pprof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85700"/>
            <a:ext cx="10953750" cy="49913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3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en-US" altLang="zh-CN" dirty="0" err="1" smtClean="0"/>
              <a:t>WebMonitor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66"/>
            <a:ext cx="5261975" cy="5294669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3200" dirty="0" smtClean="0"/>
              <a:t>符合监控标准格式</a:t>
            </a:r>
            <a:endParaRPr lang="en-US" altLang="zh-CN" sz="3200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dirty="0" err="1" smtClean="0"/>
              <a:t>Qps</a:t>
            </a:r>
            <a:r>
              <a:rPr lang="zh-CN" altLang="en-US" sz="3200" dirty="0" smtClean="0"/>
              <a:t>、响应时间、</a:t>
            </a:r>
            <a:r>
              <a:rPr lang="en-US" altLang="zh-CN" sz="3200" dirty="0" smtClean="0"/>
              <a:t>err</a:t>
            </a:r>
            <a:r>
              <a:rPr lang="zh-CN" altLang="en-US" sz="3200" dirty="0" smtClean="0"/>
              <a:t>数、队列长度</a:t>
            </a:r>
            <a:r>
              <a:rPr lang="en-US" altLang="zh-CN" sz="3200" dirty="0" smtClean="0"/>
              <a:t>…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dirty="0" smtClean="0"/>
              <a:t>Total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diff</a:t>
            </a:r>
            <a:r>
              <a:rPr lang="zh-CN" altLang="en-US" sz="3200" dirty="0" smtClean="0"/>
              <a:t>、分布漏桶</a:t>
            </a:r>
            <a:endParaRPr lang="en-US" altLang="zh-CN" sz="3200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dirty="0" smtClean="0"/>
              <a:t>2000+</a:t>
            </a:r>
            <a:r>
              <a:rPr lang="zh-CN" altLang="en-US" sz="3200" dirty="0" smtClean="0"/>
              <a:t>项</a:t>
            </a:r>
            <a:endParaRPr lang="en-US" altLang="zh-CN" sz="32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006" y="851770"/>
            <a:ext cx="3391761" cy="57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/>
              <a:t>百度统一</a:t>
            </a:r>
            <a:r>
              <a:rPr lang="zh-CN" altLang="en-US" sz="3200" dirty="0"/>
              <a:t>前端</a:t>
            </a:r>
            <a:r>
              <a:rPr lang="en-US" altLang="zh-CN" sz="3200" dirty="0" smtClean="0"/>
              <a:t>(BAIDU FRONT END)</a:t>
            </a:r>
          </a:p>
          <a:p>
            <a:pPr>
              <a:lnSpc>
                <a:spcPct val="120000"/>
              </a:lnSpc>
            </a:pPr>
            <a:r>
              <a:rPr lang="zh-CN" altLang="en-US" sz="3200" dirty="0" smtClean="0"/>
              <a:t>统一的七层流量接入平台</a:t>
            </a:r>
            <a:endParaRPr lang="en-US" altLang="zh-CN" sz="3200" dirty="0" smtClean="0"/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zh-CN" altLang="en-US" sz="3200" dirty="0"/>
              <a:t>日请求</a:t>
            </a:r>
            <a:r>
              <a:rPr lang="zh-CN" altLang="en-US" sz="3200" dirty="0" smtClean="0"/>
              <a:t>量</a:t>
            </a:r>
            <a:r>
              <a:rPr lang="en-US" altLang="zh-CN" sz="3200" dirty="0" smtClean="0"/>
              <a:t> &gt; 1000</a:t>
            </a:r>
            <a:r>
              <a:rPr lang="zh-CN" altLang="en-US" sz="3200" dirty="0" smtClean="0"/>
              <a:t>亿</a:t>
            </a:r>
            <a:endParaRPr lang="en-US" altLang="zh-CN" sz="3200" dirty="0" smtClean="0"/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zh-CN" altLang="en-US" sz="3200" dirty="0"/>
              <a:t>在线</a:t>
            </a:r>
            <a:r>
              <a:rPr lang="zh-CN" altLang="en-US" sz="3200" dirty="0" smtClean="0"/>
              <a:t>流量覆盖 </a:t>
            </a:r>
            <a:r>
              <a:rPr lang="en-US" altLang="zh-CN" sz="3200" dirty="0" smtClean="0"/>
              <a:t>&gt; 60%</a:t>
            </a:r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zh-CN" altLang="en-US" sz="3200" dirty="0" smtClean="0"/>
              <a:t>已接入产品线：</a:t>
            </a:r>
            <a:r>
              <a:rPr lang="en-US" altLang="zh-CN" sz="3200" dirty="0" smtClean="0"/>
              <a:t>www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wise</a:t>
            </a:r>
            <a:r>
              <a:rPr lang="zh-CN" altLang="en-US" sz="3200" dirty="0" smtClean="0"/>
              <a:t>，</a:t>
            </a:r>
            <a:r>
              <a:rPr lang="en-US" altLang="zh-CN" sz="3200" dirty="0" err="1" smtClean="0"/>
              <a:t>ecom</a:t>
            </a:r>
            <a:r>
              <a:rPr lang="zh-CN" altLang="en-US" sz="3200" dirty="0" smtClean="0"/>
              <a:t>，</a:t>
            </a:r>
            <a:r>
              <a:rPr lang="en-US" altLang="zh-CN" sz="3200" dirty="0" err="1" smtClean="0"/>
              <a:t>lbs</a:t>
            </a:r>
            <a:r>
              <a:rPr lang="en-US" altLang="zh-CN" sz="3200" dirty="0" smtClean="0"/>
              <a:t>…</a:t>
            </a:r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zh-CN" altLang="en-US" sz="3200" dirty="0" smtClean="0"/>
              <a:t>接入转发、防攻击、流量调度、数据分析</a:t>
            </a:r>
            <a:endParaRPr lang="en-US" altLang="zh-CN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96342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76100" y="3464220"/>
            <a:ext cx="1485900" cy="81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BFE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76100" y="2158105"/>
            <a:ext cx="1485900" cy="8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BGW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76100" y="4696911"/>
            <a:ext cx="148590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RS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2"/>
            <a:endCxn id="5" idx="0"/>
          </p:cNvCxnSpPr>
          <p:nvPr/>
        </p:nvCxnSpPr>
        <p:spPr>
          <a:xfrm>
            <a:off x="10119050" y="296892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7" idx="0"/>
          </p:cNvCxnSpPr>
          <p:nvPr/>
        </p:nvCxnSpPr>
        <p:spPr>
          <a:xfrm>
            <a:off x="10119050" y="4275036"/>
            <a:ext cx="0" cy="42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6" idx="0"/>
          </p:cNvCxnSpPr>
          <p:nvPr/>
        </p:nvCxnSpPr>
        <p:spPr>
          <a:xfrm>
            <a:off x="10119050" y="1629283"/>
            <a:ext cx="0" cy="52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en-US" altLang="zh-CN" dirty="0" err="1"/>
              <a:t>WebMonitor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66"/>
            <a:ext cx="5337132" cy="5294669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3200" dirty="0" smtClean="0"/>
              <a:t>符合监控标准格式</a:t>
            </a:r>
            <a:endParaRPr lang="en-US" altLang="zh-CN" sz="3200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dirty="0" err="1" smtClean="0"/>
              <a:t>Qps</a:t>
            </a:r>
            <a:r>
              <a:rPr lang="zh-CN" altLang="en-US" sz="3200" dirty="0" smtClean="0"/>
              <a:t>、响应时间、</a:t>
            </a:r>
            <a:r>
              <a:rPr lang="en-US" altLang="zh-CN" sz="3200" dirty="0" smtClean="0"/>
              <a:t>err</a:t>
            </a:r>
            <a:r>
              <a:rPr lang="zh-CN" altLang="en-US" sz="3200" dirty="0" smtClean="0"/>
              <a:t>数、队列长度</a:t>
            </a:r>
            <a:r>
              <a:rPr lang="en-US" altLang="zh-CN" sz="3200" dirty="0" smtClean="0"/>
              <a:t>…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dirty="0" smtClean="0"/>
              <a:t>Total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diff</a:t>
            </a:r>
            <a:r>
              <a:rPr lang="zh-CN" altLang="en-US" sz="3200" dirty="0" smtClean="0"/>
              <a:t>、分布漏桶</a:t>
            </a:r>
            <a:endParaRPr lang="en-US" altLang="zh-CN" sz="3200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dirty="0" smtClean="0"/>
              <a:t>2000+</a:t>
            </a:r>
            <a:r>
              <a:rPr lang="zh-CN" altLang="en-US" sz="3200" dirty="0" smtClean="0"/>
              <a:t>项</a:t>
            </a:r>
            <a:endParaRPr lang="en-US" altLang="zh-CN" sz="3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493" y="87682"/>
            <a:ext cx="4813038" cy="65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公共代码库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5152718"/>
          </a:xfrm>
        </p:spPr>
        <p:txBody>
          <a:bodyPr>
            <a:normAutofit fontScale="92500" lnSpcReduction="20000"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dirty="0" smtClean="0"/>
              <a:t>remote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2400" dirty="0" smtClean="0"/>
              <a:t>基于</a:t>
            </a:r>
            <a:r>
              <a:rPr lang="en-US" altLang="zh-CN" sz="2400" dirty="0" err="1" smtClean="0"/>
              <a:t>rpc</a:t>
            </a:r>
            <a:r>
              <a:rPr lang="zh-CN" altLang="en-US" sz="2400" dirty="0" smtClean="0"/>
              <a:t>修改，多连接，自动重连</a:t>
            </a:r>
            <a:endParaRPr lang="en-US" altLang="zh-CN" sz="24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2400" dirty="0" smtClean="0"/>
              <a:t>修复异步</a:t>
            </a:r>
            <a:r>
              <a:rPr lang="en-US" altLang="zh-CN" sz="2400" dirty="0" err="1" smtClean="0"/>
              <a:t>rpc</a:t>
            </a:r>
            <a:r>
              <a:rPr lang="en-US" altLang="zh-CN" sz="2400" dirty="0" smtClean="0"/>
              <a:t> Go()</a:t>
            </a:r>
            <a:r>
              <a:rPr lang="zh-CN" altLang="en-US" sz="2400" dirty="0" smtClean="0"/>
              <a:t>可能写阻塞的问题</a:t>
            </a:r>
            <a:endParaRPr lang="en-US" altLang="zh-CN" sz="24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altLang="zh-CN" sz="2400" dirty="0" err="1"/>
              <a:t>g</a:t>
            </a:r>
            <a:r>
              <a:rPr lang="en-US" altLang="zh-CN" sz="2400" dirty="0" err="1" smtClean="0"/>
              <a:t>ogoprotobuf</a:t>
            </a:r>
            <a:r>
              <a:rPr lang="en-US" altLang="zh-CN" sz="2400" dirty="0" smtClean="0"/>
              <a:t> &gt; </a:t>
            </a:r>
            <a:r>
              <a:rPr lang="en-US" altLang="zh-CN" sz="2400" dirty="0" err="1" smtClean="0"/>
              <a:t>goprotobuf</a:t>
            </a:r>
            <a:endParaRPr lang="en-US" altLang="zh-CN" sz="2400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dirty="0" err="1" smtClean="0"/>
              <a:t>web_monitor</a:t>
            </a:r>
            <a:endParaRPr lang="en-US" altLang="zh-CN" sz="28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2400" dirty="0" smtClean="0"/>
              <a:t>与</a:t>
            </a:r>
            <a:r>
              <a:rPr lang="zh-CN" altLang="en-US" sz="2400" dirty="0"/>
              <a:t>程序通过</a:t>
            </a:r>
            <a:r>
              <a:rPr lang="en-US" altLang="zh-CN" sz="2400" dirty="0"/>
              <a:t>http</a:t>
            </a:r>
            <a:r>
              <a:rPr lang="zh-CN" altLang="en-US" sz="2400" dirty="0"/>
              <a:t>输出状态</a:t>
            </a:r>
            <a:endParaRPr lang="en-US" altLang="zh-CN" sz="2400" dirty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altLang="zh-CN" sz="2400" dirty="0" err="1" smtClean="0"/>
              <a:t>noah</a:t>
            </a:r>
            <a:r>
              <a:rPr lang="zh-CN" altLang="en-US" sz="2400" dirty="0" smtClean="0"/>
              <a:t>监控无缝结合</a:t>
            </a:r>
            <a:endParaRPr lang="en-US" altLang="zh-CN" sz="24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2400" dirty="0" smtClean="0"/>
              <a:t>多种</a:t>
            </a:r>
            <a:r>
              <a:rPr lang="en-US" altLang="zh-CN" sz="2400" dirty="0" smtClean="0"/>
              <a:t>counter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/>
              <a:t>日志</a:t>
            </a:r>
            <a:r>
              <a:rPr lang="zh-CN" altLang="en-US" sz="2800" dirty="0" smtClean="0"/>
              <a:t>库</a:t>
            </a:r>
            <a:endParaRPr lang="en-US" altLang="zh-CN" sz="28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2400" dirty="0" smtClean="0"/>
              <a:t>自动切割</a:t>
            </a:r>
            <a:endParaRPr lang="en-US" altLang="zh-CN" sz="24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2400" dirty="0" smtClean="0"/>
              <a:t>内容可配</a:t>
            </a:r>
            <a:endParaRPr lang="en-US" altLang="zh-CN" sz="24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2400" dirty="0" smtClean="0"/>
              <a:t>远程日志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387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529466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可以用于</a:t>
            </a:r>
            <a:r>
              <a:rPr lang="zh-CN" altLang="zh-CN" dirty="0" smtClean="0"/>
              <a:t>高</a:t>
            </a:r>
            <a:r>
              <a:rPr lang="zh-CN" altLang="zh-CN" dirty="0"/>
              <a:t>并发、低延迟的程序</a:t>
            </a:r>
            <a:r>
              <a:rPr lang="zh-CN" altLang="zh-CN" dirty="0" smtClean="0"/>
              <a:t>开发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 smtClean="0"/>
              <a:t>GO-BFE</a:t>
            </a:r>
            <a:r>
              <a:rPr lang="zh-CN" altLang="zh-CN" dirty="0" smtClean="0"/>
              <a:t>目前</a:t>
            </a:r>
            <a:r>
              <a:rPr lang="zh-CN" altLang="zh-CN" dirty="0"/>
              <a:t>可能是全世界最大规模的</a:t>
            </a:r>
            <a:r>
              <a:rPr lang="en-US" altLang="zh-CN" dirty="0" err="1"/>
              <a:t>golang</a:t>
            </a:r>
            <a:r>
              <a:rPr lang="zh-CN" altLang="zh-CN" dirty="0"/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925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2486031"/>
            <a:ext cx="10515600" cy="1143001"/>
          </a:xfrm>
        </p:spPr>
        <p:txBody>
          <a:bodyPr/>
          <a:lstStyle/>
          <a:p>
            <a:pPr algn="ctr"/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2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BFE</a:t>
            </a:r>
            <a:r>
              <a:rPr lang="zh-CN" altLang="en-US" dirty="0" smtClean="0"/>
              <a:t>的核心功能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2032000" y="1690688"/>
          <a:ext cx="7854950" cy="509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1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5152718"/>
          </a:xfr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4400" dirty="0" smtClean="0"/>
              <a:t>对比</a:t>
            </a:r>
            <a:r>
              <a:rPr lang="en-US" altLang="zh-CN" sz="4400" dirty="0" smtClean="0"/>
              <a:t>BFE</a:t>
            </a:r>
            <a:r>
              <a:rPr lang="zh-CN" altLang="en-US" sz="4400" dirty="0" smtClean="0"/>
              <a:t>使用</a:t>
            </a:r>
            <a:r>
              <a:rPr lang="en-US" altLang="zh-CN" sz="4400" dirty="0" err="1" smtClean="0"/>
              <a:t>Golang</a:t>
            </a:r>
            <a:r>
              <a:rPr lang="zh-CN" altLang="en-US" sz="4400" dirty="0" smtClean="0"/>
              <a:t>重构前后版本：</a:t>
            </a:r>
            <a:endParaRPr lang="en-US" altLang="zh-CN" sz="4400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4400" dirty="0" smtClean="0"/>
              <a:t>极限</a:t>
            </a:r>
            <a:r>
              <a:rPr lang="en-US" altLang="zh-CN" sz="4400" dirty="0" err="1" smtClean="0"/>
              <a:t>qps</a:t>
            </a:r>
            <a:r>
              <a:rPr lang="en-US" altLang="zh-CN" sz="4400" dirty="0" smtClean="0"/>
              <a:t> ~70%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4400" dirty="0" smtClean="0"/>
              <a:t>响应时间各分位一致</a:t>
            </a:r>
            <a:endParaRPr lang="en-US" altLang="zh-CN" sz="4400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4400" dirty="0" smtClean="0"/>
              <a:t>BFE</a:t>
            </a:r>
            <a:r>
              <a:rPr lang="zh-CN" altLang="en-US" sz="4400" dirty="0" smtClean="0"/>
              <a:t>上的</a:t>
            </a:r>
            <a:r>
              <a:rPr lang="en-US" altLang="zh-CN" sz="4400" dirty="0" err="1" smtClean="0"/>
              <a:t>proxy_delay</a:t>
            </a:r>
            <a:r>
              <a:rPr lang="zh-CN" altLang="en-US" sz="4400" dirty="0" smtClean="0"/>
              <a:t>平均低于</a:t>
            </a:r>
            <a:r>
              <a:rPr lang="en-US" altLang="zh-CN" sz="4400" dirty="0" smtClean="0"/>
              <a:t>1ms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4000" dirty="0"/>
              <a:t>只</a:t>
            </a:r>
            <a:r>
              <a:rPr lang="zh-CN" altLang="en-US" sz="4000" dirty="0" smtClean="0"/>
              <a:t>算</a:t>
            </a:r>
            <a:r>
              <a:rPr lang="en-US" altLang="zh-CN" sz="4000" dirty="0" err="1" smtClean="0"/>
              <a:t>bfe</a:t>
            </a:r>
            <a:r>
              <a:rPr lang="zh-CN" altLang="en-US" sz="4000" dirty="0" smtClean="0"/>
              <a:t>引入的延迟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3001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go</a:t>
            </a:r>
            <a:r>
              <a:rPr lang="zh-CN" altLang="en-US" dirty="0" smtClean="0"/>
              <a:t>的注意点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5294669"/>
          </a:xfrm>
        </p:spPr>
        <p:txBody>
          <a:bodyPr>
            <a:normAutofit lnSpcReduction="10000"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3200" dirty="0" smtClean="0"/>
              <a:t>IDE</a:t>
            </a:r>
            <a:r>
              <a:rPr lang="zh-CN" altLang="en-US" sz="3200" dirty="0" smtClean="0"/>
              <a:t>不完善</a:t>
            </a:r>
            <a:endParaRPr lang="en-US" altLang="zh-CN" sz="32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dirty="0" smtClean="0"/>
              <a:t>Vim</a:t>
            </a:r>
            <a:r>
              <a:rPr lang="zh-CN" altLang="en-US" sz="2800" dirty="0" smtClean="0"/>
              <a:t>类</a:t>
            </a:r>
            <a:r>
              <a:rPr lang="en-US" altLang="zh-CN" sz="2800" dirty="0" smtClean="0"/>
              <a:t>go</a:t>
            </a:r>
            <a:r>
              <a:rPr lang="zh-CN" altLang="en-US" sz="2800" dirty="0" smtClean="0"/>
              <a:t>插件功能强大且完善</a:t>
            </a:r>
            <a:endParaRPr lang="en-US" altLang="zh-CN" sz="28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 smtClean="0"/>
              <a:t>图形界面开发工具与</a:t>
            </a:r>
            <a:r>
              <a:rPr lang="en-US" altLang="zh-CN" sz="2800" dirty="0" smtClean="0"/>
              <a:t>c/</a:t>
            </a:r>
            <a:r>
              <a:rPr lang="en-US" altLang="zh-CN" sz="2800" dirty="0" err="1" smtClean="0"/>
              <a:t>c++</a:t>
            </a:r>
            <a:r>
              <a:rPr lang="zh-CN" altLang="en-US" sz="2800" dirty="0" smtClean="0"/>
              <a:t>相比差距比较大</a:t>
            </a:r>
            <a:endParaRPr lang="en-US" altLang="zh-CN" sz="28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3200" dirty="0" err="1"/>
              <a:t>Gdb</a:t>
            </a:r>
            <a:r>
              <a:rPr lang="zh-CN" altLang="en-US" sz="3200" dirty="0"/>
              <a:t>支持</a:t>
            </a:r>
            <a:r>
              <a:rPr lang="zh-CN" altLang="en-US" sz="3200" dirty="0" smtClean="0"/>
              <a:t>不完善</a:t>
            </a:r>
            <a:endParaRPr lang="en-US" altLang="zh-CN" sz="32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 smtClean="0"/>
              <a:t>调试起来经常跟丢</a:t>
            </a:r>
            <a:endParaRPr lang="en-US" altLang="zh-CN" sz="2800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3200" dirty="0" smtClean="0"/>
              <a:t>没有</a:t>
            </a:r>
            <a:r>
              <a:rPr lang="en-US" altLang="zh-CN" sz="3200" dirty="0" smtClean="0"/>
              <a:t>meta programming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 smtClean="0"/>
              <a:t>缺少</a:t>
            </a:r>
            <a:r>
              <a:rPr lang="en-US" altLang="zh-CN" sz="2800" dirty="0" err="1" smtClean="0"/>
              <a:t>c++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template</a:t>
            </a:r>
            <a:r>
              <a:rPr lang="zh-CN" altLang="en-US" sz="2800" dirty="0" smtClean="0"/>
              <a:t>能力</a:t>
            </a:r>
            <a:endParaRPr lang="en-US" altLang="zh-CN" sz="28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 smtClean="0"/>
              <a:t>例如：实现通用</a:t>
            </a:r>
            <a:r>
              <a:rPr lang="en-US" altLang="zh-CN" sz="2800" dirty="0" smtClean="0"/>
              <a:t>container</a:t>
            </a:r>
            <a:endParaRPr lang="en-US" altLang="zh-CN" sz="28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3200" dirty="0" smtClean="0"/>
              <a:t>目前碰到的</a:t>
            </a:r>
            <a:r>
              <a:rPr lang="zh-CN" altLang="en-US" sz="3200" dirty="0" smtClean="0">
                <a:solidFill>
                  <a:srgbClr val="FF0000"/>
                </a:solidFill>
              </a:rPr>
              <a:t>唯一的严重问题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dirty="0" smtClean="0"/>
              <a:t>Go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GC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123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813" y="365125"/>
            <a:ext cx="10601324" cy="1035973"/>
          </a:xfrm>
        </p:spPr>
        <p:txBody>
          <a:bodyPr/>
          <a:lstStyle/>
          <a:p>
            <a:r>
              <a:rPr lang="en-US" altLang="zh-CN" dirty="0" smtClean="0"/>
              <a:t>Go </a:t>
            </a:r>
            <a:r>
              <a:rPr lang="en-US" altLang="zh-CN" dirty="0" err="1" smtClean="0"/>
              <a:t>cocurrency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813" y="1401098"/>
            <a:ext cx="10458449" cy="515686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同步编程模型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Event-driven</a:t>
            </a:r>
            <a:r>
              <a:rPr lang="zh-CN" altLang="en-US" sz="2800" dirty="0" smtClean="0"/>
              <a:t>的效率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更容易写出可维护的代码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用</a:t>
            </a:r>
            <a:r>
              <a:rPr lang="en-US" altLang="zh-CN" sz="2800" dirty="0" smtClean="0"/>
              <a:t>go</a:t>
            </a:r>
            <a:r>
              <a:rPr lang="zh-CN" altLang="en-US" sz="2800" dirty="0" smtClean="0"/>
              <a:t>写高性能</a:t>
            </a:r>
            <a:r>
              <a:rPr lang="en-US" altLang="zh-CN" sz="2800" dirty="0" smtClean="0"/>
              <a:t>proxy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1401098"/>
            <a:ext cx="5357812" cy="515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 smtClean="0"/>
              <a:t>优化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轮转</a:t>
            </a:r>
            <a:r>
              <a:rPr lang="en-US" altLang="zh-CN" dirty="0" smtClean="0"/>
              <a:t>GC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67"/>
            <a:ext cx="10515600" cy="140908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BFE</a:t>
            </a:r>
            <a:r>
              <a:rPr lang="zh-CN" altLang="en-US" sz="3200" dirty="0" smtClean="0"/>
              <a:t>使用的解决方案</a:t>
            </a:r>
            <a:endParaRPr lang="en-US" altLang="zh-CN" sz="3200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61872" y="3521412"/>
            <a:ext cx="198344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175964"/>
              </p:ext>
            </p:extLst>
          </p:nvPr>
        </p:nvGraphicFramePr>
        <p:xfrm>
          <a:off x="975603" y="2362200"/>
          <a:ext cx="10806858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Visio" r:id="rId4" imgW="7066782" imgH="2504714" progId="Visio.Drawing.11">
                  <p:embed/>
                </p:oleObj>
              </mc:Choice>
              <mc:Fallback>
                <p:oleObj name="Visio" r:id="rId4" imgW="7066782" imgH="250471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603" y="2362200"/>
                        <a:ext cx="10806858" cy="3619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9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58050" y="3532584"/>
            <a:ext cx="1485900" cy="81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GO-BFE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58050" y="2226469"/>
            <a:ext cx="1485900" cy="81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BGW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58050" y="4914900"/>
            <a:ext cx="148590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RS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2"/>
            <a:endCxn id="6" idx="0"/>
          </p:cNvCxnSpPr>
          <p:nvPr/>
        </p:nvCxnSpPr>
        <p:spPr>
          <a:xfrm>
            <a:off x="8001000" y="3037284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8" idx="0"/>
          </p:cNvCxnSpPr>
          <p:nvPr/>
        </p:nvCxnSpPr>
        <p:spPr>
          <a:xfrm>
            <a:off x="8001000" y="434340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7" idx="0"/>
          </p:cNvCxnSpPr>
          <p:nvPr/>
        </p:nvCxnSpPr>
        <p:spPr>
          <a:xfrm>
            <a:off x="8001000" y="1500188"/>
            <a:ext cx="0" cy="72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296400" y="3144739"/>
            <a:ext cx="1485900" cy="65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waf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296400" y="4103823"/>
            <a:ext cx="1485900" cy="65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bds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6" idx="3"/>
            <a:endCxn id="16" idx="1"/>
          </p:cNvCxnSpPr>
          <p:nvPr/>
        </p:nvCxnSpPr>
        <p:spPr>
          <a:xfrm flipV="1">
            <a:off x="8743950" y="3471268"/>
            <a:ext cx="55245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17" idx="1"/>
          </p:cNvCxnSpPr>
          <p:nvPr/>
        </p:nvCxnSpPr>
        <p:spPr>
          <a:xfrm>
            <a:off x="8743950" y="3937992"/>
            <a:ext cx="552450" cy="49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785813" y="1401098"/>
            <a:ext cx="4776787" cy="51568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7</a:t>
            </a:r>
            <a:r>
              <a:rPr lang="zh-CN" altLang="en-US" sz="3200" dirty="0" smtClean="0"/>
              <a:t>层反向代理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高并发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低</a:t>
            </a:r>
            <a:r>
              <a:rPr lang="zh-CN" altLang="en-US" sz="3200" dirty="0" smtClean="0"/>
              <a:t>延迟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IO</a:t>
            </a:r>
            <a:r>
              <a:rPr lang="zh-CN" altLang="en-US" sz="3200" dirty="0" smtClean="0"/>
              <a:t>密集型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多</a:t>
            </a:r>
            <a:r>
              <a:rPr lang="zh-CN" altLang="en-US" sz="3200" dirty="0" smtClean="0"/>
              <a:t>模块交互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完备的协议支持</a:t>
            </a:r>
            <a:endParaRPr lang="en-US" altLang="zh-CN" sz="2800" dirty="0" smtClean="0"/>
          </a:p>
          <a:p>
            <a:endParaRPr lang="en-US" altLang="zh-CN" sz="3600" dirty="0"/>
          </a:p>
          <a:p>
            <a:pPr lvl="1"/>
            <a:endParaRPr lang="en-US" altLang="zh-CN" sz="3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848850" y="3734491"/>
            <a:ext cx="1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16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813" y="365125"/>
            <a:ext cx="10601324" cy="1035973"/>
          </a:xfrm>
        </p:spPr>
        <p:txBody>
          <a:bodyPr/>
          <a:lstStyle/>
          <a:p>
            <a:r>
              <a:rPr lang="en-US" altLang="zh-CN" dirty="0" smtClean="0"/>
              <a:t>Why GO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813" y="1401098"/>
            <a:ext cx="10601324" cy="51568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 smtClean="0"/>
              <a:t>为什么重写</a:t>
            </a:r>
            <a:r>
              <a:rPr lang="en-US" altLang="zh-CN" sz="3600" dirty="0" smtClean="0"/>
              <a:t>BFE</a:t>
            </a:r>
            <a:r>
              <a:rPr lang="zh-CN" altLang="en-US" sz="3600" dirty="0" smtClean="0"/>
              <a:t>：</a:t>
            </a:r>
            <a:endParaRPr lang="en-US" altLang="zh-CN" sz="3600" dirty="0"/>
          </a:p>
          <a:p>
            <a:pPr lvl="1">
              <a:lnSpc>
                <a:spcPct val="100000"/>
              </a:lnSpc>
            </a:pPr>
            <a:r>
              <a:rPr lang="zh-CN" altLang="en-US" sz="3200" dirty="0" smtClean="0"/>
              <a:t>维护难</a:t>
            </a:r>
            <a:endParaRPr lang="en-US" altLang="zh-CN" sz="3200" dirty="0" smtClean="0"/>
          </a:p>
          <a:p>
            <a:pPr lvl="2">
              <a:lnSpc>
                <a:spcPct val="100000"/>
              </a:lnSpc>
            </a:pPr>
            <a:r>
              <a:rPr lang="en-US" altLang="zh-CN" sz="2800" dirty="0" err="1" smtClean="0"/>
              <a:t>bfe</a:t>
            </a:r>
            <a:r>
              <a:rPr lang="en-US" altLang="zh-CN" sz="2800" dirty="0" smtClean="0"/>
              <a:t>(2013</a:t>
            </a:r>
            <a:r>
              <a:rPr lang="en-US" altLang="zh-CN" sz="2800" dirty="0" smtClean="0"/>
              <a:t>)&lt;-</a:t>
            </a:r>
            <a:r>
              <a:rPr lang="en-US" altLang="zh-CN" sz="2800" dirty="0" err="1" smtClean="0"/>
              <a:t>utr</a:t>
            </a:r>
            <a:r>
              <a:rPr lang="en-US" altLang="zh-CN" sz="2800" dirty="0" smtClean="0"/>
              <a:t>(2008)&lt;-</a:t>
            </a:r>
            <a:r>
              <a:rPr lang="en-US" altLang="zh-CN" sz="2800" dirty="0" smtClean="0"/>
              <a:t>transmit</a:t>
            </a:r>
          </a:p>
          <a:p>
            <a:pPr lvl="2">
              <a:lnSpc>
                <a:spcPct val="100000"/>
              </a:lnSpc>
            </a:pPr>
            <a:r>
              <a:rPr lang="zh-CN" altLang="en-US" sz="2800" dirty="0"/>
              <a:t>多</a:t>
            </a:r>
            <a:r>
              <a:rPr lang="zh-CN" altLang="en-US" sz="2800" dirty="0" smtClean="0"/>
              <a:t>个团队接手，快速迭代</a:t>
            </a:r>
            <a:endParaRPr lang="en-US" altLang="zh-CN" sz="2800" dirty="0" smtClean="0"/>
          </a:p>
          <a:p>
            <a:pPr lvl="2">
              <a:lnSpc>
                <a:spcPct val="100000"/>
              </a:lnSpc>
            </a:pPr>
            <a:r>
              <a:rPr lang="zh-CN" altLang="en-US" sz="2800" dirty="0" smtClean="0"/>
              <a:t>代码</a:t>
            </a:r>
            <a:r>
              <a:rPr lang="zh-CN" altLang="en-US" sz="2800" dirty="0" smtClean="0"/>
              <a:t>庞大，功能</a:t>
            </a:r>
            <a:r>
              <a:rPr lang="zh-CN" altLang="en-US" sz="2800" dirty="0" smtClean="0"/>
              <a:t>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3200" dirty="0" smtClean="0"/>
              <a:t>新需求支持困难</a:t>
            </a:r>
            <a:endParaRPr lang="en-US" altLang="zh-CN" sz="3200" dirty="0" smtClean="0"/>
          </a:p>
          <a:p>
            <a:pPr lvl="2">
              <a:lnSpc>
                <a:spcPct val="100000"/>
              </a:lnSpc>
            </a:pPr>
            <a:r>
              <a:rPr lang="zh-CN" altLang="en-US" sz="2800" dirty="0"/>
              <a:t>功能模块服务化</a:t>
            </a:r>
            <a:r>
              <a:rPr lang="en-US" altLang="zh-CN" sz="2800" dirty="0"/>
              <a:t>(cache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waf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dict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pPr lvl="2">
              <a:lnSpc>
                <a:spcPct val="100000"/>
              </a:lnSpc>
            </a:pPr>
            <a:r>
              <a:rPr lang="zh-CN" altLang="en-US" sz="2800" dirty="0" smtClean="0"/>
              <a:t>核心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async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io</a:t>
            </a:r>
            <a:r>
              <a:rPr lang="en-US" altLang="zh-CN" sz="2800" dirty="0" smtClean="0"/>
              <a:t>)+</a:t>
            </a:r>
            <a:r>
              <a:rPr lang="zh-CN" altLang="en-US" sz="2800" dirty="0" smtClean="0"/>
              <a:t>功能模块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同步处理</a:t>
            </a:r>
            <a:r>
              <a:rPr lang="en-US" altLang="zh-CN" sz="2800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zh-CN" altLang="en-US" sz="2800" dirty="0" smtClean="0"/>
              <a:t>难以在功能模块支持</a:t>
            </a:r>
            <a:r>
              <a:rPr lang="en-US" altLang="zh-CN" sz="2800" dirty="0" err="1" smtClean="0"/>
              <a:t>rpc</a:t>
            </a:r>
            <a:endParaRPr lang="en-US" altLang="zh-CN" sz="3200" dirty="0"/>
          </a:p>
          <a:p>
            <a:pPr lvl="1"/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013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zh-CN" altLang="en-US" dirty="0" smtClean="0"/>
              <a:t>分布式架构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52946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BFE</a:t>
            </a:r>
            <a:r>
              <a:rPr lang="zh-CN" altLang="en-US" dirty="0" smtClean="0"/>
              <a:t>拆分：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核心程序最小化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功能模块服务化</a:t>
            </a:r>
            <a:r>
              <a:rPr lang="en-US" altLang="zh-CN" dirty="0"/>
              <a:t>(</a:t>
            </a:r>
            <a:r>
              <a:rPr lang="zh-CN" altLang="en-US" dirty="0" smtClean="0"/>
              <a:t>单一功能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远程调用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882622" y="1499622"/>
            <a:ext cx="2479763" cy="109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BFE</a:t>
            </a:r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892950" y="2011117"/>
            <a:ext cx="818148" cy="53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711098" y="2012200"/>
            <a:ext cx="818148" cy="53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dict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522481" y="2011117"/>
            <a:ext cx="818148" cy="53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waf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358583" y="3572142"/>
            <a:ext cx="1485900" cy="79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BFE</a:t>
            </a:r>
            <a:endParaRPr lang="en-US" altLang="zh-CN" dirty="0"/>
          </a:p>
        </p:txBody>
      </p:sp>
      <p:sp>
        <p:nvSpPr>
          <p:cNvPr id="48" name="矩形 47"/>
          <p:cNvSpPr/>
          <p:nvPr/>
        </p:nvSpPr>
        <p:spPr>
          <a:xfrm>
            <a:off x="7600593" y="5143639"/>
            <a:ext cx="818148" cy="53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8692459" y="5143639"/>
            <a:ext cx="818148" cy="53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dict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9883429" y="5143639"/>
            <a:ext cx="818148" cy="53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waf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33" idx="2"/>
            <a:endCxn id="48" idx="0"/>
          </p:cNvCxnSpPr>
          <p:nvPr/>
        </p:nvCxnSpPr>
        <p:spPr>
          <a:xfrm flipH="1">
            <a:off x="8009667" y="4365728"/>
            <a:ext cx="1091866" cy="77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2"/>
            <a:endCxn id="49" idx="0"/>
          </p:cNvCxnSpPr>
          <p:nvPr/>
        </p:nvCxnSpPr>
        <p:spPr>
          <a:xfrm>
            <a:off x="9101533" y="4365728"/>
            <a:ext cx="0" cy="77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3" idx="2"/>
            <a:endCxn id="50" idx="0"/>
          </p:cNvCxnSpPr>
          <p:nvPr/>
        </p:nvCxnSpPr>
        <p:spPr>
          <a:xfrm>
            <a:off x="9101533" y="4365728"/>
            <a:ext cx="1190970" cy="77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9101533" y="2807368"/>
            <a:ext cx="0" cy="51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813" y="365125"/>
            <a:ext cx="10601324" cy="1035973"/>
          </a:xfrm>
        </p:spPr>
        <p:txBody>
          <a:bodyPr/>
          <a:lstStyle/>
          <a:p>
            <a:r>
              <a:rPr lang="en-US" altLang="zh-CN" dirty="0" smtClean="0"/>
              <a:t>Why GO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813" y="1401098"/>
            <a:ext cx="10601324" cy="51568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选型：</a:t>
            </a:r>
            <a:r>
              <a:rPr lang="en-US" altLang="zh-CN" sz="3600" dirty="0" err="1" smtClean="0"/>
              <a:t>Nginx</a:t>
            </a:r>
            <a:r>
              <a:rPr lang="en-US" altLang="zh-CN" sz="3600" dirty="0" smtClean="0"/>
              <a:t> </a:t>
            </a:r>
            <a:r>
              <a:rPr lang="en-US" altLang="zh-CN" sz="3600" dirty="0" smtClean="0"/>
              <a:t>vs </a:t>
            </a:r>
            <a:r>
              <a:rPr lang="en-US" altLang="zh-CN" sz="3600" dirty="0" smtClean="0"/>
              <a:t>Go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并发模型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event-driven</a:t>
            </a:r>
            <a:r>
              <a:rPr lang="en-US" altLang="zh-CN" sz="3200" dirty="0" smtClean="0"/>
              <a:t> </a:t>
            </a:r>
            <a:r>
              <a:rPr lang="en-US" altLang="zh-CN" sz="3200" dirty="0" smtClean="0"/>
              <a:t>vs </a:t>
            </a:r>
            <a:r>
              <a:rPr lang="en-US" altLang="zh-CN" sz="3200" dirty="0" err="1" smtClean="0"/>
              <a:t>goroutine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编程</a:t>
            </a:r>
            <a:r>
              <a:rPr lang="zh-CN" altLang="en-US" sz="3200" dirty="0" smtClean="0"/>
              <a:t>模型：异步</a:t>
            </a:r>
            <a:r>
              <a:rPr lang="en-US" altLang="zh-CN" sz="3200" dirty="0" smtClean="0"/>
              <a:t>callback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vs </a:t>
            </a:r>
            <a:r>
              <a:rPr lang="zh-CN" altLang="en-US" sz="3200" dirty="0" smtClean="0"/>
              <a:t>同步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Go</a:t>
            </a:r>
            <a:r>
              <a:rPr lang="zh-CN" altLang="en-US" sz="3200" dirty="0" smtClean="0"/>
              <a:t>会在</a:t>
            </a:r>
            <a:r>
              <a:rPr lang="en-US" altLang="zh-CN" sz="3200" dirty="0" smtClean="0"/>
              <a:t>block</a:t>
            </a:r>
            <a:r>
              <a:rPr lang="zh-CN" altLang="en-US" sz="3200" dirty="0" smtClean="0"/>
              <a:t>前进行调度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Event-driven without callback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08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813" y="365125"/>
            <a:ext cx="10601324" cy="1035973"/>
          </a:xfrm>
        </p:spPr>
        <p:txBody>
          <a:bodyPr/>
          <a:lstStyle/>
          <a:p>
            <a:r>
              <a:rPr lang="en-US" altLang="zh-CN" dirty="0" smtClean="0"/>
              <a:t>Why GO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813" y="1401098"/>
            <a:ext cx="10601324" cy="51568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 smtClean="0"/>
              <a:t>选型：</a:t>
            </a:r>
            <a:r>
              <a:rPr lang="en-US" altLang="zh-CN" sz="3600" dirty="0" err="1" smtClean="0"/>
              <a:t>Nginx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v.s</a:t>
            </a:r>
            <a:r>
              <a:rPr lang="en-US" altLang="zh-CN" sz="3600" dirty="0" smtClean="0"/>
              <a:t>. Go</a:t>
            </a:r>
            <a:endParaRPr lang="en-US" altLang="zh-CN" sz="3200" dirty="0" smtClean="0"/>
          </a:p>
          <a:p>
            <a:pPr>
              <a:lnSpc>
                <a:spcPct val="100000"/>
              </a:lnSpc>
            </a:pPr>
            <a:r>
              <a:rPr lang="zh-CN" altLang="en-US" sz="3200" dirty="0" smtClean="0"/>
              <a:t>学习</a:t>
            </a:r>
            <a:r>
              <a:rPr lang="zh-CN" altLang="en-US" sz="3200" dirty="0" smtClean="0"/>
              <a:t>成本：</a:t>
            </a:r>
            <a:r>
              <a:rPr lang="en-US" altLang="zh-CN" sz="3200" dirty="0" smtClean="0"/>
              <a:t>Go</a:t>
            </a:r>
          </a:p>
          <a:p>
            <a:pPr>
              <a:lnSpc>
                <a:spcPct val="100000"/>
              </a:lnSpc>
            </a:pPr>
            <a:r>
              <a:rPr lang="zh-CN" altLang="en-US" sz="3200" dirty="0" smtClean="0"/>
              <a:t>开发效率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迁移成本：</a:t>
            </a:r>
            <a:r>
              <a:rPr lang="en-US" altLang="zh-CN" sz="3200" dirty="0" smtClean="0"/>
              <a:t>Go</a:t>
            </a:r>
            <a:endParaRPr lang="en-US" altLang="zh-CN" sz="3200" dirty="0"/>
          </a:p>
          <a:p>
            <a:pPr>
              <a:lnSpc>
                <a:spcPct val="100000"/>
              </a:lnSpc>
            </a:pPr>
            <a:r>
              <a:rPr lang="zh-CN" altLang="en-US" sz="3200" dirty="0" smtClean="0"/>
              <a:t>协议一致性：</a:t>
            </a:r>
            <a:r>
              <a:rPr lang="en-US" altLang="zh-CN" sz="3200" dirty="0" err="1" smtClean="0"/>
              <a:t>Nginx</a:t>
            </a:r>
            <a:endParaRPr lang="en-US" altLang="zh-CN" sz="3200" dirty="0" smtClean="0"/>
          </a:p>
          <a:p>
            <a:pPr>
              <a:lnSpc>
                <a:spcPct val="100000"/>
              </a:lnSpc>
            </a:pPr>
            <a:r>
              <a:rPr lang="zh-CN" altLang="en-US" sz="3200" dirty="0"/>
              <a:t>开源</a:t>
            </a:r>
            <a:r>
              <a:rPr lang="zh-CN" altLang="en-US" sz="3200" dirty="0" smtClean="0"/>
              <a:t>社区的支持：</a:t>
            </a:r>
            <a:r>
              <a:rPr lang="en-US" altLang="zh-CN" sz="3200" dirty="0" err="1" smtClean="0"/>
              <a:t>Nginx</a:t>
            </a:r>
            <a:endParaRPr lang="en-US" altLang="zh-CN" sz="3200" dirty="0" smtClean="0"/>
          </a:p>
          <a:p>
            <a:pPr>
              <a:lnSpc>
                <a:spcPct val="100000"/>
              </a:lnSpc>
            </a:pPr>
            <a:r>
              <a:rPr lang="zh-CN" altLang="en-US" sz="3200" dirty="0" smtClean="0"/>
              <a:t>性能：</a:t>
            </a:r>
            <a:r>
              <a:rPr lang="en-US" altLang="zh-CN" sz="3200" dirty="0" err="1" smtClean="0"/>
              <a:t>Nginx</a:t>
            </a:r>
            <a:endParaRPr lang="en-US" altLang="zh-CN" sz="3200" dirty="0"/>
          </a:p>
          <a:p>
            <a:pPr lvl="1"/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9966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813" y="365125"/>
            <a:ext cx="10601324" cy="1035973"/>
          </a:xfrm>
        </p:spPr>
        <p:txBody>
          <a:bodyPr/>
          <a:lstStyle/>
          <a:p>
            <a:r>
              <a:rPr lang="zh-CN" altLang="en-US" dirty="0" smtClean="0"/>
              <a:t>项目回顾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813" y="1401098"/>
            <a:ext cx="5427097" cy="51568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月启动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2014.11</a:t>
            </a:r>
            <a:r>
              <a:rPr lang="zh-CN" altLang="en-US" dirty="0" smtClean="0"/>
              <a:t>小流量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2015.1</a:t>
            </a:r>
            <a:r>
              <a:rPr lang="zh-CN" altLang="en-US" dirty="0" smtClean="0"/>
              <a:t>全流量上线</a:t>
            </a:r>
            <a:endParaRPr lang="en-US" altLang="zh-CN" sz="2400" dirty="0" smtClean="0"/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zh-CN" altLang="en-US" sz="2800" dirty="0" smtClean="0"/>
              <a:t>投入</a:t>
            </a:r>
            <a:r>
              <a:rPr lang="en-US" altLang="zh-CN" sz="2800" dirty="0"/>
              <a:t>RD</a:t>
            </a:r>
            <a:r>
              <a:rPr lang="zh-CN" altLang="en-US" sz="2800" dirty="0"/>
              <a:t>资源</a:t>
            </a:r>
            <a:r>
              <a:rPr lang="en-US" altLang="zh-CN" sz="2800" dirty="0"/>
              <a:t>30</a:t>
            </a:r>
            <a:r>
              <a:rPr lang="zh-CN" altLang="en-US" sz="2800" dirty="0"/>
              <a:t>人月</a:t>
            </a:r>
            <a:endParaRPr lang="en-US" altLang="zh-CN" sz="2800" dirty="0"/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zh-CN" altLang="en-US" sz="2800" dirty="0"/>
              <a:t>代码</a:t>
            </a:r>
            <a:r>
              <a:rPr lang="en-US" altLang="zh-CN" sz="2800" dirty="0"/>
              <a:t>4.1</a:t>
            </a:r>
            <a:r>
              <a:rPr lang="zh-CN" altLang="en-US" sz="2800" dirty="0"/>
              <a:t>万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zh-CN" altLang="en-US" sz="2800" dirty="0"/>
              <a:t>单</a:t>
            </a:r>
            <a:r>
              <a:rPr lang="zh-CN" altLang="en-US" sz="2800" dirty="0" smtClean="0"/>
              <a:t>测覆盖率</a:t>
            </a:r>
            <a:r>
              <a:rPr lang="en-US" altLang="zh-CN" sz="2800" dirty="0" smtClean="0"/>
              <a:t>71%</a:t>
            </a:r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altLang="zh-CN" sz="2800" dirty="0" smtClean="0"/>
              <a:t>CR </a:t>
            </a:r>
            <a:r>
              <a:rPr lang="zh-CN" altLang="en-US" sz="2800" dirty="0" smtClean="0"/>
              <a:t>千行评论数</a:t>
            </a:r>
            <a:r>
              <a:rPr lang="en-US" altLang="zh-CN" sz="2800" dirty="0" smtClean="0"/>
              <a:t>10+</a:t>
            </a:r>
            <a:endParaRPr lang="en-US" altLang="zh-CN" sz="2800" dirty="0" smtClean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060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zh-CN" altLang="en-US" dirty="0" smtClean="0"/>
              <a:t>项目重点问题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5813" y="1401098"/>
            <a:ext cx="5427097" cy="51568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/>
              <a:t>GC</a:t>
            </a:r>
            <a:r>
              <a:rPr lang="zh-CN" altLang="en-US" sz="3600" dirty="0" smtClean="0"/>
              <a:t>优化</a:t>
            </a:r>
            <a:endParaRPr lang="en-US" altLang="zh-CN" sz="3600" dirty="0" smtClean="0"/>
          </a:p>
          <a:p>
            <a:pPr>
              <a:lnSpc>
                <a:spcPct val="150000"/>
              </a:lnSpc>
            </a:pPr>
            <a:r>
              <a:rPr lang="zh-CN" altLang="en-US" sz="3600" dirty="0" smtClean="0"/>
              <a:t>协议栈</a:t>
            </a:r>
            <a:endParaRPr lang="en-US" altLang="zh-CN" sz="36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3600" dirty="0"/>
              <a:t>分布式架构</a:t>
            </a:r>
            <a:endParaRPr lang="en-US" altLang="zh-CN" sz="3600" dirty="0" smtClean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814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en-US" altLang="zh-CN" dirty="0" smtClean="0"/>
              <a:t>GC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52946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dirty="0" smtClean="0"/>
              <a:t>mark/sweep</a:t>
            </a:r>
            <a:r>
              <a:rPr lang="zh-CN" altLang="en-US" sz="3500" dirty="0"/>
              <a:t>算法</a:t>
            </a:r>
            <a:r>
              <a:rPr lang="zh-CN" altLang="en-US" sz="3500" dirty="0" smtClean="0"/>
              <a:t>，会</a:t>
            </a:r>
            <a:r>
              <a:rPr lang="en-US" altLang="zh-CN" sz="3500" dirty="0"/>
              <a:t>stop-the-world</a:t>
            </a:r>
          </a:p>
          <a:p>
            <a:pPr>
              <a:lnSpc>
                <a:spcPct val="150000"/>
              </a:lnSpc>
            </a:pPr>
            <a:r>
              <a:rPr lang="zh-CN" altLang="en-US" sz="3500" dirty="0" smtClean="0"/>
              <a:t>目前</a:t>
            </a:r>
            <a:r>
              <a:rPr lang="en-US" altLang="zh-CN" sz="3500" dirty="0" smtClean="0"/>
              <a:t>GC</a:t>
            </a:r>
            <a:r>
              <a:rPr lang="zh-CN" altLang="en-US" sz="3500" dirty="0" smtClean="0"/>
              <a:t>做的不够好</a:t>
            </a:r>
            <a:endParaRPr lang="en-US" altLang="zh-CN" sz="3500" dirty="0" smtClean="0"/>
          </a:p>
          <a:p>
            <a:pPr lvl="1">
              <a:lnSpc>
                <a:spcPct val="150000"/>
              </a:lnSpc>
            </a:pPr>
            <a:r>
              <a:rPr lang="en-US" altLang="zh-CN" sz="3000" dirty="0" smtClean="0"/>
              <a:t>1w</a:t>
            </a:r>
            <a:r>
              <a:rPr lang="zh-CN" altLang="en-US" sz="3000" dirty="0" smtClean="0"/>
              <a:t>并发连接下每次</a:t>
            </a:r>
            <a:r>
              <a:rPr lang="en-US" altLang="zh-CN" sz="3000" dirty="0" smtClean="0"/>
              <a:t>GC pause</a:t>
            </a:r>
            <a:r>
              <a:rPr lang="zh-CN" altLang="en-US" sz="3000" dirty="0" smtClean="0"/>
              <a:t>时间</a:t>
            </a:r>
            <a:r>
              <a:rPr lang="en-US" altLang="zh-CN" sz="3000" dirty="0" smtClean="0"/>
              <a:t>50ms+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altLang="zh-CN" sz="3500" dirty="0" smtClean="0"/>
              <a:t>(*)1.5</a:t>
            </a:r>
            <a:r>
              <a:rPr lang="zh-CN" altLang="en-US" sz="3500" dirty="0"/>
              <a:t>版本</a:t>
            </a:r>
            <a:r>
              <a:rPr lang="en-US" altLang="zh-CN" sz="3500" dirty="0"/>
              <a:t>(2015/7)</a:t>
            </a:r>
            <a:r>
              <a:rPr lang="zh-CN" altLang="en-US" sz="3500" dirty="0" smtClean="0"/>
              <a:t>，</a:t>
            </a:r>
            <a:r>
              <a:rPr lang="en-US" altLang="zh-CN" sz="3500" dirty="0" err="1" smtClean="0"/>
              <a:t>gc</a:t>
            </a:r>
            <a:r>
              <a:rPr lang="zh-CN" altLang="en-US" sz="3500" dirty="0" smtClean="0"/>
              <a:t>大幅提升</a:t>
            </a:r>
            <a:endParaRPr lang="en-US" altLang="zh-CN" sz="3500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zh-CN" altLang="en-US" sz="3100" dirty="0" smtClean="0"/>
              <a:t>保证每</a:t>
            </a:r>
            <a:r>
              <a:rPr lang="en-US" altLang="zh-CN" sz="3100" dirty="0" smtClean="0"/>
              <a:t>50ms</a:t>
            </a:r>
            <a:r>
              <a:rPr lang="zh-CN" altLang="en-US" sz="3100" dirty="0" smtClean="0"/>
              <a:t>，最多只有</a:t>
            </a:r>
            <a:r>
              <a:rPr lang="en-US" altLang="zh-CN" sz="3100" dirty="0" smtClean="0"/>
              <a:t>10ms</a:t>
            </a:r>
            <a:r>
              <a:rPr lang="zh-CN" altLang="en-US" sz="3100" dirty="0" smtClean="0"/>
              <a:t>的</a:t>
            </a:r>
            <a:r>
              <a:rPr lang="en-US" altLang="zh-CN" sz="3100" dirty="0" smtClean="0"/>
              <a:t>pause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56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1890"/>
            <a:ext cx="10515600" cy="976976"/>
          </a:xfrm>
        </p:spPr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 smtClean="0"/>
              <a:t>优化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206846"/>
              </p:ext>
            </p:extLst>
          </p:nvPr>
        </p:nvGraphicFramePr>
        <p:xfrm>
          <a:off x="838200" y="1429636"/>
          <a:ext cx="105156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11430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思路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适用场景</a:t>
                      </a:r>
                      <a:endParaRPr lang="zh-CN" altLang="en-US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不使用</a:t>
                      </a:r>
                      <a:r>
                        <a:rPr lang="en-US" altLang="zh-CN" sz="2000" dirty="0" smtClean="0"/>
                        <a:t>Go</a:t>
                      </a:r>
                      <a:r>
                        <a:rPr lang="zh-CN" altLang="en-US" sz="2000" dirty="0" smtClean="0"/>
                        <a:t>的内存管理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err="1" smtClean="0"/>
                        <a:t>cgo</a:t>
                      </a:r>
                      <a:endParaRPr lang="en-US" altLang="zh-CN" sz="2000" dirty="0" smtClean="0"/>
                    </a:p>
                    <a:p>
                      <a:r>
                        <a:rPr lang="en-US" altLang="zh-CN" sz="2000" dirty="0" smtClean="0"/>
                        <a:t>2</a:t>
                      </a:r>
                      <a:r>
                        <a:rPr lang="zh-CN" altLang="en-US" sz="2000" dirty="0" smtClean="0"/>
                        <a:t>、把这部分内存用其他语言服务化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对内存的访问可以封装的比较好</a:t>
                      </a:r>
                      <a:endParaRPr lang="zh-CN" altLang="en-US" sz="2000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降低</a:t>
                      </a:r>
                      <a:r>
                        <a:rPr lang="en-US" altLang="zh-CN" sz="2000" dirty="0" smtClean="0"/>
                        <a:t>GC</a:t>
                      </a:r>
                      <a:r>
                        <a:rPr lang="zh-CN" altLang="en-US" sz="2000" dirty="0" smtClean="0"/>
                        <a:t>时间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降低活动对象数</a:t>
                      </a:r>
                      <a:endParaRPr lang="en-US" altLang="zh-CN" sz="2000" dirty="0" smtClean="0"/>
                    </a:p>
                    <a:p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、对象合并</a:t>
                      </a:r>
                      <a:endParaRPr lang="en-US" altLang="zh-CN" sz="2000" dirty="0" smtClean="0"/>
                    </a:p>
                    <a:p>
                      <a:r>
                        <a:rPr lang="en-US" altLang="zh-CN" sz="2000" dirty="0" smtClean="0"/>
                        <a:t>2</a:t>
                      </a:r>
                      <a:r>
                        <a:rPr lang="zh-CN" altLang="en-US" sz="2000" dirty="0" smtClean="0"/>
                        <a:t>、对象复用</a:t>
                      </a:r>
                      <a:endParaRPr lang="en-US" altLang="zh-CN" sz="2000" dirty="0" smtClean="0"/>
                    </a:p>
                    <a:p>
                      <a:r>
                        <a:rPr lang="en-US" altLang="zh-CN" sz="2000" dirty="0" smtClean="0"/>
                        <a:t>3</a:t>
                      </a:r>
                      <a:r>
                        <a:rPr lang="zh-CN" altLang="en-US" sz="2000" dirty="0" smtClean="0"/>
                        <a:t>、水平划分</a:t>
                      </a:r>
                      <a:endParaRPr lang="en-US" altLang="zh-C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通用</a:t>
                      </a:r>
                      <a:endParaRPr lang="zh-CN" altLang="en-US" sz="2000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降低</a:t>
                      </a:r>
                      <a:r>
                        <a:rPr lang="en-US" altLang="zh-CN" sz="2000" dirty="0" smtClean="0"/>
                        <a:t>GC</a:t>
                      </a:r>
                      <a:r>
                        <a:rPr lang="zh-CN" altLang="en-US" sz="2000" dirty="0" smtClean="0"/>
                        <a:t>对业务的影响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轮转</a:t>
                      </a:r>
                      <a:r>
                        <a:rPr lang="en-US" altLang="zh-CN" sz="2000" dirty="0" smtClean="0"/>
                        <a:t>GC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GC</a:t>
                      </a:r>
                      <a:r>
                        <a:rPr lang="zh-CN" altLang="en-US" sz="2000" dirty="0" smtClean="0"/>
                        <a:t>时不处理业务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Stateless</a:t>
                      </a:r>
                    </a:p>
                    <a:p>
                      <a:r>
                        <a:rPr lang="zh-CN" altLang="en-US" sz="2000" dirty="0" smtClean="0"/>
                        <a:t>短</a:t>
                      </a:r>
                      <a:r>
                        <a:rPr lang="zh-CN" altLang="en-US" sz="2000" dirty="0" smtClean="0"/>
                        <a:t>连接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长</a:t>
                      </a:r>
                      <a:r>
                        <a:rPr lang="zh-CN" altLang="en-US" sz="2000" dirty="0" smtClean="0"/>
                        <a:t>连接上请求少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7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8214</TotalTime>
  <Words>2245</Words>
  <Application>Microsoft Office PowerPoint</Application>
  <PresentationFormat>宽屏</PresentationFormat>
  <Paragraphs>333</Paragraphs>
  <Slides>30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Office 主题</vt:lpstr>
      <vt:lpstr>Visio</vt:lpstr>
      <vt:lpstr>GO在BFE的应用</vt:lpstr>
      <vt:lpstr>BFE</vt:lpstr>
      <vt:lpstr>Why GO？</vt:lpstr>
      <vt:lpstr>Why GO？</vt:lpstr>
      <vt:lpstr>Why GO？</vt:lpstr>
      <vt:lpstr>项目回顾</vt:lpstr>
      <vt:lpstr>项目重点问题</vt:lpstr>
      <vt:lpstr>GC问题</vt:lpstr>
      <vt:lpstr>GC优化思路</vt:lpstr>
      <vt:lpstr>GC优化 – 轮转GC</vt:lpstr>
      <vt:lpstr>协议一致性</vt:lpstr>
      <vt:lpstr>协议一致性</vt:lpstr>
      <vt:lpstr>协议一致性</vt:lpstr>
      <vt:lpstr>一些其他经验</vt:lpstr>
      <vt:lpstr>Go test</vt:lpstr>
      <vt:lpstr>Go test</vt:lpstr>
      <vt:lpstr>调优(pprof)</vt:lpstr>
      <vt:lpstr>调优(pprof)</vt:lpstr>
      <vt:lpstr>WebMonitor</vt:lpstr>
      <vt:lpstr>WebMonitor</vt:lpstr>
      <vt:lpstr>公共代码库</vt:lpstr>
      <vt:lpstr>总结</vt:lpstr>
      <vt:lpstr>Q &amp; A</vt:lpstr>
      <vt:lpstr>BFE的核心功能</vt:lpstr>
      <vt:lpstr>性能</vt:lpstr>
      <vt:lpstr>使用go的注意点</vt:lpstr>
      <vt:lpstr>Go cocurrency</vt:lpstr>
      <vt:lpstr>GC优化 – 轮转GC</vt:lpstr>
      <vt:lpstr>BFE</vt:lpstr>
      <vt:lpstr>分布式架构</vt:lpstr>
    </vt:vector>
  </TitlesOfParts>
  <Company>Windows 用户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百度统一网络接入 技术规划</dc:title>
  <dc:creator>Zhang,Miao(OP)</dc:creator>
  <cp:lastModifiedBy>Wei,Wei(OP)</cp:lastModifiedBy>
  <cp:revision>650</cp:revision>
  <dcterms:created xsi:type="dcterms:W3CDTF">2014-12-08T08:24:06Z</dcterms:created>
  <dcterms:modified xsi:type="dcterms:W3CDTF">2015-03-11T01:57:05Z</dcterms:modified>
</cp:coreProperties>
</file>