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310" r:id="rId4"/>
    <p:sldId id="289" r:id="rId5"/>
    <p:sldId id="311" r:id="rId6"/>
    <p:sldId id="302" r:id="rId7"/>
    <p:sldId id="290" r:id="rId8"/>
    <p:sldId id="295" r:id="rId9"/>
    <p:sldId id="308" r:id="rId10"/>
    <p:sldId id="304" r:id="rId11"/>
    <p:sldId id="321" r:id="rId12"/>
    <p:sldId id="316" r:id="rId13"/>
    <p:sldId id="318" r:id="rId14"/>
    <p:sldId id="319" r:id="rId15"/>
    <p:sldId id="322" r:id="rId16"/>
    <p:sldId id="314" r:id="rId17"/>
    <p:sldId id="294" r:id="rId18"/>
    <p:sldId id="300" r:id="rId19"/>
    <p:sldId id="324" r:id="rId20"/>
    <p:sldId id="312" r:id="rId21"/>
    <p:sldId id="298" r:id="rId22"/>
    <p:sldId id="306" r:id="rId23"/>
    <p:sldId id="315" r:id="rId24"/>
    <p:sldId id="28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o,Chunhua" initials="T" lastIdx="15" clrIdx="0">
    <p:extLst>
      <p:ext uri="{19B8F6BF-5375-455C-9EA6-DF929625EA0E}">
        <p15:presenceInfo xmlns:p15="http://schemas.microsoft.com/office/powerpoint/2012/main" userId="S-1-5-21-3689171631-189274284-2341753515-1617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64928" autoAdjust="0"/>
  </p:normalViewPr>
  <p:slideViewPr>
    <p:cSldViewPr snapToGrid="0">
      <p:cViewPr varScale="1">
        <p:scale>
          <a:sx n="48" d="100"/>
          <a:sy n="48" d="100"/>
        </p:scale>
        <p:origin x="14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7443B-B2AD-45B7-A6C1-671ECAC0743D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E8F51-C8F8-40A8-A52D-64937A58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3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66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78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CF9A2-1D60-43BC-BFDE-74A485EE32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8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CF9A2-1D60-43BC-BFDE-74A485EE32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4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CF9A2-1D60-43BC-BFDE-74A485EE32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11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CF9A2-1D60-43BC-BFDE-74A485EE32F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74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283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48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42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24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9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76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15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43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14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230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3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4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9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32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CF9A2-1D60-43BC-BFDE-74A485EE32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5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9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4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5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3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0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78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6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42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73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28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9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2B3C-AF8B-464A-B9D8-3B7F9CCC1A36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9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56095"/>
            <a:ext cx="9144000" cy="16538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BFE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86250"/>
            <a:ext cx="9144000" cy="971550"/>
          </a:xfrm>
        </p:spPr>
        <p:txBody>
          <a:bodyPr/>
          <a:lstStyle/>
          <a:p>
            <a:r>
              <a:rPr lang="en-US" altLang="zh-CN" dirty="0" smtClean="0"/>
              <a:t>OP BFE </a:t>
            </a:r>
            <a:r>
              <a:rPr lang="zh-CN" altLang="en-US" dirty="0"/>
              <a:t>魏</a:t>
            </a:r>
            <a:r>
              <a:rPr lang="zh-CN" altLang="en-US" dirty="0" smtClean="0"/>
              <a:t>为</a:t>
            </a:r>
            <a:r>
              <a:rPr lang="en-US" altLang="zh-CN" dirty="0"/>
              <a:t> </a:t>
            </a:r>
            <a:r>
              <a:rPr lang="zh-CN" altLang="en-US" dirty="0" smtClean="0"/>
              <a:t>陶春华</a:t>
            </a:r>
            <a:endParaRPr lang="en-US" altLang="zh-CN" dirty="0" smtClean="0"/>
          </a:p>
          <a:p>
            <a:r>
              <a:rPr lang="en-US" altLang="zh-CN" dirty="0" smtClean="0"/>
              <a:t>2015/3/12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2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 smtClean="0"/>
              <a:t>优化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多进程配合</a:t>
            </a:r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61872" y="3521412"/>
            <a:ext cx="198344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820856"/>
              </p:ext>
            </p:extLst>
          </p:nvPr>
        </p:nvGraphicFramePr>
        <p:xfrm>
          <a:off x="838200" y="1532244"/>
          <a:ext cx="9747815" cy="406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6" name="Visio" r:id="rId4" imgW="7066782" imgH="2504714" progId="Visio.Drawing.11">
                  <p:embed/>
                </p:oleObj>
              </mc:Choice>
              <mc:Fallback>
                <p:oleObj name="Visio" r:id="rId4" imgW="7066782" imgH="250471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32244"/>
                        <a:ext cx="9747815" cy="40697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9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 smtClean="0"/>
              <a:t>优化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补充分析</a:t>
            </a:r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61872" y="3521412"/>
            <a:ext cx="198344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HTTP</a:t>
            </a:r>
            <a:r>
              <a:rPr lang="zh-CN" altLang="en-US" sz="4000" dirty="0" smtClean="0"/>
              <a:t>场景</a:t>
            </a:r>
            <a:endParaRPr lang="en-US" altLang="zh-CN" sz="4000" dirty="0" smtClean="0"/>
          </a:p>
          <a:p>
            <a:pPr lvl="1"/>
            <a:r>
              <a:rPr lang="zh-CN" altLang="en-US" sz="3600" dirty="0" smtClean="0"/>
              <a:t>短连接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长连接</a:t>
            </a:r>
            <a:endParaRPr lang="en-US" altLang="zh-CN" sz="3600" dirty="0" smtClean="0"/>
          </a:p>
          <a:p>
            <a:pPr lvl="2"/>
            <a:r>
              <a:rPr lang="zh-CN" altLang="en-US" sz="3200" dirty="0" smtClean="0"/>
              <a:t>平均连接上的请求是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个</a:t>
            </a:r>
            <a:endParaRPr lang="en-US" altLang="zh-CN" sz="3200" dirty="0" smtClean="0"/>
          </a:p>
          <a:p>
            <a:pPr lvl="2"/>
            <a:r>
              <a:rPr lang="en-US" altLang="zh-CN" sz="3200" dirty="0" smtClean="0"/>
              <a:t>90%(20s</a:t>
            </a:r>
            <a:r>
              <a:rPr lang="zh-CN" altLang="en-US" sz="3200" dirty="0" smtClean="0"/>
              <a:t>以内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98%(50s</a:t>
            </a:r>
            <a:r>
              <a:rPr lang="zh-CN" altLang="en-US" sz="3200" dirty="0" smtClean="0"/>
              <a:t>之内</a:t>
            </a:r>
            <a:r>
              <a:rPr lang="en-US" altLang="zh-CN" sz="3200" dirty="0" smtClean="0"/>
              <a:t>)</a:t>
            </a:r>
          </a:p>
          <a:p>
            <a:pPr lvl="1"/>
            <a:r>
              <a:rPr lang="zh-CN" altLang="en-US" sz="3600" dirty="0" smtClean="0"/>
              <a:t>大文件请求</a:t>
            </a:r>
            <a:endParaRPr lang="en-US" altLang="zh-CN" sz="3600" dirty="0" smtClean="0"/>
          </a:p>
          <a:p>
            <a:pPr lvl="2"/>
            <a:r>
              <a:rPr lang="zh-CN" altLang="en-US" sz="3200" dirty="0" smtClean="0"/>
              <a:t>对</a:t>
            </a:r>
            <a:r>
              <a:rPr lang="en-US" altLang="zh-CN" sz="3200" dirty="0" err="1" smtClean="0"/>
              <a:t>gc</a:t>
            </a:r>
            <a:r>
              <a:rPr lang="zh-CN" altLang="en-US" sz="3200" dirty="0" smtClean="0"/>
              <a:t>造成的延迟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几十</a:t>
            </a:r>
            <a:r>
              <a:rPr lang="en-US" altLang="zh-CN" sz="3200" dirty="0" err="1" smtClean="0"/>
              <a:t>ms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不敏感</a:t>
            </a:r>
            <a:endParaRPr lang="en-US" altLang="zh-CN" sz="3200" dirty="0" smtClean="0"/>
          </a:p>
          <a:p>
            <a:pPr lvl="1"/>
            <a:endParaRPr lang="en-US" altLang="zh-CN" sz="36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964" y="1528762"/>
            <a:ext cx="3023836" cy="44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8968"/>
            <a:ext cx="10515600" cy="1018492"/>
          </a:xfrm>
        </p:spPr>
        <p:txBody>
          <a:bodyPr/>
          <a:lstStyle/>
          <a:p>
            <a:r>
              <a:rPr lang="zh-CN" altLang="en-US" dirty="0" smtClean="0"/>
              <a:t>协议一致性问题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4000" dirty="0" smtClean="0"/>
              <a:t>GO-BFE</a:t>
            </a:r>
            <a:r>
              <a:rPr lang="zh-CN" altLang="en-US" sz="4000" dirty="0" smtClean="0"/>
              <a:t>直接采用的</a:t>
            </a:r>
            <a:r>
              <a:rPr lang="en-US" altLang="zh-CN" sz="4000" dirty="0"/>
              <a:t>G</a:t>
            </a:r>
            <a:r>
              <a:rPr lang="en-US" altLang="zh-CN" sz="4000" dirty="0" smtClean="0"/>
              <a:t>o</a:t>
            </a:r>
            <a:r>
              <a:rPr lang="zh-CN" altLang="en-US" sz="4000" dirty="0" smtClean="0"/>
              <a:t>的</a:t>
            </a:r>
            <a:r>
              <a:rPr lang="en-US" altLang="zh-CN" sz="4000" dirty="0" smtClean="0"/>
              <a:t>http</a:t>
            </a:r>
            <a:r>
              <a:rPr lang="zh-CN" altLang="en-US" sz="4000" dirty="0"/>
              <a:t>库</a:t>
            </a:r>
            <a:endParaRPr lang="en-US" altLang="zh-CN" sz="4000" dirty="0" smtClean="0"/>
          </a:p>
          <a:p>
            <a:pPr>
              <a:lnSpc>
                <a:spcPct val="110000"/>
              </a:lnSpc>
            </a:pPr>
            <a:r>
              <a:rPr lang="zh-CN" altLang="en-US" sz="4000" dirty="0" smtClean="0"/>
              <a:t>基于</a:t>
            </a:r>
            <a:r>
              <a:rPr lang="en-US" altLang="zh-CN" sz="4000" dirty="0" smtClean="0"/>
              <a:t>Go</a:t>
            </a:r>
            <a:r>
              <a:rPr lang="zh-CN" altLang="en-US" sz="4000" dirty="0" smtClean="0"/>
              <a:t>的</a:t>
            </a:r>
            <a:r>
              <a:rPr lang="en-US" altLang="zh-CN" sz="4000" dirty="0" smtClean="0"/>
              <a:t>http</a:t>
            </a:r>
            <a:r>
              <a:rPr lang="zh-CN" altLang="en-US" sz="4000" dirty="0" smtClean="0"/>
              <a:t>实现是否完善，符合</a:t>
            </a:r>
            <a:r>
              <a:rPr lang="en-US" altLang="zh-CN" sz="4000" dirty="0" err="1" smtClean="0"/>
              <a:t>rfc</a:t>
            </a:r>
            <a:r>
              <a:rPr lang="zh-CN" altLang="en-US" sz="4000" dirty="0" smtClean="0"/>
              <a:t>标准</a:t>
            </a:r>
            <a:endParaRPr lang="en-US" altLang="zh-CN" sz="4000" dirty="0" smtClean="0"/>
          </a:p>
          <a:p>
            <a:pPr lvl="1">
              <a:lnSpc>
                <a:spcPct val="110000"/>
              </a:lnSpc>
            </a:pPr>
            <a:r>
              <a:rPr lang="zh-CN" altLang="en-US" sz="3600" dirty="0" smtClean="0"/>
              <a:t>没有大规模的应用的例子</a:t>
            </a:r>
            <a:endParaRPr lang="en-US" altLang="zh-CN" sz="1400" dirty="0" smtClean="0"/>
          </a:p>
          <a:p>
            <a:pPr>
              <a:lnSpc>
                <a:spcPct val="110000"/>
              </a:lnSpc>
            </a:pPr>
            <a:r>
              <a:rPr lang="zh-CN" altLang="en-US" sz="4000" dirty="0" smtClean="0"/>
              <a:t>需要一些方法来验证</a:t>
            </a:r>
            <a:endParaRPr lang="en-US" altLang="zh-CN" sz="4000" dirty="0" smtClean="0"/>
          </a:p>
          <a:p>
            <a:pPr lvl="1">
              <a:lnSpc>
                <a:spcPct val="110000"/>
              </a:lnSpc>
            </a:pPr>
            <a:r>
              <a:rPr lang="zh-CN" altLang="en-US" sz="3600" dirty="0" smtClean="0"/>
              <a:t>网络协议一致性测试是难点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8968"/>
            <a:ext cx="10515600" cy="1018492"/>
          </a:xfrm>
        </p:spPr>
        <p:txBody>
          <a:bodyPr/>
          <a:lstStyle/>
          <a:p>
            <a:r>
              <a:rPr lang="zh-CN" altLang="en-US" dirty="0" smtClean="0"/>
              <a:t>协议一致性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931"/>
            <a:ext cx="4254795" cy="479603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淘宝</a:t>
            </a:r>
            <a:r>
              <a:rPr lang="en-US" altLang="zh-CN" sz="4000" dirty="0" smtClean="0"/>
              <a:t>Macaroon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80682" y="2660509"/>
            <a:ext cx="1479961" cy="792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Mock client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80683" y="3783225"/>
            <a:ext cx="1479960" cy="610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GO-BFE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80683" y="4723279"/>
            <a:ext cx="1479960" cy="610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Mock server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083147" y="3453448"/>
            <a:ext cx="0" cy="34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096368" y="4378648"/>
            <a:ext cx="0" cy="34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729608" y="4393502"/>
            <a:ext cx="0" cy="34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729608" y="3453448"/>
            <a:ext cx="0" cy="34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内容占位符 2"/>
          <p:cNvSpPr txBox="1">
            <a:spLocks/>
          </p:cNvSpPr>
          <p:nvPr/>
        </p:nvSpPr>
        <p:spPr>
          <a:xfrm>
            <a:off x="6508898" y="1380931"/>
            <a:ext cx="5119885" cy="4796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err="1" smtClean="0"/>
              <a:t>Tcpcopy</a:t>
            </a:r>
            <a:r>
              <a:rPr lang="zh-CN" altLang="en-US" sz="4000" dirty="0" smtClean="0"/>
              <a:t>线上引流对比</a:t>
            </a:r>
            <a:endParaRPr lang="en-US" altLang="zh-CN" sz="4000" dirty="0" smtClean="0"/>
          </a:p>
        </p:txBody>
      </p:sp>
      <p:sp>
        <p:nvSpPr>
          <p:cNvPr id="19" name="矩形 18"/>
          <p:cNvSpPr/>
          <p:nvPr/>
        </p:nvSpPr>
        <p:spPr>
          <a:xfrm>
            <a:off x="7554383" y="4446540"/>
            <a:ext cx="1697767" cy="863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dk1"/>
                </a:solidFill>
              </a:rPr>
              <a:t>RealServer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516337" y="2702977"/>
            <a:ext cx="1" cy="6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2"/>
            <a:endCxn id="19" idx="0"/>
          </p:cNvCxnSpPr>
          <p:nvPr/>
        </p:nvCxnSpPr>
        <p:spPr>
          <a:xfrm>
            <a:off x="7516337" y="3935197"/>
            <a:ext cx="886930" cy="51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  <a:endCxn id="19" idx="0"/>
          </p:cNvCxnSpPr>
          <p:nvPr/>
        </p:nvCxnSpPr>
        <p:spPr>
          <a:xfrm flipH="1">
            <a:off x="8403267" y="3929380"/>
            <a:ext cx="955883" cy="51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291928" y="2710966"/>
            <a:ext cx="0" cy="60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226495" y="2180174"/>
            <a:ext cx="235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Tcpcopy</a:t>
            </a:r>
            <a:r>
              <a:rPr lang="en-US" altLang="zh-CN" dirty="0" smtClean="0"/>
              <a:t> online query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776357" y="3324919"/>
            <a:ext cx="1479960" cy="610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BFE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619170" y="3319102"/>
            <a:ext cx="1479960" cy="610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GO-BFE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8968"/>
            <a:ext cx="10515600" cy="1018492"/>
          </a:xfrm>
        </p:spPr>
        <p:txBody>
          <a:bodyPr/>
          <a:lstStyle/>
          <a:p>
            <a:r>
              <a:rPr lang="zh-CN" altLang="en-US" dirty="0" smtClean="0"/>
              <a:t>协议一致性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80931"/>
            <a:ext cx="11009243" cy="479603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百</a:t>
            </a:r>
            <a:r>
              <a:rPr lang="zh-CN" altLang="en-US" sz="3600" dirty="0"/>
              <a:t>度部分产品线不符合</a:t>
            </a:r>
            <a:r>
              <a:rPr lang="en-US" altLang="zh-CN" sz="3600" dirty="0"/>
              <a:t>http</a:t>
            </a:r>
            <a:r>
              <a:rPr lang="zh-CN" altLang="en-US" sz="3600" dirty="0"/>
              <a:t>及相关协议规范</a:t>
            </a:r>
            <a:endParaRPr lang="en-US" altLang="zh-CN" sz="3600" dirty="0"/>
          </a:p>
          <a:p>
            <a:r>
              <a:rPr lang="zh-CN" altLang="en-US" sz="3600" dirty="0"/>
              <a:t>百度非常有必要制定</a:t>
            </a:r>
            <a:r>
              <a:rPr lang="en-US" altLang="zh-CN" sz="3600" dirty="0"/>
              <a:t>http</a:t>
            </a:r>
            <a:r>
              <a:rPr lang="zh-CN" altLang="en-US" sz="3600" dirty="0"/>
              <a:t>使用规范</a:t>
            </a:r>
            <a:endParaRPr lang="en-US" altLang="zh-CN" sz="3600" dirty="0"/>
          </a:p>
          <a:p>
            <a:endParaRPr lang="en-US" altLang="zh-CN" dirty="0" smtClean="0"/>
          </a:p>
          <a:p>
            <a:r>
              <a:rPr lang="en-US" altLang="zh-CN" sz="3600" dirty="0" err="1" smtClean="0"/>
              <a:t>url</a:t>
            </a:r>
            <a:r>
              <a:rPr lang="en-US" altLang="zh-CN" sz="3600" dirty="0" smtClean="0"/>
              <a:t> encode case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http://xxx.baidu.com/item/JELIM+PLASTIC+SURGERY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rgbClr val="FF0000"/>
                </a:solidFill>
              </a:rPr>
              <a:t>%26</a:t>
            </a:r>
            <a:r>
              <a:rPr lang="en-US" altLang="zh-CN" dirty="0"/>
              <a:t>+AESTHETIC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http://xxx.baidu.com/item/JELIM+PLASTIC+SURGERY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+</a:t>
            </a:r>
            <a:r>
              <a:rPr lang="en-US" altLang="zh-CN" dirty="0" smtClean="0"/>
              <a:t>AESTHETIC</a:t>
            </a:r>
            <a:endParaRPr lang="en-US" altLang="zh-CN" dirty="0"/>
          </a:p>
          <a:p>
            <a:r>
              <a:rPr lang="en-US" altLang="zh-CN" sz="3600" dirty="0" err="1" smtClean="0"/>
              <a:t>HttpCache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8968"/>
            <a:ext cx="10515600" cy="1018492"/>
          </a:xfrm>
        </p:spPr>
        <p:txBody>
          <a:bodyPr/>
          <a:lstStyle/>
          <a:p>
            <a:r>
              <a:rPr lang="zh-CN" altLang="en-US" dirty="0" smtClean="0"/>
              <a:t>分布式架构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931"/>
            <a:ext cx="9762460" cy="479603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BFE</a:t>
            </a:r>
            <a:r>
              <a:rPr lang="zh-CN" altLang="en-US" sz="3200" dirty="0" smtClean="0"/>
              <a:t>程序结构：</a:t>
            </a:r>
            <a:r>
              <a:rPr lang="en-US" altLang="zh-CN" sz="3200" dirty="0" smtClean="0"/>
              <a:t>core+</a:t>
            </a:r>
            <a:r>
              <a:rPr lang="zh-CN" altLang="en-US" sz="3200" dirty="0" smtClean="0"/>
              <a:t>众多功能模块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分流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Cache</a:t>
            </a:r>
          </a:p>
          <a:p>
            <a:pPr lvl="1"/>
            <a:r>
              <a:rPr lang="en-US" altLang="zh-CN" sz="2800" dirty="0" err="1" smtClean="0"/>
              <a:t>Dict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防攻击</a:t>
            </a:r>
            <a:endParaRPr lang="en-US" altLang="zh-CN" sz="2800" dirty="0"/>
          </a:p>
          <a:p>
            <a:r>
              <a:rPr lang="zh-CN" altLang="en-US" sz="3200" dirty="0" smtClean="0"/>
              <a:t>问题：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变更频率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启</a:t>
            </a:r>
            <a:r>
              <a:rPr lang="zh-CN" altLang="en-US" sz="2800" dirty="0" smtClean="0"/>
              <a:t>停速度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功能单一，各自扩展</a:t>
            </a:r>
            <a:endParaRPr lang="en-US" altLang="zh-CN" sz="2800" dirty="0" smtClean="0"/>
          </a:p>
          <a:p>
            <a:r>
              <a:rPr lang="zh-CN" altLang="en-US" sz="3200" dirty="0" smtClean="0"/>
              <a:t>同步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异步</a:t>
            </a:r>
            <a:r>
              <a:rPr lang="zh-CN" altLang="en-US" sz="3200" dirty="0"/>
              <a:t>，</a:t>
            </a:r>
            <a:r>
              <a:rPr lang="zh-CN" altLang="en-US" sz="3200" dirty="0" smtClean="0"/>
              <a:t>开发效率</a:t>
            </a:r>
            <a:r>
              <a:rPr lang="en-US" altLang="zh-CN" sz="3200" dirty="0" smtClean="0"/>
              <a:t>4:1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62259" y="3376089"/>
            <a:ext cx="1485900" cy="810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BFE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62259" y="2069974"/>
            <a:ext cx="1485900" cy="810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BGW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62259" y="4608780"/>
            <a:ext cx="1485900" cy="819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RS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9" name="直接箭头连接符 8"/>
          <p:cNvCxnSpPr>
            <a:stCxn id="6" idx="2"/>
            <a:endCxn id="5" idx="0"/>
          </p:cNvCxnSpPr>
          <p:nvPr/>
        </p:nvCxnSpPr>
        <p:spPr>
          <a:xfrm>
            <a:off x="8405209" y="2880789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7" idx="0"/>
          </p:cNvCxnSpPr>
          <p:nvPr/>
        </p:nvCxnSpPr>
        <p:spPr>
          <a:xfrm>
            <a:off x="8405209" y="4186905"/>
            <a:ext cx="0" cy="42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6" idx="0"/>
          </p:cNvCxnSpPr>
          <p:nvPr/>
        </p:nvCxnSpPr>
        <p:spPr>
          <a:xfrm>
            <a:off x="8405209" y="1541152"/>
            <a:ext cx="0" cy="52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986072" y="2214390"/>
            <a:ext cx="859316" cy="486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cache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86071" y="3106352"/>
            <a:ext cx="859317" cy="428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dict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986070" y="3956868"/>
            <a:ext cx="859318" cy="441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waf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86071" y="4820010"/>
            <a:ext cx="859318" cy="479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bds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6" name="直接箭头连接符 15"/>
          <p:cNvCxnSpPr>
            <a:stCxn id="5" idx="3"/>
            <a:endCxn id="12" idx="1"/>
          </p:cNvCxnSpPr>
          <p:nvPr/>
        </p:nvCxnSpPr>
        <p:spPr>
          <a:xfrm flipV="1">
            <a:off x="9148159" y="2457667"/>
            <a:ext cx="837913" cy="132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13" idx="1"/>
          </p:cNvCxnSpPr>
          <p:nvPr/>
        </p:nvCxnSpPr>
        <p:spPr>
          <a:xfrm flipV="1">
            <a:off x="9148159" y="3320809"/>
            <a:ext cx="837912" cy="46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  <a:endCxn id="14" idx="1"/>
          </p:cNvCxnSpPr>
          <p:nvPr/>
        </p:nvCxnSpPr>
        <p:spPr>
          <a:xfrm>
            <a:off x="9148159" y="3781497"/>
            <a:ext cx="837911" cy="39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3"/>
            <a:endCxn id="15" idx="1"/>
          </p:cNvCxnSpPr>
          <p:nvPr/>
        </p:nvCxnSpPr>
        <p:spPr>
          <a:xfrm>
            <a:off x="9148159" y="3781497"/>
            <a:ext cx="837912" cy="127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5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工具链的一些经验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5813" y="1401098"/>
            <a:ext cx="10266500" cy="51568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测试</a:t>
            </a:r>
            <a:endParaRPr lang="en-US" altLang="zh-CN" sz="4000" dirty="0" smtClean="0"/>
          </a:p>
          <a:p>
            <a:pPr>
              <a:lnSpc>
                <a:spcPct val="150000"/>
              </a:lnSpc>
            </a:pPr>
            <a:r>
              <a:rPr lang="zh-CN" altLang="en-US" sz="4000" dirty="0" smtClean="0"/>
              <a:t>程序性能</a:t>
            </a:r>
            <a:r>
              <a:rPr lang="zh-CN" altLang="en-US" sz="4000" dirty="0"/>
              <a:t>调优</a:t>
            </a:r>
            <a:endParaRPr lang="en-US" altLang="zh-CN" sz="4000" dirty="0" smtClean="0"/>
          </a:p>
          <a:p>
            <a:pPr>
              <a:lnSpc>
                <a:spcPct val="150000"/>
              </a:lnSpc>
            </a:pPr>
            <a:r>
              <a:rPr lang="zh-CN" altLang="en-US" sz="4000" dirty="0" smtClean="0"/>
              <a:t>服务内部状态暴露</a:t>
            </a:r>
            <a:endParaRPr lang="en-US" altLang="zh-CN" sz="4000" dirty="0" smtClean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0907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866"/>
            <a:ext cx="10515600" cy="5294669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Go</a:t>
            </a:r>
            <a:r>
              <a:rPr lang="zh-CN" altLang="en-US" sz="2800" dirty="0" smtClean="0"/>
              <a:t>自带</a:t>
            </a:r>
            <a:r>
              <a:rPr lang="en-US" altLang="zh-CN" sz="2800" dirty="0" smtClean="0"/>
              <a:t>test</a:t>
            </a:r>
            <a:r>
              <a:rPr lang="zh-CN" altLang="en-US" sz="2800" dirty="0" smtClean="0"/>
              <a:t>框架</a:t>
            </a:r>
            <a:endParaRPr lang="en-US" altLang="zh-CN" sz="2800" dirty="0" smtClean="0"/>
          </a:p>
          <a:p>
            <a:r>
              <a:rPr lang="en-US" altLang="zh-CN" sz="2800" dirty="0" smtClean="0"/>
              <a:t>Quick</a:t>
            </a:r>
            <a:r>
              <a:rPr lang="en-US" altLang="zh-CN" dirty="0" smtClean="0"/>
              <a:t>/slow</a:t>
            </a:r>
          </a:p>
          <a:p>
            <a:r>
              <a:rPr lang="en-US" altLang="zh-CN" dirty="0" err="1" smtClean="0"/>
              <a:t>Ut</a:t>
            </a:r>
            <a:r>
              <a:rPr lang="en-US" altLang="zh-CN" dirty="0" smtClean="0"/>
              <a:t>/benchmark</a:t>
            </a:r>
          </a:p>
          <a:p>
            <a:r>
              <a:rPr lang="en-US" altLang="zh-CN" sz="2800" dirty="0" smtClean="0"/>
              <a:t>Race detection</a:t>
            </a:r>
          </a:p>
          <a:p>
            <a:r>
              <a:rPr lang="en-US" altLang="zh-CN" dirty="0" smtClean="0"/>
              <a:t>Html coverage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1743382"/>
            <a:ext cx="7258050" cy="48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zh-CN" altLang="en-US" dirty="0" smtClean="0"/>
              <a:t>调优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pprof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38866"/>
            <a:ext cx="10174357" cy="5466734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zh-CN" altLang="en-US" sz="4000" dirty="0"/>
              <a:t>易用</a:t>
            </a:r>
            <a:endParaRPr lang="en-US" altLang="zh-CN" sz="4000" dirty="0"/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/>
              <a:t>一行</a:t>
            </a:r>
            <a:r>
              <a:rPr lang="zh-CN" altLang="en-US" sz="2800" dirty="0" smtClean="0"/>
              <a:t>代码</a:t>
            </a:r>
            <a:r>
              <a:rPr lang="en-US" altLang="zh-CN" sz="2800" dirty="0" smtClean="0"/>
              <a:t>: import </a:t>
            </a:r>
            <a:r>
              <a:rPr lang="en-US" altLang="zh-CN" sz="2800" dirty="0"/>
              <a:t>“net/http/</a:t>
            </a:r>
            <a:r>
              <a:rPr lang="en-US" altLang="zh-CN" sz="2800" dirty="0" err="1"/>
              <a:t>pprof</a:t>
            </a:r>
            <a:r>
              <a:rPr lang="en-US" altLang="zh-CN" sz="2800" dirty="0"/>
              <a:t>”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/>
              <a:t>不需要编译不同</a:t>
            </a:r>
            <a:r>
              <a:rPr lang="zh-CN" altLang="en-US" sz="2800" dirty="0" smtClean="0"/>
              <a:t>版本</a:t>
            </a:r>
            <a:endParaRPr lang="en-US" altLang="zh-CN" sz="4000" dirty="0" smtClean="0"/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zh-CN" altLang="en-US" sz="4000" dirty="0" smtClean="0"/>
              <a:t>全面</a:t>
            </a:r>
            <a:endParaRPr lang="en-US" altLang="zh-CN" sz="4000" dirty="0" smtClean="0"/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</a:pPr>
            <a:r>
              <a:rPr lang="en-US" altLang="zh-CN" sz="2800" dirty="0" err="1" smtClean="0"/>
              <a:t>Cpu</a:t>
            </a:r>
            <a:r>
              <a:rPr lang="en-US" altLang="zh-CN" sz="2800" dirty="0" smtClean="0"/>
              <a:t>/Memory,  Blocking,  </a:t>
            </a:r>
            <a:r>
              <a:rPr lang="en-US" altLang="zh-CN" sz="2800" dirty="0" err="1" smtClean="0"/>
              <a:t>Goroutine</a:t>
            </a:r>
            <a:r>
              <a:rPr lang="en-US" altLang="zh-CN" sz="2800" dirty="0" smtClean="0"/>
              <a:t>,  </a:t>
            </a:r>
            <a:r>
              <a:rPr lang="en-US" altLang="zh-CN" sz="2800" dirty="0" err="1" smtClean="0"/>
              <a:t>Gc</a:t>
            </a:r>
            <a:endParaRPr lang="en-US" altLang="zh-CN" sz="2800" dirty="0" smtClean="0"/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zh-CN" altLang="en-US" sz="4000" dirty="0" smtClean="0"/>
              <a:t>可读</a:t>
            </a:r>
            <a:endParaRPr lang="en-US" altLang="zh-CN" sz="4000" dirty="0" smtClean="0"/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</a:pPr>
            <a:r>
              <a:rPr lang="en-US" altLang="zh-CN" sz="2800" dirty="0" smtClean="0"/>
              <a:t>Call graph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 smtClean="0"/>
              <a:t>定位到代码行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2276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zh-CN" altLang="en-US" dirty="0" smtClean="0"/>
              <a:t>调优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pprof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Picture 2" descr="cpu_profile.png (1872×131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4" y="1238866"/>
            <a:ext cx="10157552" cy="497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2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07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BFE(</a:t>
            </a:r>
            <a:r>
              <a:rPr lang="en-US" altLang="zh-CN" dirty="0" err="1" smtClean="0"/>
              <a:t>Baidu</a:t>
            </a:r>
            <a:r>
              <a:rPr lang="en-US" altLang="zh-CN" dirty="0" smtClean="0"/>
              <a:t> Front End)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0325"/>
            <a:ext cx="10515600" cy="53288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sz="3600" dirty="0" smtClean="0"/>
              <a:t>百度统一前端</a:t>
            </a:r>
            <a:endParaRPr lang="en-US" altLang="zh-CN" sz="3600" dirty="0"/>
          </a:p>
          <a:p>
            <a:pPr lvl="1">
              <a:lnSpc>
                <a:spcPct val="100000"/>
              </a:lnSpc>
            </a:pPr>
            <a:r>
              <a:rPr lang="zh-CN" altLang="en-US" sz="3200" dirty="0" smtClean="0"/>
              <a:t>七层流量接入平台</a:t>
            </a:r>
            <a:endParaRPr lang="en-US" altLang="zh-CN" sz="3200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3600" dirty="0" smtClean="0"/>
              <a:t>主要服务</a:t>
            </a:r>
            <a:endParaRPr lang="en-US" altLang="zh-CN" sz="36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3200" smtClean="0"/>
              <a:t>接入转发</a:t>
            </a:r>
            <a:endParaRPr lang="en-US" altLang="zh-CN" sz="32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3200" dirty="0"/>
              <a:t>防</a:t>
            </a:r>
            <a:r>
              <a:rPr lang="zh-CN" altLang="en-US" sz="3200" dirty="0" smtClean="0"/>
              <a:t>攻击</a:t>
            </a:r>
            <a:r>
              <a:rPr lang="zh-CN" altLang="en-US" sz="3200" dirty="0"/>
              <a:t>、</a:t>
            </a:r>
            <a:r>
              <a:rPr lang="zh-CN" altLang="en-US" sz="3200" dirty="0" smtClean="0"/>
              <a:t>流量</a:t>
            </a:r>
            <a:r>
              <a:rPr lang="zh-CN" altLang="en-US" sz="3200" dirty="0"/>
              <a:t>调度、</a:t>
            </a:r>
            <a:r>
              <a:rPr lang="zh-CN" altLang="en-US" sz="3200" dirty="0" smtClean="0"/>
              <a:t>数据分析</a:t>
            </a:r>
            <a:endParaRPr lang="en-US" altLang="zh-CN" sz="3200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3600" dirty="0" smtClean="0"/>
              <a:t>业务现状</a:t>
            </a:r>
            <a:endParaRPr lang="en-US" altLang="zh-CN" sz="36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3200" dirty="0"/>
              <a:t>在线流量覆盖 </a:t>
            </a:r>
            <a:r>
              <a:rPr lang="en-US" altLang="zh-CN" sz="3200" dirty="0"/>
              <a:t>&gt; 60</a:t>
            </a:r>
            <a:r>
              <a:rPr lang="en-US" altLang="zh-CN" sz="3200" dirty="0" smtClean="0"/>
              <a:t>%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3200" dirty="0" smtClean="0"/>
              <a:t>日</a:t>
            </a:r>
            <a:r>
              <a:rPr lang="zh-CN" altLang="en-US" sz="3200" dirty="0"/>
              <a:t>请求</a:t>
            </a:r>
            <a:r>
              <a:rPr lang="zh-CN" altLang="en-US" sz="3200" dirty="0" smtClean="0"/>
              <a:t>量</a:t>
            </a:r>
            <a:r>
              <a:rPr lang="en-US" altLang="zh-CN" sz="3200" dirty="0" smtClean="0"/>
              <a:t> &gt; 1000</a:t>
            </a:r>
            <a:r>
              <a:rPr lang="zh-CN" altLang="en-US" sz="3200" dirty="0" smtClean="0"/>
              <a:t>亿</a:t>
            </a:r>
            <a:endParaRPr lang="en-US" altLang="zh-CN" sz="32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3200" dirty="0" smtClean="0"/>
              <a:t>已接入产品线</a:t>
            </a:r>
            <a:endParaRPr lang="en-US" altLang="zh-CN" sz="3200" dirty="0" smtClean="0"/>
          </a:p>
          <a:p>
            <a:pPr marL="1143000" lvl="3">
              <a:lnSpc>
                <a:spcPct val="100000"/>
              </a:lnSpc>
              <a:spcBef>
                <a:spcPts val="1000"/>
              </a:spcBef>
            </a:pPr>
            <a:r>
              <a:rPr lang="en-US" altLang="zh-CN" sz="3000" dirty="0" smtClean="0"/>
              <a:t>www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wise</a:t>
            </a:r>
            <a:r>
              <a:rPr lang="zh-CN" altLang="en-US" sz="3000" dirty="0" smtClean="0"/>
              <a:t>，</a:t>
            </a:r>
            <a:r>
              <a:rPr lang="en-US" altLang="zh-CN" sz="3000" dirty="0" err="1" smtClean="0"/>
              <a:t>ecom</a:t>
            </a:r>
            <a:r>
              <a:rPr lang="zh-CN" altLang="en-US" sz="3000" dirty="0" smtClean="0"/>
              <a:t>，</a:t>
            </a:r>
            <a:r>
              <a:rPr lang="en-US" altLang="zh-CN" sz="3000" dirty="0" err="1" smtClean="0"/>
              <a:t>lbs</a:t>
            </a:r>
            <a:r>
              <a:rPr lang="en-US" altLang="zh-CN" sz="3000" dirty="0" smtClean="0"/>
              <a:t> …</a:t>
            </a:r>
          </a:p>
        </p:txBody>
      </p:sp>
      <p:sp>
        <p:nvSpPr>
          <p:cNvPr id="6" name="矩形 5"/>
          <p:cNvSpPr/>
          <p:nvPr/>
        </p:nvSpPr>
        <p:spPr>
          <a:xfrm>
            <a:off x="7136296" y="2019334"/>
            <a:ext cx="1899616" cy="1138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接入与转发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7136296" y="3654732"/>
            <a:ext cx="1927322" cy="1147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dk1"/>
                </a:solidFill>
              </a:rPr>
              <a:t>防攻击</a:t>
            </a:r>
            <a:endParaRPr lang="zh-CN" altLang="en-US" sz="2000" b="1" dirty="0">
              <a:solidFill>
                <a:schemeClr val="dk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78861" y="2019334"/>
            <a:ext cx="1889387" cy="1138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流量调度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9785445" y="3654732"/>
            <a:ext cx="1882803" cy="1147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数据分析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598776" y="2770443"/>
            <a:ext cx="1678284" cy="1076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dk1"/>
                </a:solidFill>
              </a:rPr>
              <a:t>BFE</a:t>
            </a:r>
            <a:endParaRPr lang="zh-CN" altLang="en-US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zh-CN" altLang="en-US" dirty="0" smtClean="0"/>
              <a:t>调优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pprof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85700"/>
            <a:ext cx="10953750" cy="49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zh-CN" altLang="en-US" dirty="0" smtClean="0"/>
              <a:t>程序内部状态暴露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866"/>
            <a:ext cx="10830339" cy="5294669"/>
          </a:xfrm>
        </p:spPr>
        <p:txBody>
          <a:bodyPr>
            <a:normAutofit lnSpcReduction="10000"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4000" dirty="0" smtClean="0"/>
              <a:t>内置</a:t>
            </a:r>
            <a:r>
              <a:rPr lang="en-US" altLang="zh-CN" sz="4000" dirty="0" smtClean="0"/>
              <a:t>http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server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4000" dirty="0" smtClean="0"/>
              <a:t>多种格式输出：</a:t>
            </a:r>
            <a:r>
              <a:rPr lang="en-US" altLang="zh-CN" sz="4000" dirty="0" err="1" smtClean="0"/>
              <a:t>Json</a:t>
            </a:r>
            <a:r>
              <a:rPr lang="zh-CN" altLang="en-US" sz="4000" dirty="0" smtClean="0"/>
              <a:t>、</a:t>
            </a:r>
            <a:r>
              <a:rPr lang="en-US" altLang="zh-CN" sz="4000" dirty="0" err="1" smtClean="0"/>
              <a:t>noah</a:t>
            </a:r>
            <a:endParaRPr lang="en-US" altLang="zh-CN" sz="4000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4000" dirty="0" smtClean="0"/>
              <a:t>指标</a:t>
            </a:r>
            <a:endParaRPr lang="en-US" altLang="zh-CN" sz="40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3600" dirty="0" smtClean="0"/>
              <a:t>数量多：</a:t>
            </a:r>
            <a:r>
              <a:rPr lang="en-US" altLang="zh-CN" sz="3600" dirty="0" smtClean="0"/>
              <a:t>2000</a:t>
            </a:r>
            <a:r>
              <a:rPr lang="en-US" altLang="zh-CN" sz="3600" dirty="0"/>
              <a:t>+</a:t>
            </a:r>
            <a:r>
              <a:rPr lang="zh-CN" altLang="en-US" sz="3600" dirty="0" smtClean="0"/>
              <a:t>项</a:t>
            </a:r>
            <a:endParaRPr lang="en-US" altLang="zh-CN" sz="36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3600" dirty="0" smtClean="0"/>
              <a:t>类型丰富：</a:t>
            </a:r>
            <a:endParaRPr lang="en-US" altLang="zh-CN" sz="3600" dirty="0" smtClean="0"/>
          </a:p>
          <a:p>
            <a:pPr marL="1143000" lvl="3">
              <a:lnSpc>
                <a:spcPct val="100000"/>
              </a:lnSpc>
              <a:spcBef>
                <a:spcPts val="1000"/>
              </a:spcBef>
            </a:pPr>
            <a:r>
              <a:rPr lang="zh-CN" altLang="en-US" sz="3400" dirty="0" smtClean="0"/>
              <a:t>计数器、分布漏桶、累计量、切片量、文本</a:t>
            </a:r>
            <a:endParaRPr lang="en-US" altLang="zh-CN" sz="34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altLang="zh-CN" sz="3600" dirty="0" smtClean="0"/>
              <a:t>feature</a:t>
            </a:r>
            <a:r>
              <a:rPr lang="zh-CN" altLang="en-US" sz="3600" dirty="0" smtClean="0"/>
              <a:t>核心指标</a:t>
            </a:r>
            <a:endParaRPr lang="en-US" altLang="zh-CN" sz="3600" dirty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3600" dirty="0" smtClean="0"/>
              <a:t>用户特征类指标</a:t>
            </a:r>
            <a:endParaRPr lang="en-US" altLang="zh-CN" sz="3600" dirty="0" smtClean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2168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9148"/>
            <a:ext cx="10515600" cy="1186415"/>
          </a:xfrm>
        </p:spPr>
        <p:txBody>
          <a:bodyPr/>
          <a:lstStyle/>
          <a:p>
            <a:r>
              <a:rPr lang="zh-CN" altLang="en-US" dirty="0" smtClean="0"/>
              <a:t>公共代码库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60987"/>
          </a:xfrm>
        </p:spPr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4000" dirty="0" smtClean="0"/>
              <a:t>remote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4000" dirty="0" err="1" smtClean="0"/>
              <a:t>web_monitor</a:t>
            </a:r>
            <a:endParaRPr lang="en-US" altLang="zh-CN" sz="4000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4000" dirty="0"/>
              <a:t>l</a:t>
            </a:r>
            <a:r>
              <a:rPr lang="en-US" altLang="zh-CN" sz="4000" dirty="0" smtClean="0"/>
              <a:t>og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4000" dirty="0" err="1"/>
              <a:t>l</a:t>
            </a:r>
            <a:r>
              <a:rPr lang="en-US" altLang="zh-CN" sz="4000" dirty="0" err="1" smtClean="0"/>
              <a:t>ur_cache</a:t>
            </a:r>
            <a:endParaRPr lang="en-US" altLang="zh-CN" sz="4000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4000" dirty="0" err="1" smtClean="0"/>
              <a:t>ip_dict</a:t>
            </a:r>
            <a:endParaRPr lang="en-US" altLang="zh-CN" sz="4000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4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87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8661"/>
            <a:ext cx="10515600" cy="976976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0870"/>
            <a:ext cx="10515600" cy="50426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/>
              <a:t>Go</a:t>
            </a:r>
            <a:r>
              <a:rPr lang="zh-CN" altLang="en-US" sz="3600" dirty="0" smtClean="0"/>
              <a:t>可以用于</a:t>
            </a:r>
            <a:r>
              <a:rPr lang="zh-CN" altLang="zh-CN" sz="3600" dirty="0" smtClean="0"/>
              <a:t>高</a:t>
            </a:r>
            <a:r>
              <a:rPr lang="zh-CN" altLang="zh-CN" sz="3600" dirty="0"/>
              <a:t>并发、低延迟的程序</a:t>
            </a:r>
            <a:r>
              <a:rPr lang="zh-CN" altLang="zh-CN" sz="3600" dirty="0" smtClean="0"/>
              <a:t>开发</a:t>
            </a:r>
            <a:endParaRPr lang="en-US" altLang="zh-CN" sz="3600" dirty="0" smtClean="0"/>
          </a:p>
          <a:p>
            <a:pPr>
              <a:lnSpc>
                <a:spcPct val="150000"/>
              </a:lnSpc>
            </a:pPr>
            <a:r>
              <a:rPr lang="en-US" altLang="zh-CN" sz="3600" dirty="0" smtClean="0"/>
              <a:t>Go</a:t>
            </a:r>
            <a:r>
              <a:rPr lang="zh-CN" altLang="en-US" sz="3600" dirty="0" smtClean="0"/>
              <a:t>极大的提升了开发效率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925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2486031"/>
            <a:ext cx="10515600" cy="1143001"/>
          </a:xfrm>
        </p:spPr>
        <p:txBody>
          <a:bodyPr/>
          <a:lstStyle/>
          <a:p>
            <a:pPr algn="ctr"/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2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813" y="365125"/>
            <a:ext cx="10601324" cy="1035973"/>
          </a:xfrm>
        </p:spPr>
        <p:txBody>
          <a:bodyPr/>
          <a:lstStyle/>
          <a:p>
            <a:r>
              <a:rPr lang="zh-CN" altLang="en-US" dirty="0"/>
              <a:t>为什么重写</a:t>
            </a:r>
            <a:r>
              <a:rPr lang="en-US" altLang="zh-CN" dirty="0"/>
              <a:t>BFE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813" y="1401098"/>
            <a:ext cx="10601324" cy="5156866"/>
          </a:xfrm>
        </p:spPr>
        <p:txBody>
          <a:bodyPr>
            <a:no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3600" dirty="0"/>
              <a:t>transmit-</a:t>
            </a:r>
            <a:r>
              <a:rPr lang="en-US" altLang="zh-CN" sz="3200" dirty="0"/>
              <a:t>&gt;</a:t>
            </a:r>
            <a:r>
              <a:rPr lang="en-US" altLang="zh-CN" sz="3200" dirty="0" err="1"/>
              <a:t>utr</a:t>
            </a:r>
            <a:r>
              <a:rPr lang="en-US" altLang="zh-CN" sz="3200" dirty="0"/>
              <a:t>(2008)-&gt;</a:t>
            </a:r>
            <a:r>
              <a:rPr lang="en-US" altLang="zh-CN" sz="3200" dirty="0" err="1" smtClean="0"/>
              <a:t>bfe</a:t>
            </a:r>
            <a:r>
              <a:rPr lang="en-US" altLang="zh-CN" sz="3200" dirty="0" smtClean="0"/>
              <a:t>(2012)</a:t>
            </a:r>
            <a:endParaRPr lang="en-US" altLang="zh-CN" sz="3600" dirty="0" smtClean="0"/>
          </a:p>
          <a:p>
            <a:pPr>
              <a:lnSpc>
                <a:spcPct val="100000"/>
              </a:lnSpc>
            </a:pPr>
            <a:r>
              <a:rPr lang="zh-CN" altLang="en-US" sz="3600" dirty="0" smtClean="0"/>
              <a:t>现存问题：</a:t>
            </a:r>
            <a:endParaRPr lang="en-US" altLang="zh-CN" sz="3600" dirty="0" smtClean="0"/>
          </a:p>
          <a:p>
            <a:pPr lvl="1">
              <a:lnSpc>
                <a:spcPct val="100000"/>
              </a:lnSpc>
            </a:pPr>
            <a:r>
              <a:rPr lang="zh-CN" altLang="en-US" sz="3200" dirty="0" smtClean="0"/>
              <a:t>代码质量问题</a:t>
            </a:r>
            <a:r>
              <a:rPr lang="en-US" altLang="zh-CN" sz="3200" dirty="0"/>
              <a:t>(</a:t>
            </a:r>
            <a:r>
              <a:rPr lang="zh-CN" altLang="en-US" sz="3200" dirty="0" smtClean="0"/>
              <a:t>代码老旧</a:t>
            </a:r>
            <a:r>
              <a:rPr lang="en-US" altLang="zh-CN" sz="3200" dirty="0"/>
              <a:t>)</a:t>
            </a:r>
            <a:endParaRPr lang="en-US" altLang="zh-CN" sz="3200" dirty="0" smtClean="0"/>
          </a:p>
          <a:p>
            <a:pPr lvl="1">
              <a:lnSpc>
                <a:spcPct val="100000"/>
              </a:lnSpc>
            </a:pPr>
            <a:r>
              <a:rPr lang="zh-CN" altLang="en-US" sz="3200" dirty="0"/>
              <a:t>修改成本高</a:t>
            </a:r>
            <a:r>
              <a:rPr lang="en-US" altLang="zh-CN" sz="3200" dirty="0"/>
              <a:t>(c + event-driven</a:t>
            </a:r>
            <a:r>
              <a:rPr lang="en-US" altLang="zh-CN" sz="32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CN" sz="3200" dirty="0" smtClean="0"/>
              <a:t>http</a:t>
            </a:r>
            <a:r>
              <a:rPr lang="zh-CN" altLang="en-US" sz="3200" dirty="0" smtClean="0"/>
              <a:t>协议支持弱</a:t>
            </a:r>
            <a:endParaRPr lang="en-US" altLang="zh-CN" sz="3200" dirty="0" smtClean="0"/>
          </a:p>
          <a:p>
            <a:pPr lvl="1">
              <a:lnSpc>
                <a:spcPct val="100000"/>
              </a:lnSpc>
            </a:pPr>
            <a:r>
              <a:rPr lang="zh-CN" altLang="en-US" sz="3200" dirty="0" smtClean="0"/>
              <a:t>配置管理方式落后</a:t>
            </a:r>
            <a:endParaRPr lang="en-US" altLang="zh-CN" sz="3200" dirty="0" smtClean="0"/>
          </a:p>
          <a:p>
            <a:pPr lvl="2">
              <a:lnSpc>
                <a:spcPct val="100000"/>
              </a:lnSpc>
            </a:pPr>
            <a:r>
              <a:rPr lang="zh-CN" altLang="en-US" sz="2800" dirty="0" smtClean="0"/>
              <a:t>为单产品线设计，无法支持平台化要求</a:t>
            </a:r>
            <a:endParaRPr lang="en-US" altLang="zh-CN" sz="2800" dirty="0" smtClean="0"/>
          </a:p>
          <a:p>
            <a:pPr lvl="2">
              <a:lnSpc>
                <a:spcPct val="100000"/>
              </a:lnSpc>
            </a:pPr>
            <a:r>
              <a:rPr lang="zh-CN" altLang="en-US" sz="2800" dirty="0"/>
              <a:t>配置</a:t>
            </a:r>
            <a:r>
              <a:rPr lang="zh-CN" altLang="en-US" sz="2800" dirty="0" smtClean="0"/>
              <a:t>变更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修改、重载、验证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能力差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3200" dirty="0"/>
              <a:t>变更和稳定性的</a:t>
            </a:r>
            <a:r>
              <a:rPr lang="zh-CN" altLang="en-US" sz="3200" dirty="0" smtClean="0"/>
              <a:t>矛盾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8013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813" y="365125"/>
            <a:ext cx="10601324" cy="1035973"/>
          </a:xfrm>
        </p:spPr>
        <p:txBody>
          <a:bodyPr/>
          <a:lstStyle/>
          <a:p>
            <a:r>
              <a:rPr lang="zh-CN" altLang="en-US" dirty="0"/>
              <a:t>技术</a:t>
            </a:r>
            <a:r>
              <a:rPr lang="zh-CN" altLang="en-US" dirty="0" smtClean="0"/>
              <a:t>选型：</a:t>
            </a:r>
            <a:r>
              <a:rPr lang="en-US" altLang="zh-CN" dirty="0"/>
              <a:t>Go</a:t>
            </a:r>
            <a:r>
              <a:rPr lang="en-US" altLang="zh-CN" dirty="0" smtClean="0"/>
              <a:t> vs 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813" y="1401098"/>
            <a:ext cx="10601324" cy="51568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dirty="0" smtClean="0"/>
              <a:t>学习成本</a:t>
            </a:r>
            <a:endParaRPr lang="en-US" altLang="zh-CN" sz="3600" dirty="0" smtClean="0"/>
          </a:p>
          <a:p>
            <a:pPr>
              <a:lnSpc>
                <a:spcPct val="100000"/>
              </a:lnSpc>
            </a:pPr>
            <a:r>
              <a:rPr lang="zh-CN" altLang="en-US" sz="3600" dirty="0" smtClean="0"/>
              <a:t>开发成本</a:t>
            </a:r>
            <a:endParaRPr lang="en-US" altLang="zh-CN" sz="3600" dirty="0" smtClean="0"/>
          </a:p>
          <a:p>
            <a:pPr lvl="1">
              <a:lnSpc>
                <a:spcPct val="100000"/>
              </a:lnSpc>
            </a:pPr>
            <a:r>
              <a:rPr lang="zh-CN" altLang="en-US" sz="3600" dirty="0"/>
              <a:t>并发编程模型：</a:t>
            </a:r>
            <a:r>
              <a:rPr lang="zh-CN" altLang="en-US" sz="3200" dirty="0" smtClean="0"/>
              <a:t>同步</a:t>
            </a:r>
            <a:r>
              <a:rPr lang="en-US" altLang="zh-CN" sz="3200" dirty="0" smtClean="0"/>
              <a:t>(Go) </a:t>
            </a:r>
            <a:r>
              <a:rPr lang="en-US" altLang="zh-CN" sz="3200" dirty="0" err="1" smtClean="0"/>
              <a:t>vs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异步</a:t>
            </a:r>
            <a:r>
              <a:rPr lang="en-US" altLang="zh-CN" sz="3200" dirty="0"/>
              <a:t>(</a:t>
            </a:r>
            <a:r>
              <a:rPr lang="en-US" altLang="zh-CN" sz="3200" dirty="0" err="1" smtClean="0"/>
              <a:t>Nginx</a:t>
            </a:r>
            <a:r>
              <a:rPr lang="en-US" altLang="zh-CN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sz="3200" dirty="0" smtClean="0"/>
              <a:t>内存管理</a:t>
            </a:r>
            <a:endParaRPr lang="en-US" altLang="zh-CN" sz="3200" dirty="0" smtClean="0"/>
          </a:p>
          <a:p>
            <a:pPr lvl="1">
              <a:lnSpc>
                <a:spcPct val="100000"/>
              </a:lnSpc>
            </a:pPr>
            <a:r>
              <a:rPr lang="zh-CN" altLang="en-US" sz="3200" dirty="0" smtClean="0"/>
              <a:t>语言描述能力</a:t>
            </a:r>
            <a:endParaRPr lang="en-US" altLang="zh-CN" sz="3200" dirty="0" smtClean="0"/>
          </a:p>
          <a:p>
            <a:pPr>
              <a:lnSpc>
                <a:spcPct val="100000"/>
              </a:lnSpc>
            </a:pPr>
            <a:r>
              <a:rPr lang="en-US" altLang="zh-CN" sz="3600" dirty="0" smtClean="0"/>
              <a:t>http</a:t>
            </a:r>
            <a:r>
              <a:rPr lang="zh-CN" altLang="en-US" sz="3600" dirty="0" smtClean="0"/>
              <a:t>协议栈支持</a:t>
            </a:r>
            <a:endParaRPr lang="en-US" altLang="zh-CN" sz="3600" dirty="0" smtClean="0"/>
          </a:p>
          <a:p>
            <a:pPr>
              <a:lnSpc>
                <a:spcPct val="100000"/>
              </a:lnSpc>
            </a:pPr>
            <a:r>
              <a:rPr lang="zh-CN" altLang="en-US" sz="3600" dirty="0" smtClean="0"/>
              <a:t>性能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8408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813" y="365125"/>
            <a:ext cx="10601324" cy="1035973"/>
          </a:xfrm>
        </p:spPr>
        <p:txBody>
          <a:bodyPr/>
          <a:lstStyle/>
          <a:p>
            <a:r>
              <a:rPr lang="zh-CN" altLang="en-US" dirty="0" smtClean="0"/>
              <a:t>项目回顾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813" y="1401098"/>
            <a:ext cx="9371978" cy="51568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dirty="0" smtClean="0"/>
              <a:t>项目重要时间点：</a:t>
            </a:r>
            <a:endParaRPr lang="en-US" altLang="zh-CN" sz="3600" dirty="0" smtClean="0"/>
          </a:p>
          <a:p>
            <a:pPr lvl="1">
              <a:lnSpc>
                <a:spcPct val="100000"/>
              </a:lnSpc>
            </a:pPr>
            <a:r>
              <a:rPr lang="en-US" altLang="zh-CN" sz="3200" dirty="0" smtClean="0"/>
              <a:t>2014.6</a:t>
            </a:r>
            <a:r>
              <a:rPr lang="zh-CN" altLang="en-US" sz="3200" dirty="0" smtClean="0"/>
              <a:t>启动</a:t>
            </a:r>
            <a:endParaRPr lang="en-US" altLang="zh-CN" sz="3200" dirty="0" smtClean="0"/>
          </a:p>
          <a:p>
            <a:pPr lvl="1">
              <a:lnSpc>
                <a:spcPct val="100000"/>
              </a:lnSpc>
            </a:pPr>
            <a:r>
              <a:rPr lang="en-US" altLang="zh-CN" sz="3200" dirty="0" smtClean="0"/>
              <a:t>2014.11</a:t>
            </a:r>
            <a:r>
              <a:rPr lang="zh-CN" altLang="en-US" sz="3200" dirty="0" smtClean="0"/>
              <a:t>小流量</a:t>
            </a:r>
            <a:endParaRPr lang="en-US" altLang="zh-CN" sz="3200" dirty="0" smtClean="0"/>
          </a:p>
          <a:p>
            <a:pPr lvl="1">
              <a:lnSpc>
                <a:spcPct val="100000"/>
              </a:lnSpc>
            </a:pPr>
            <a:r>
              <a:rPr lang="en-US" altLang="zh-CN" sz="3200" dirty="0" smtClean="0"/>
              <a:t>2015.1</a:t>
            </a:r>
            <a:r>
              <a:rPr lang="zh-CN" altLang="en-US" sz="3200" dirty="0" smtClean="0"/>
              <a:t>全流量上线</a:t>
            </a:r>
            <a:endParaRPr lang="en-US" altLang="zh-CN" sz="2800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3600" dirty="0" smtClean="0"/>
              <a:t>投入</a:t>
            </a:r>
            <a:r>
              <a:rPr lang="en-US" altLang="zh-CN" sz="3600" dirty="0"/>
              <a:t>RD</a:t>
            </a:r>
            <a:r>
              <a:rPr lang="zh-CN" altLang="en-US" sz="3600" dirty="0"/>
              <a:t>资源</a:t>
            </a:r>
            <a:r>
              <a:rPr lang="en-US" altLang="zh-CN" sz="3600" dirty="0"/>
              <a:t>30</a:t>
            </a:r>
            <a:r>
              <a:rPr lang="zh-CN" altLang="en-US" sz="3600" dirty="0"/>
              <a:t>人月</a:t>
            </a:r>
            <a:endParaRPr lang="en-US" altLang="zh-CN" sz="36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3600" dirty="0"/>
              <a:t>代码</a:t>
            </a:r>
            <a:r>
              <a:rPr lang="en-US" altLang="zh-CN" sz="3600" dirty="0"/>
              <a:t>4.1</a:t>
            </a:r>
            <a:r>
              <a:rPr lang="zh-CN" altLang="en-US" sz="3600" dirty="0"/>
              <a:t>万</a:t>
            </a:r>
            <a:r>
              <a:rPr lang="zh-CN" altLang="en-US" sz="3600" dirty="0" smtClean="0"/>
              <a:t>行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4060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zh-CN" altLang="en-US" dirty="0" smtClean="0"/>
              <a:t>项目重点问题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5813" y="1401098"/>
            <a:ext cx="10147230" cy="51568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/>
              <a:t>GC</a:t>
            </a:r>
            <a:r>
              <a:rPr lang="zh-CN" altLang="en-US" sz="4000" dirty="0" smtClean="0"/>
              <a:t>优化</a:t>
            </a:r>
            <a:endParaRPr lang="en-US" altLang="zh-CN" sz="4000" dirty="0" smtClean="0"/>
          </a:p>
          <a:p>
            <a:pPr>
              <a:lnSpc>
                <a:spcPct val="150000"/>
              </a:lnSpc>
            </a:pPr>
            <a:r>
              <a:rPr lang="en-US" altLang="zh-CN" sz="4000" dirty="0" smtClean="0"/>
              <a:t>http</a:t>
            </a:r>
            <a:r>
              <a:rPr lang="zh-CN" altLang="en-US" sz="4000" dirty="0" smtClean="0"/>
              <a:t>协议栈</a:t>
            </a:r>
            <a:endParaRPr lang="en-US" altLang="zh-CN" sz="4000" dirty="0"/>
          </a:p>
          <a:p>
            <a:pPr>
              <a:lnSpc>
                <a:spcPct val="150000"/>
              </a:lnSpc>
            </a:pPr>
            <a:r>
              <a:rPr lang="zh-CN" altLang="en-US" sz="4000" dirty="0" smtClean="0"/>
              <a:t>分布式架构</a:t>
            </a:r>
            <a:endParaRPr lang="en-US" altLang="zh-CN" sz="4000" dirty="0" smtClean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8814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866"/>
            <a:ext cx="10515600" cy="5294669"/>
          </a:xfrm>
        </p:spPr>
        <p:txBody>
          <a:bodyPr>
            <a:normAutofit/>
          </a:bodyPr>
          <a:lstStyle/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zh-CN" altLang="en-US" sz="3600" dirty="0"/>
              <a:t>难以避免的延迟</a:t>
            </a:r>
            <a:r>
              <a:rPr lang="en-US" altLang="zh-CN" sz="3600" dirty="0"/>
              <a:t>(</a:t>
            </a:r>
            <a:r>
              <a:rPr lang="zh-CN" altLang="en-US" sz="3600" dirty="0"/>
              <a:t>几十到几百</a:t>
            </a:r>
            <a:r>
              <a:rPr lang="en-US" altLang="zh-CN" sz="3600" dirty="0" err="1"/>
              <a:t>ms</a:t>
            </a:r>
            <a:r>
              <a:rPr lang="en-US" altLang="zh-CN" sz="3600" dirty="0"/>
              <a:t>)</a:t>
            </a: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zh-CN" altLang="en-US" sz="3200" dirty="0" smtClean="0"/>
              <a:t>经验公式</a:t>
            </a:r>
            <a:r>
              <a:rPr lang="zh-CN" altLang="en-US" sz="3200" dirty="0"/>
              <a:t>：</a:t>
            </a:r>
            <a:r>
              <a:rPr lang="en-US" altLang="zh-CN" sz="3200" dirty="0"/>
              <a:t>10</a:t>
            </a:r>
            <a:r>
              <a:rPr lang="zh-CN" altLang="en-US" sz="3200" dirty="0"/>
              <a:t>万对象</a:t>
            </a:r>
            <a:r>
              <a:rPr lang="en-US" altLang="zh-CN" sz="3200" dirty="0"/>
              <a:t>1ms </a:t>
            </a:r>
            <a:r>
              <a:rPr lang="zh-CN" altLang="en-US" sz="3200" dirty="0" smtClean="0"/>
              <a:t>扫描时间</a:t>
            </a:r>
            <a:endParaRPr lang="en-US" altLang="zh-CN" sz="3200" dirty="0" smtClean="0"/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zh-CN" altLang="en-US" sz="3200" dirty="0"/>
              <a:t>大量时间用于扫描对象</a:t>
            </a:r>
            <a:endParaRPr lang="en-US" altLang="zh-CN" sz="3200" dirty="0"/>
          </a:p>
          <a:p>
            <a:pPr>
              <a:lnSpc>
                <a:spcPct val="110000"/>
              </a:lnSpc>
            </a:pPr>
            <a:r>
              <a:rPr lang="en-US" altLang="zh-CN" sz="3600" dirty="0" smtClean="0"/>
              <a:t>GO-BFE</a:t>
            </a:r>
            <a:r>
              <a:rPr lang="zh-CN" altLang="en-US" sz="3600" dirty="0"/>
              <a:t>的实时需求</a:t>
            </a:r>
            <a:endParaRPr lang="en-US" altLang="zh-CN" sz="3600" dirty="0"/>
          </a:p>
          <a:p>
            <a:pPr lvl="1">
              <a:lnSpc>
                <a:spcPct val="110000"/>
              </a:lnSpc>
            </a:pPr>
            <a:r>
              <a:rPr lang="zh-CN" altLang="en-US" sz="3200" dirty="0"/>
              <a:t>请求</a:t>
            </a:r>
            <a:r>
              <a:rPr lang="zh-CN" altLang="en-US" sz="3200" dirty="0" smtClean="0"/>
              <a:t>的处理延迟 </a:t>
            </a:r>
            <a:r>
              <a:rPr lang="zh-CN" altLang="en-US" sz="3200" b="1" dirty="0" smtClean="0"/>
              <a:t>平均</a:t>
            </a:r>
            <a:r>
              <a:rPr lang="en-US" altLang="zh-CN" sz="3200" b="1" dirty="0" smtClean="0"/>
              <a:t>1ms</a:t>
            </a:r>
            <a:r>
              <a:rPr lang="zh-CN" altLang="en-US" sz="3200" b="1" dirty="0"/>
              <a:t>以内</a:t>
            </a:r>
            <a:r>
              <a:rPr lang="zh-CN" altLang="en-US" sz="3200" dirty="0"/>
              <a:t>，</a:t>
            </a:r>
            <a:r>
              <a:rPr lang="zh-CN" altLang="en-US" sz="3200" b="1" dirty="0"/>
              <a:t>最大</a:t>
            </a:r>
            <a:r>
              <a:rPr lang="en-US" altLang="zh-CN" sz="3200" b="1" dirty="0"/>
              <a:t>10ms</a:t>
            </a:r>
          </a:p>
          <a:p>
            <a:pPr>
              <a:lnSpc>
                <a:spcPct val="110000"/>
              </a:lnSpc>
            </a:pPr>
            <a:r>
              <a:rPr lang="zh-CN" altLang="en-US" sz="3600" dirty="0" smtClean="0"/>
              <a:t>实测</a:t>
            </a:r>
            <a:endParaRPr lang="en-US" altLang="zh-CN" sz="3600" dirty="0" smtClean="0"/>
          </a:p>
          <a:p>
            <a:pPr lvl="1">
              <a:lnSpc>
                <a:spcPct val="110000"/>
              </a:lnSpc>
            </a:pPr>
            <a:r>
              <a:rPr lang="en-US" altLang="zh-CN" sz="3200" dirty="0" smtClean="0"/>
              <a:t>100</a:t>
            </a:r>
            <a:r>
              <a:rPr lang="zh-CN" altLang="en-US" sz="3200" dirty="0" smtClean="0"/>
              <a:t>万</a:t>
            </a:r>
            <a:r>
              <a:rPr lang="zh-CN" altLang="en-US" sz="3200" dirty="0"/>
              <a:t>连接</a:t>
            </a:r>
            <a:r>
              <a:rPr lang="zh-CN" altLang="en-US" sz="3200" dirty="0" smtClean="0"/>
              <a:t>，</a:t>
            </a:r>
            <a:r>
              <a:rPr lang="en-US" altLang="zh-CN" sz="3200" dirty="0"/>
              <a:t>4</a:t>
            </a:r>
            <a:r>
              <a:rPr lang="en-US" altLang="zh-CN" sz="3200" dirty="0" smtClean="0"/>
              <a:t>00ms </a:t>
            </a:r>
            <a:r>
              <a:rPr lang="en-US" altLang="zh-CN" sz="3200" dirty="0" err="1"/>
              <a:t>gc</a:t>
            </a:r>
            <a:r>
              <a:rPr lang="zh-CN" altLang="en-US" sz="3200" dirty="0" smtClean="0"/>
              <a:t>延迟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6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 smtClean="0"/>
              <a:t>优化思路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1478"/>
            <a:ext cx="10770704" cy="526773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3600" dirty="0" smtClean="0"/>
              <a:t>常规手段：</a:t>
            </a:r>
            <a:r>
              <a:rPr lang="zh-CN" altLang="en-US" sz="3600" dirty="0" smtClean="0">
                <a:solidFill>
                  <a:srgbClr val="FF0000"/>
                </a:solidFill>
              </a:rPr>
              <a:t>减少</a:t>
            </a:r>
            <a:r>
              <a:rPr lang="zh-CN" altLang="en-US" sz="3600" dirty="0">
                <a:solidFill>
                  <a:srgbClr val="FF0000"/>
                </a:solidFill>
              </a:rPr>
              <a:t>对象</a:t>
            </a:r>
            <a:r>
              <a:rPr lang="zh-CN" altLang="en-US" sz="3600" dirty="0" smtClean="0">
                <a:solidFill>
                  <a:srgbClr val="FF0000"/>
                </a:solidFill>
              </a:rPr>
              <a:t>数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3200" dirty="0"/>
              <a:t>小对象</a:t>
            </a:r>
            <a:r>
              <a:rPr lang="zh-CN" altLang="en-US" sz="3200" dirty="0" smtClean="0"/>
              <a:t>合并成大对象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利用</a:t>
            </a:r>
            <a:r>
              <a:rPr lang="en-US" altLang="zh-CN" sz="3200" dirty="0" smtClean="0"/>
              <a:t>Array)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3200" dirty="0" smtClean="0"/>
              <a:t>对象复用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对象池</a:t>
            </a:r>
            <a:r>
              <a:rPr lang="en-US" altLang="zh-CN" sz="3200" dirty="0"/>
              <a:t>)</a:t>
            </a:r>
            <a:endParaRPr lang="en-US" altLang="zh-CN" sz="3200" dirty="0" smtClean="0"/>
          </a:p>
          <a:p>
            <a:pPr>
              <a:lnSpc>
                <a:spcPct val="110000"/>
              </a:lnSpc>
            </a:pPr>
            <a:r>
              <a:rPr lang="zh-CN" altLang="en-US" sz="3600" dirty="0" smtClean="0"/>
              <a:t>减小</a:t>
            </a:r>
            <a:r>
              <a:rPr lang="zh-CN" altLang="en-US" sz="3600" dirty="0"/>
              <a:t>对象</a:t>
            </a:r>
            <a:r>
              <a:rPr lang="zh-CN" altLang="en-US" sz="3600" dirty="0" smtClean="0"/>
              <a:t>数的困境</a:t>
            </a:r>
            <a:endParaRPr lang="en-US" altLang="zh-CN" sz="3600" dirty="0" smtClean="0"/>
          </a:p>
          <a:p>
            <a:pPr lvl="1">
              <a:lnSpc>
                <a:spcPct val="110000"/>
              </a:lnSpc>
            </a:pPr>
            <a:r>
              <a:rPr lang="zh-CN" altLang="en-US" sz="3200" dirty="0"/>
              <a:t>常态</a:t>
            </a:r>
            <a:r>
              <a:rPr lang="zh-CN" altLang="en-US" sz="3200" dirty="0" smtClean="0"/>
              <a:t>下需要保持几十万的连接</a:t>
            </a:r>
            <a:endParaRPr lang="en-US" altLang="zh-CN" sz="3200" dirty="0"/>
          </a:p>
          <a:p>
            <a:pPr lvl="1">
              <a:lnSpc>
                <a:spcPct val="110000"/>
              </a:lnSpc>
            </a:pPr>
            <a:r>
              <a:rPr lang="zh-CN" altLang="en-US" sz="3200" dirty="0"/>
              <a:t>修改</a:t>
            </a:r>
            <a:r>
              <a:rPr lang="en-US" altLang="zh-CN" sz="3200" dirty="0" err="1"/>
              <a:t>golang</a:t>
            </a:r>
            <a:r>
              <a:rPr lang="zh-CN" altLang="en-US" sz="3200" dirty="0"/>
              <a:t>网络库，重写基本</a:t>
            </a:r>
            <a:r>
              <a:rPr lang="zh-CN" altLang="en-US" sz="3200" dirty="0" smtClean="0"/>
              <a:t>数据结构</a:t>
            </a:r>
            <a:endParaRPr lang="en-US" altLang="zh-CN" sz="3200" dirty="0" smtClean="0"/>
          </a:p>
          <a:p>
            <a:pPr>
              <a:lnSpc>
                <a:spcPct val="100000"/>
              </a:lnSpc>
            </a:pPr>
            <a:r>
              <a:rPr lang="zh-CN" altLang="en-US" sz="3600" dirty="0"/>
              <a:t>不使用让</a:t>
            </a:r>
            <a:r>
              <a:rPr lang="en-US" altLang="zh-CN" sz="3600" dirty="0" smtClean="0"/>
              <a:t>go</a:t>
            </a:r>
            <a:r>
              <a:rPr lang="zh-CN" altLang="en-US" sz="3600" dirty="0" smtClean="0"/>
              <a:t>管理</a:t>
            </a:r>
            <a:r>
              <a:rPr lang="zh-CN" altLang="en-US" sz="3600" dirty="0"/>
              <a:t>内存</a:t>
            </a:r>
            <a:endParaRPr lang="en-US" altLang="zh-CN" sz="3600" dirty="0"/>
          </a:p>
          <a:p>
            <a:pPr lvl="1">
              <a:lnSpc>
                <a:spcPct val="100000"/>
              </a:lnSpc>
            </a:pPr>
            <a:r>
              <a:rPr lang="zh-CN" altLang="en-US" sz="3200" dirty="0" smtClean="0"/>
              <a:t>通过</a:t>
            </a:r>
            <a:r>
              <a:rPr lang="en-US" altLang="zh-CN" sz="3200" dirty="0" err="1" smtClean="0"/>
              <a:t>Cgo</a:t>
            </a:r>
            <a:r>
              <a:rPr lang="zh-CN" altLang="en-US" sz="3200" dirty="0" smtClean="0"/>
              <a:t>手工</a:t>
            </a:r>
            <a:r>
              <a:rPr lang="zh-CN" altLang="en-US" sz="3200" dirty="0"/>
              <a:t>维护，很</a:t>
            </a:r>
            <a:r>
              <a:rPr lang="zh-CN" altLang="en-US" sz="3200" dirty="0" smtClean="0"/>
              <a:t>危险 </a:t>
            </a:r>
            <a:r>
              <a:rPr lang="en-US" altLang="zh-CN" sz="3200" dirty="0" smtClean="0"/>
              <a:t>(</a:t>
            </a:r>
            <a:r>
              <a:rPr lang="en-US" altLang="zh-CN" sz="3200" dirty="0"/>
              <a:t>go</a:t>
            </a:r>
            <a:r>
              <a:rPr lang="zh-CN" altLang="en-US" sz="3200" dirty="0"/>
              <a:t>中调用</a:t>
            </a:r>
            <a:r>
              <a:rPr lang="en-US" altLang="zh-CN" sz="3200" dirty="0"/>
              <a:t>c</a:t>
            </a:r>
            <a:r>
              <a:rPr lang="zh-CN" altLang="en-US" sz="3200" dirty="0"/>
              <a:t>代码</a:t>
            </a:r>
            <a:r>
              <a:rPr lang="en-US" altLang="zh-CN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sz="3200" dirty="0"/>
              <a:t>不能</a:t>
            </a:r>
            <a:r>
              <a:rPr lang="zh-CN" altLang="en-US" sz="3200" dirty="0" smtClean="0"/>
              <a:t>解决问题</a:t>
            </a:r>
            <a:r>
              <a:rPr lang="zh-CN" altLang="en-US" sz="3200" dirty="0"/>
              <a:t>：大量</a:t>
            </a:r>
            <a:r>
              <a:rPr lang="en-US" altLang="zh-CN" sz="3200" dirty="0"/>
              <a:t>go</a:t>
            </a:r>
            <a:r>
              <a:rPr lang="zh-CN" altLang="en-US" sz="3200" dirty="0"/>
              <a:t>对象难以</a:t>
            </a:r>
            <a:r>
              <a:rPr lang="zh-CN" altLang="en-US" sz="3200" dirty="0" smtClean="0"/>
              <a:t>避免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517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8968"/>
            <a:ext cx="10515600" cy="1018492"/>
          </a:xfrm>
        </p:spPr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优化</a:t>
            </a:r>
            <a:r>
              <a:rPr lang="en-US" altLang="zh-CN" dirty="0"/>
              <a:t> – </a:t>
            </a:r>
            <a:r>
              <a:rPr lang="zh-CN" altLang="en-US" dirty="0"/>
              <a:t>轮转</a:t>
            </a:r>
            <a:r>
              <a:rPr lang="en-US" altLang="zh-CN" dirty="0"/>
              <a:t>GC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基本思路</a:t>
            </a:r>
            <a:endParaRPr lang="en-US" altLang="zh-CN" sz="4000" dirty="0" smtClean="0"/>
          </a:p>
          <a:p>
            <a:pPr lvl="1"/>
            <a:r>
              <a:rPr lang="zh-CN" altLang="en-US" sz="3600" dirty="0" smtClean="0"/>
              <a:t>关闭</a:t>
            </a:r>
            <a:r>
              <a:rPr lang="en-US" altLang="zh-CN" sz="3600" dirty="0" smtClean="0"/>
              <a:t>GC</a:t>
            </a:r>
            <a:r>
              <a:rPr lang="zh-CN" altLang="en-US" sz="3600" dirty="0" smtClean="0"/>
              <a:t>，多进程轮流工作</a:t>
            </a:r>
            <a:endParaRPr lang="en-US" altLang="zh-CN" sz="3600" dirty="0" smtClean="0"/>
          </a:p>
          <a:p>
            <a:pPr lvl="1"/>
            <a:endParaRPr lang="en-US" altLang="zh-CN" sz="1200" dirty="0" smtClean="0"/>
          </a:p>
          <a:p>
            <a:r>
              <a:rPr lang="zh-CN" altLang="en-US" sz="4000" dirty="0" smtClean="0"/>
              <a:t>单进程状态：</a:t>
            </a:r>
            <a:endParaRPr lang="en-US" altLang="zh-CN" sz="4000" dirty="0" smtClean="0"/>
          </a:p>
          <a:p>
            <a:pPr lvl="1"/>
            <a:r>
              <a:rPr lang="zh-CN" altLang="en-US" sz="3600" dirty="0" smtClean="0"/>
              <a:t>服务态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等待态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垃圾回收状态</a:t>
            </a:r>
            <a:endParaRPr lang="en-US" altLang="zh-CN" sz="3600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449210"/>
              </p:ext>
            </p:extLst>
          </p:nvPr>
        </p:nvGraphicFramePr>
        <p:xfrm>
          <a:off x="6096000" y="2768043"/>
          <a:ext cx="5273543" cy="283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" name="Visio" r:id="rId4" imgW="3882290" imgH="2089556" progId="Visio.Drawing.11">
                  <p:embed/>
                </p:oleObj>
              </mc:Choice>
              <mc:Fallback>
                <p:oleObj name="Visio" r:id="rId4" imgW="3882290" imgH="20895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768043"/>
                        <a:ext cx="5273543" cy="28306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6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13731</TotalTime>
  <Words>702</Words>
  <Application>Microsoft Office PowerPoint</Application>
  <PresentationFormat>宽屏</PresentationFormat>
  <Paragraphs>189</Paragraphs>
  <Slides>24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Office 主题</vt:lpstr>
      <vt:lpstr>Visio</vt:lpstr>
      <vt:lpstr>GO在BFE的应用</vt:lpstr>
      <vt:lpstr>BFE(Baidu Front End)</vt:lpstr>
      <vt:lpstr>为什么重写BFE</vt:lpstr>
      <vt:lpstr>技术选型：Go vs Nginx</vt:lpstr>
      <vt:lpstr>项目回顾</vt:lpstr>
      <vt:lpstr>项目重点问题</vt:lpstr>
      <vt:lpstr>GC问题</vt:lpstr>
      <vt:lpstr>GC优化思路</vt:lpstr>
      <vt:lpstr>GC优化 – 轮转GC</vt:lpstr>
      <vt:lpstr>GC优化 – 多进程配合</vt:lpstr>
      <vt:lpstr>GC优化 – 补充分析</vt:lpstr>
      <vt:lpstr>协议一致性问题</vt:lpstr>
      <vt:lpstr>协议一致性</vt:lpstr>
      <vt:lpstr>协议一致性</vt:lpstr>
      <vt:lpstr>分布式架构</vt:lpstr>
      <vt:lpstr>Go工具链的一些经验</vt:lpstr>
      <vt:lpstr>测试</vt:lpstr>
      <vt:lpstr>调优(pprof)</vt:lpstr>
      <vt:lpstr>调优(pprof)</vt:lpstr>
      <vt:lpstr>调优(pprof)</vt:lpstr>
      <vt:lpstr>程序内部状态暴露</vt:lpstr>
      <vt:lpstr>公共代码库</vt:lpstr>
      <vt:lpstr>总结</vt:lpstr>
      <vt:lpstr>Q &amp; A</vt:lpstr>
    </vt:vector>
  </TitlesOfParts>
  <Company>Windows 用户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百度统一网络接入 技术规划</dc:title>
  <dc:creator>Zhang,Miao(OP)</dc:creator>
  <cp:lastModifiedBy>Tao,Chunhua</cp:lastModifiedBy>
  <cp:revision>865</cp:revision>
  <dcterms:created xsi:type="dcterms:W3CDTF">2014-12-08T08:24:06Z</dcterms:created>
  <dcterms:modified xsi:type="dcterms:W3CDTF">2015-03-26T14:11:55Z</dcterms:modified>
</cp:coreProperties>
</file>