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9" r:id="rId4"/>
    <p:sldId id="267" r:id="rId5"/>
    <p:sldId id="268" r:id="rId6"/>
    <p:sldId id="257" r:id="rId7"/>
    <p:sldId id="258" r:id="rId8"/>
    <p:sldId id="259" r:id="rId9"/>
    <p:sldId id="289" r:id="rId10"/>
    <p:sldId id="260" r:id="rId11"/>
    <p:sldId id="261" r:id="rId12"/>
    <p:sldId id="262" r:id="rId13"/>
    <p:sldId id="264" r:id="rId14"/>
    <p:sldId id="265" r:id="rId15"/>
    <p:sldId id="266" r:id="rId16"/>
    <p:sldId id="269" r:id="rId17"/>
    <p:sldId id="270" r:id="rId18"/>
    <p:sldId id="271" r:id="rId19"/>
    <p:sldId id="276" r:id="rId20"/>
    <p:sldId id="274" r:id="rId21"/>
    <p:sldId id="292" r:id="rId22"/>
    <p:sldId id="280" r:id="rId23"/>
    <p:sldId id="282" r:id="rId24"/>
    <p:sldId id="284" r:id="rId25"/>
    <p:sldId id="283" r:id="rId26"/>
    <p:sldId id="287" r:id="rId27"/>
    <p:sldId id="293" r:id="rId28"/>
    <p:sldId id="290" r:id="rId29"/>
    <p:sldId id="294" r:id="rId30"/>
    <p:sldId id="291" r:id="rId31"/>
    <p:sldId id="278" r:id="rId32"/>
    <p:sldId id="27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7" d="100"/>
          <a:sy n="67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enchmarksgame.alioth.debian.org/u64/benchmark.php?test=all&amp;lang=go&amp;lang2=gcc&amp;data=u6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abel.baidu.com/twiki/bin/view/Main/zhangmiao0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844825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4221088"/>
            <a:ext cx="6400800" cy="1417712"/>
          </a:xfrm>
        </p:spPr>
        <p:txBody>
          <a:bodyPr/>
          <a:lstStyle/>
          <a:p>
            <a:r>
              <a:rPr lang="zh-CN" altLang="en-US" dirty="0" smtClean="0"/>
              <a:t>章淼 </a:t>
            </a:r>
            <a:r>
              <a:rPr lang="en-US" altLang="zh-CN" dirty="0" smtClean="0"/>
              <a:t>@</a:t>
            </a:r>
            <a:r>
              <a:rPr lang="zh-CN" altLang="en-US" dirty="0"/>
              <a:t> </a:t>
            </a:r>
            <a:r>
              <a:rPr lang="en-US" altLang="zh-CN" dirty="0" smtClean="0"/>
              <a:t>OP</a:t>
            </a:r>
            <a:endParaRPr lang="en-US" altLang="zh-CN" dirty="0" smtClean="0"/>
          </a:p>
          <a:p>
            <a:r>
              <a:rPr lang="en-US" altLang="zh-CN" dirty="0" smtClean="0"/>
              <a:t>2015/3/26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8012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C vs Python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268760"/>
            <a:ext cx="10801200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倍以上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慢</a:t>
            </a:r>
            <a:r>
              <a:rPr lang="en-US" altLang="zh-CN" dirty="0" smtClean="0"/>
              <a:t>: </a:t>
            </a:r>
            <a:r>
              <a:rPr lang="zh-CN" altLang="en-US" dirty="0" smtClean="0"/>
              <a:t>解释执行，动态类型</a:t>
            </a:r>
            <a:endParaRPr lang="en-US" altLang="zh-CN" dirty="0" smtClean="0"/>
          </a:p>
          <a:p>
            <a:r>
              <a:rPr lang="zh-CN" altLang="en-US" dirty="0" smtClean="0"/>
              <a:t>并发性能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：直接用系统的机制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自己实现的</a:t>
            </a:r>
            <a:r>
              <a:rPr lang="en-US" altLang="zh-CN" dirty="0" smtClean="0"/>
              <a:t>thread, </a:t>
            </a:r>
            <a:r>
              <a:rPr lang="zh-CN" altLang="en-US" dirty="0" smtClean="0"/>
              <a:t>只能使用一个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的内存处理</a:t>
            </a:r>
            <a:r>
              <a:rPr lang="zh-CN" altLang="en-US" dirty="0" smtClean="0"/>
              <a:t>是一个难点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dict</a:t>
            </a:r>
            <a:r>
              <a:rPr lang="en-US" altLang="zh-CN" dirty="0" smtClean="0"/>
              <a:t>/map, list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1089232" cy="1143000"/>
          </a:xfrm>
        </p:spPr>
        <p:txBody>
          <a:bodyPr/>
          <a:lstStyle/>
          <a:p>
            <a:pPr algn="l"/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1089232" cy="51125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namespace</a:t>
            </a:r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动态类型的噩梦</a:t>
            </a:r>
            <a:endParaRPr lang="en-US" altLang="zh-CN" dirty="0" smtClean="0"/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*Unit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编译，</a:t>
            </a:r>
            <a:r>
              <a:rPr lang="en-US" altLang="zh-CN" dirty="0" smtClean="0"/>
              <a:t>core dump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调试成本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</a:p>
          <a:p>
            <a:pPr lvl="2"/>
            <a:r>
              <a:rPr lang="zh-CN" altLang="en-US" dirty="0" smtClean="0"/>
              <a:t>无编译，可用</a:t>
            </a:r>
            <a:r>
              <a:rPr lang="en-US" altLang="zh-CN" dirty="0" err="1" smtClean="0"/>
              <a:t>pylint</a:t>
            </a:r>
            <a:r>
              <a:rPr lang="zh-CN" altLang="en-US" dirty="0" smtClean="0"/>
              <a:t>做检查，易出低级错误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错误，</a:t>
            </a:r>
            <a:r>
              <a:rPr lang="en-US" altLang="zh-CN" dirty="0" smtClean="0"/>
              <a:t>exception</a:t>
            </a: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9371384" cy="1143000"/>
          </a:xfrm>
        </p:spPr>
        <p:txBody>
          <a:bodyPr/>
          <a:lstStyle/>
          <a:p>
            <a:pPr algn="l"/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268760"/>
            <a:ext cx="10873208" cy="5112568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可编译为独立可执行程序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包括依赖的库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运行环境，及依赖的库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25760"/>
            <a:ext cx="9515400" cy="1143000"/>
          </a:xfrm>
        </p:spPr>
        <p:txBody>
          <a:bodyPr/>
          <a:lstStyle/>
          <a:p>
            <a:pPr algn="l"/>
            <a:r>
              <a:rPr lang="en-US" altLang="zh-CN" dirty="0" err="1" smtClean="0"/>
              <a:t>Golang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0873208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这里省去</a:t>
            </a:r>
            <a:r>
              <a:rPr lang="en-US" altLang="zh-CN" dirty="0" smtClean="0"/>
              <a:t>**</a:t>
            </a:r>
            <a:r>
              <a:rPr lang="zh-CN" altLang="en-US" dirty="0" smtClean="0"/>
              <a:t>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benchmarksgame.alioth.debian.org/u64/benchmark.php?test=all&amp;lang=go&amp;lang2=gcc&amp;data=u64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0" y="3401317"/>
            <a:ext cx="4733925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146" y="3629917"/>
            <a:ext cx="367665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44624"/>
            <a:ext cx="9515400" cy="1143000"/>
          </a:xfrm>
        </p:spPr>
        <p:txBody>
          <a:bodyPr/>
          <a:lstStyle/>
          <a:p>
            <a:pPr algn="l"/>
            <a:r>
              <a:rPr lang="en-US" altLang="zh-CN" dirty="0" err="1" smtClean="0"/>
              <a:t>Golang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并发性</a:t>
            </a:r>
            <a:endParaRPr lang="en-US" altLang="zh-CN" dirty="0"/>
          </a:p>
          <a:p>
            <a:pPr lvl="1"/>
            <a:r>
              <a:rPr lang="en-US" altLang="zh-CN" dirty="0"/>
              <a:t>Go routine: </a:t>
            </a:r>
            <a:r>
              <a:rPr lang="zh-CN" altLang="en-US" dirty="0"/>
              <a:t>屏蔽底层的机制，充分利用</a:t>
            </a:r>
            <a:r>
              <a:rPr lang="en-US" altLang="zh-CN" dirty="0" err="1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多线程模型：容易思考 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/>
              <a:t>event</a:t>
            </a:r>
            <a:r>
              <a:rPr lang="zh-CN" altLang="en-US" dirty="0"/>
              <a:t>模型对比</a:t>
            </a:r>
            <a:r>
              <a:rPr lang="en-US" altLang="zh-CN" dirty="0"/>
              <a:t>, node.js</a:t>
            </a:r>
            <a:r>
              <a:rPr lang="zh-CN" altLang="en-US" dirty="0"/>
              <a:t>的故事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开发效率</a:t>
            </a:r>
            <a:endParaRPr lang="en-US" altLang="zh-CN" dirty="0"/>
          </a:p>
          <a:p>
            <a:pPr lvl="1"/>
            <a:r>
              <a:rPr lang="zh-CN" altLang="en-US" dirty="0"/>
              <a:t>描述能力和</a:t>
            </a:r>
            <a:r>
              <a:rPr lang="en-US" altLang="zh-CN" dirty="0"/>
              <a:t>python</a:t>
            </a:r>
            <a:r>
              <a:rPr lang="zh-CN" altLang="en-US" dirty="0"/>
              <a:t>接近</a:t>
            </a:r>
            <a:endParaRPr lang="en-US" altLang="zh-CN" dirty="0"/>
          </a:p>
          <a:p>
            <a:pPr lvl="1"/>
            <a:r>
              <a:rPr lang="zh-CN" altLang="en-US" dirty="0"/>
              <a:t>较丰富的库（系统库，第三方库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大型</a:t>
            </a:r>
            <a:r>
              <a:rPr lang="zh-CN" altLang="en-US" dirty="0" smtClean="0"/>
              <a:t>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Package; </a:t>
            </a:r>
            <a:r>
              <a:rPr lang="zh-CN" altLang="en-US" dirty="0" smtClean="0"/>
              <a:t>不允许循环引用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数据访问的限制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首字母大小写的区别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Golang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5"/>
            <a:ext cx="10814992" cy="464137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可测试能力</a:t>
            </a:r>
            <a:endParaRPr lang="en-US" altLang="zh-CN" dirty="0"/>
          </a:p>
          <a:p>
            <a:pPr lvl="1"/>
            <a:r>
              <a:rPr lang="zh-CN" altLang="en-US" dirty="0"/>
              <a:t>内置的单测和覆盖检查工具，易于做</a:t>
            </a:r>
            <a:r>
              <a:rPr lang="en-US" altLang="zh-CN" dirty="0"/>
              <a:t>TDD</a:t>
            </a:r>
          </a:p>
          <a:p>
            <a:pPr lvl="1"/>
            <a:r>
              <a:rPr lang="en-US" altLang="zh-CN" dirty="0"/>
              <a:t>go test</a:t>
            </a:r>
          </a:p>
          <a:p>
            <a:r>
              <a:rPr lang="zh-CN" altLang="en-US" dirty="0"/>
              <a:t>错误检查能力</a:t>
            </a:r>
            <a:endParaRPr lang="en-US" altLang="zh-CN" dirty="0"/>
          </a:p>
          <a:p>
            <a:pPr lvl="1"/>
            <a:r>
              <a:rPr lang="zh-CN" altLang="en-US" dirty="0"/>
              <a:t>严格的编译阶段检查：强类型</a:t>
            </a:r>
            <a:r>
              <a:rPr lang="en-US" altLang="zh-CN" dirty="0"/>
              <a:t>(</a:t>
            </a:r>
            <a:r>
              <a:rPr lang="zh-CN" altLang="en-US" dirty="0"/>
              <a:t>对大型项目非常重要</a:t>
            </a:r>
            <a:r>
              <a:rPr lang="en-US" altLang="zh-CN" dirty="0"/>
              <a:t>)</a:t>
            </a:r>
            <a:r>
              <a:rPr lang="zh-CN" altLang="en-US" dirty="0"/>
              <a:t>，文件包含，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Panic</a:t>
            </a:r>
            <a:r>
              <a:rPr lang="zh-CN" altLang="en-US" dirty="0"/>
              <a:t>，便于定位问题</a:t>
            </a:r>
            <a:endParaRPr lang="en-US" altLang="zh-CN" dirty="0" smtClean="0"/>
          </a:p>
          <a:p>
            <a:r>
              <a:rPr lang="zh-CN" altLang="en-US" dirty="0" smtClean="0"/>
              <a:t>上线</a:t>
            </a:r>
            <a:r>
              <a:rPr lang="zh-CN" altLang="en-US" dirty="0" smtClean="0"/>
              <a:t>和运维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可编译为独立可执行程序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873208" cy="1143000"/>
          </a:xfrm>
        </p:spPr>
        <p:txBody>
          <a:bodyPr/>
          <a:lstStyle/>
          <a:p>
            <a:pPr algn="l"/>
            <a:r>
              <a:rPr lang="zh-CN" altLang="en-US" dirty="0" smtClean="0"/>
              <a:t>多参数返回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57184" cy="54726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函数返回值的困惑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index): </a:t>
            </a:r>
            <a:r>
              <a:rPr lang="zh-CN" altLang="en-US" dirty="0" smtClean="0"/>
              <a:t>怎么表示出错情况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*value)</a:t>
            </a:r>
          </a:p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声明：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get(index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error)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:   value, err := get(5)</a:t>
            </a:r>
          </a:p>
          <a:p>
            <a:pPr lvl="1">
              <a:buNone/>
            </a:pPr>
            <a:r>
              <a:rPr lang="en-US" altLang="zh-CN" dirty="0" smtClean="0"/>
              <a:t>                 if err != nil {</a:t>
            </a:r>
          </a:p>
          <a:p>
            <a:pPr lvl="1">
              <a:buNone/>
            </a:pPr>
            <a:r>
              <a:rPr lang="en-US" altLang="zh-CN" dirty="0" smtClean="0"/>
              <a:t>                     // handle error</a:t>
            </a:r>
          </a:p>
          <a:p>
            <a:pPr lvl="1">
              <a:buNone/>
            </a:pPr>
            <a:r>
              <a:rPr lang="en-US" altLang="zh-CN" dirty="0" smtClean="0"/>
              <a:t>                 {</a:t>
            </a:r>
            <a:endParaRPr lang="en-US" altLang="zh-CN" dirty="0"/>
          </a:p>
          <a:p>
            <a:r>
              <a:rPr lang="zh-CN" altLang="en-US" dirty="0" smtClean="0"/>
              <a:t>深入讲解见</a:t>
            </a:r>
            <a:r>
              <a:rPr lang="en-US" altLang="zh-CN" dirty="0" smtClean="0"/>
              <a:t>《python</a:t>
            </a:r>
            <a:r>
              <a:rPr lang="zh-CN" altLang="en-US" dirty="0" smtClean="0"/>
              <a:t>编程规范讲解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/>
              <a:t>http://learn.baidu.com/courseInfo.html?courseId=947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9299376" cy="1143000"/>
          </a:xfrm>
        </p:spPr>
        <p:txBody>
          <a:bodyPr/>
          <a:lstStyle/>
          <a:p>
            <a:pPr algn="l"/>
            <a:r>
              <a:rPr lang="en-US" altLang="zh-CN" b="1" dirty="0" smtClean="0"/>
              <a:t>Array, 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268760"/>
            <a:ext cx="10297144" cy="5184576"/>
          </a:xfrm>
        </p:spPr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list</a:t>
            </a:r>
          </a:p>
          <a:p>
            <a:r>
              <a:rPr lang="en-US" altLang="zh-CN" dirty="0" smtClean="0"/>
              <a:t>Array</a:t>
            </a:r>
          </a:p>
          <a:p>
            <a:pPr lvl="1">
              <a:buNone/>
            </a:pPr>
            <a:r>
              <a:rPr lang="pt-BR" altLang="zh-CN" dirty="0" smtClean="0"/>
              <a:t>var a [4]</a:t>
            </a:r>
          </a:p>
          <a:p>
            <a:pPr lvl="1">
              <a:buNone/>
            </a:pPr>
            <a:r>
              <a:rPr lang="pt-BR" altLang="zh-CN" dirty="0" smtClean="0"/>
              <a:t>int a[0] = 1 </a:t>
            </a:r>
          </a:p>
          <a:p>
            <a:pPr lvl="1">
              <a:buNone/>
            </a:pPr>
            <a:r>
              <a:rPr lang="pt-BR" altLang="zh-CN" dirty="0" smtClean="0"/>
              <a:t>i := a[0]</a:t>
            </a:r>
          </a:p>
          <a:p>
            <a:r>
              <a:rPr lang="en-US" altLang="zh-CN" dirty="0" smtClean="0"/>
              <a:t>Slice</a:t>
            </a:r>
          </a:p>
          <a:p>
            <a:pPr>
              <a:buNone/>
            </a:pPr>
            <a:r>
              <a:rPr lang="en-US" altLang="zh-CN" dirty="0" smtClean="0"/>
              <a:t>     a := make([]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1)</a:t>
            </a:r>
          </a:p>
          <a:p>
            <a:pPr>
              <a:buNone/>
            </a:pPr>
            <a:r>
              <a:rPr lang="en-US" altLang="zh-CN" dirty="0" smtClean="0"/>
              <a:t>     a = append(a, 1, 2, 3)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116632"/>
            <a:ext cx="9083352" cy="1143000"/>
          </a:xfrm>
        </p:spPr>
        <p:txBody>
          <a:bodyPr/>
          <a:lstStyle/>
          <a:p>
            <a:pPr algn="l"/>
            <a:r>
              <a:rPr lang="en-US" altLang="zh-CN" dirty="0" smtClean="0"/>
              <a:t>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556792"/>
            <a:ext cx="4536504" cy="5112568"/>
          </a:xfrm>
        </p:spPr>
        <p:txBody>
          <a:bodyPr/>
          <a:lstStyle/>
          <a:p>
            <a:r>
              <a:rPr lang="en-US" altLang="zh-CN" dirty="0" smtClean="0"/>
              <a:t>s := make([]byte, 5)</a:t>
            </a:r>
          </a:p>
          <a:p>
            <a:r>
              <a:rPr lang="en-US" altLang="zh-CN" dirty="0" smtClean="0"/>
              <a:t>s = s[2:4]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187" y="2445221"/>
            <a:ext cx="847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4072" y="2996952"/>
            <a:ext cx="4896544" cy="193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0981" y="4613101"/>
            <a:ext cx="5238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945216" cy="850106"/>
          </a:xfrm>
        </p:spPr>
        <p:txBody>
          <a:bodyPr/>
          <a:lstStyle/>
          <a:p>
            <a:pPr algn="l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1"/>
            <a:ext cx="9587408" cy="1368152"/>
          </a:xfrm>
        </p:spPr>
        <p:txBody>
          <a:bodyPr/>
          <a:lstStyle/>
          <a:p>
            <a:r>
              <a:rPr lang="zh-CN" altLang="en-US" dirty="0" smtClean="0"/>
              <a:t>用法和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的类型更加灵活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2564904"/>
            <a:ext cx="5976664" cy="40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44624"/>
            <a:ext cx="108012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187624"/>
            <a:ext cx="10513168" cy="53377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加入百度前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清华</a:t>
            </a:r>
            <a:r>
              <a:rPr lang="en-US" altLang="zh-CN" dirty="0" smtClean="0"/>
              <a:t>(</a:t>
            </a:r>
            <a:r>
              <a:rPr lang="en-US" altLang="zh-CN" dirty="0" smtClean="0"/>
              <a:t>1994-2006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zh-CN" altLang="en-US" dirty="0" smtClean="0"/>
              <a:t>开始，网络</a:t>
            </a:r>
            <a:r>
              <a:rPr lang="zh-CN" altLang="en-US" dirty="0" smtClean="0"/>
              <a:t>方面的研究和开发</a:t>
            </a:r>
            <a:endParaRPr lang="en-US" altLang="zh-CN" dirty="0"/>
          </a:p>
          <a:p>
            <a:pPr lvl="1"/>
            <a:r>
              <a:rPr lang="zh-CN" altLang="en-US" dirty="0" smtClean="0"/>
              <a:t>用户产品研发</a:t>
            </a:r>
            <a:r>
              <a:rPr lang="en-US" altLang="zh-CN" dirty="0" smtClean="0"/>
              <a:t>(</a:t>
            </a:r>
            <a:r>
              <a:rPr lang="en-US" altLang="zh-CN" dirty="0" smtClean="0"/>
              <a:t>2006-2012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：搜</a:t>
            </a:r>
            <a:r>
              <a:rPr lang="zh-CN" altLang="en-US" dirty="0" smtClean="0"/>
              <a:t>狗，指南针，腾讯，木瓜</a:t>
            </a:r>
            <a:endParaRPr lang="en-US" altLang="zh-CN" dirty="0" smtClean="0"/>
          </a:p>
          <a:p>
            <a:r>
              <a:rPr lang="zh-CN" altLang="en-US" dirty="0" smtClean="0"/>
              <a:t>加入百度后</a:t>
            </a:r>
            <a:r>
              <a:rPr lang="en-US" altLang="zh-CN" dirty="0" smtClean="0"/>
              <a:t>(</a:t>
            </a:r>
            <a:r>
              <a:rPr lang="en-US" altLang="zh-CN" dirty="0" smtClean="0"/>
              <a:t>2012.11 -)</a:t>
            </a:r>
          </a:p>
          <a:p>
            <a:pPr lvl="1"/>
            <a:r>
              <a:rPr lang="en-US" altLang="zh-CN" dirty="0" smtClean="0"/>
              <a:t>OP BFE</a:t>
            </a:r>
            <a:r>
              <a:rPr lang="zh-CN" altLang="en-US" dirty="0" smtClean="0"/>
              <a:t>团队技术</a:t>
            </a:r>
            <a:r>
              <a:rPr lang="zh-CN" altLang="en-US" dirty="0" smtClean="0"/>
              <a:t>负责人</a:t>
            </a:r>
            <a:r>
              <a:rPr lang="en-US" altLang="zh-CN" dirty="0" smtClean="0"/>
              <a:t>;  </a:t>
            </a:r>
            <a:r>
              <a:rPr lang="en-US" altLang="zh-CN" dirty="0" smtClean="0"/>
              <a:t>OPTC</a:t>
            </a:r>
            <a:r>
              <a:rPr lang="zh-CN" altLang="en-US" dirty="0"/>
              <a:t>网络</a:t>
            </a:r>
            <a:r>
              <a:rPr lang="en-US" altLang="zh-CN" dirty="0"/>
              <a:t>Topic</a:t>
            </a:r>
            <a:r>
              <a:rPr lang="zh-CN" altLang="en-US" dirty="0"/>
              <a:t>牵头人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Python/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规范委员会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  <a:r>
              <a:rPr lang="zh-CN" altLang="en-US" dirty="0"/>
              <a:t>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C(1995-), Python(2005-),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(2014-)</a:t>
            </a:r>
            <a:endParaRPr lang="en-US" altLang="zh-CN" dirty="0" smtClean="0"/>
          </a:p>
          <a:p>
            <a:r>
              <a:rPr lang="en-US" altLang="zh-CN" dirty="0" smtClean="0"/>
              <a:t>For More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wiki.babel.baidu.com/twiki/bin/view/Main/zhangmiao02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7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657184" cy="1066130"/>
          </a:xfrm>
        </p:spPr>
        <p:txBody>
          <a:bodyPr/>
          <a:lstStyle/>
          <a:p>
            <a:pPr algn="l"/>
            <a:r>
              <a:rPr lang="en-US" altLang="zh-CN" dirty="0" err="1" smtClean="0"/>
              <a:t>Goroutine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57184" cy="280831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编程机制类似于</a:t>
            </a:r>
            <a:r>
              <a:rPr lang="en-US" altLang="zh-CN" dirty="0" smtClean="0"/>
              <a:t>thread</a:t>
            </a:r>
          </a:p>
          <a:p>
            <a:r>
              <a:rPr lang="zh-CN" altLang="en-US" dirty="0" smtClean="0"/>
              <a:t>使用者不需要知道底层细节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优点？缺点？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runtime.GOMAXPROCS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runtime.NumCPU</a:t>
            </a:r>
            <a:r>
              <a:rPr lang="en-US" altLang="zh-CN" b="1" dirty="0" smtClean="0"/>
              <a:t>())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4005064"/>
            <a:ext cx="8294980" cy="26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63689"/>
          </a:xfrm>
        </p:spPr>
        <p:txBody>
          <a:bodyPr/>
          <a:lstStyle/>
          <a:p>
            <a:r>
              <a:rPr lang="en-US" altLang="zh-CN" dirty="0" smtClean="0"/>
              <a:t>Python vs C</a:t>
            </a:r>
          </a:p>
          <a:p>
            <a:pPr lvl="1"/>
            <a:r>
              <a:rPr lang="zh-CN" altLang="en-US" dirty="0" smtClean="0"/>
              <a:t>内存的使用量也是需要考虑的（相差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内存优化的技巧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的内存消耗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令人惊奇的少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在一些情况下，比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可能还要少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3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9299376" cy="1143000"/>
          </a:xfrm>
        </p:spPr>
        <p:txBody>
          <a:bodyPr/>
          <a:lstStyle/>
          <a:p>
            <a:pPr algn="l"/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268760"/>
            <a:ext cx="10441160" cy="39604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最可能成为性能瓶颈的地方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没有免费午餐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时候</a:t>
            </a:r>
            <a:r>
              <a:rPr lang="zh-CN" altLang="en-US" dirty="0"/>
              <a:t>，</a:t>
            </a:r>
            <a:r>
              <a:rPr lang="zh-CN" altLang="en-US" dirty="0" smtClean="0"/>
              <a:t>所有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go-routine</a:t>
            </a:r>
            <a:r>
              <a:rPr lang="zh-CN" altLang="en-US" dirty="0" smtClean="0"/>
              <a:t>都会停下来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的成本和对象数有密切的关系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10w</a:t>
            </a:r>
            <a:r>
              <a:rPr lang="zh-CN" altLang="en-US" dirty="0" smtClean="0"/>
              <a:t>的时候延迟已经比较明显</a:t>
            </a:r>
            <a:endParaRPr lang="en-US" altLang="zh-CN" dirty="0" smtClean="0"/>
          </a:p>
          <a:p>
            <a:r>
              <a:rPr lang="zh-CN" altLang="en-US" dirty="0" smtClean="0"/>
              <a:t>魏为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陶春华会有详细的说明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5013176"/>
            <a:ext cx="89264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Golang</a:t>
            </a:r>
            <a:r>
              <a:rPr lang="zh-CN" altLang="en-US" dirty="0" smtClean="0"/>
              <a:t>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14992" cy="5112568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均可（只要不涉及</a:t>
            </a:r>
            <a:r>
              <a:rPr lang="en-US" altLang="zh-CN" dirty="0" err="1" smtClean="0"/>
              <a:t>cgo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export </a:t>
            </a:r>
            <a:r>
              <a:rPr lang="en-US" altLang="zh-CN" dirty="0" smtClean="0">
                <a:solidFill>
                  <a:srgbClr val="FF0000"/>
                </a:solidFill>
              </a:rPr>
              <a:t>GOROOT</a:t>
            </a:r>
            <a:r>
              <a:rPr lang="en-US" altLang="zh-CN" dirty="0" smtClean="0"/>
              <a:t>=/home/zhangmiao02/software/go</a:t>
            </a:r>
          </a:p>
          <a:p>
            <a:pPr lvl="1">
              <a:buNone/>
            </a:pPr>
            <a:r>
              <a:rPr lang="en-US" altLang="zh-CN" dirty="0" smtClean="0"/>
              <a:t>export </a:t>
            </a:r>
            <a:r>
              <a:rPr lang="en-US" altLang="zh-CN" dirty="0" smtClean="0">
                <a:solidFill>
                  <a:srgbClr val="FF0000"/>
                </a:solidFill>
              </a:rPr>
              <a:t>GOPATH</a:t>
            </a:r>
            <a:r>
              <a:rPr lang="en-US" altLang="zh-CN" dirty="0" smtClean="0"/>
              <a:t>=/home/zhangmiao02/go-</a:t>
            </a:r>
            <a:r>
              <a:rPr lang="en-US" altLang="zh-CN" dirty="0" err="1" smtClean="0"/>
              <a:t>bfe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-lib:/home/zhangmiao02/go-</a:t>
            </a:r>
            <a:r>
              <a:rPr lang="en-US" altLang="zh-CN" dirty="0" err="1" smtClean="0"/>
              <a:t>bfe</a:t>
            </a:r>
            <a:r>
              <a:rPr lang="en-US" altLang="zh-CN" dirty="0" smtClean="0"/>
              <a:t>/go-</a:t>
            </a:r>
            <a:r>
              <a:rPr lang="en-US" altLang="zh-CN" dirty="0" err="1" smtClean="0"/>
              <a:t>bfe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的开发包：直接从</a:t>
            </a:r>
            <a:r>
              <a:rPr lang="en-US" altLang="zh-CN" dirty="0" smtClean="0"/>
              <a:t>golang.org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的库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我们的方式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下载代码源文件，统一放在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-lib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一般的目录结构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96012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/>
              <a:t>/Go                           // Go</a:t>
            </a:r>
            <a:r>
              <a:rPr lang="zh-CN" altLang="en-US" sz="2400" dirty="0"/>
              <a:t>开发包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/</a:t>
            </a:r>
            <a:r>
              <a:rPr lang="en-US" altLang="zh-CN" sz="2400" dirty="0" err="1"/>
              <a:t>src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/</a:t>
            </a:r>
            <a:r>
              <a:rPr lang="en-US" altLang="zh-CN" sz="2400" dirty="0" err="1"/>
              <a:t>pkg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/</a:t>
            </a:r>
            <a:r>
              <a:rPr lang="en-US" altLang="zh-CN" sz="2400" dirty="0" err="1"/>
              <a:t>my_proj</a:t>
            </a:r>
            <a:r>
              <a:rPr lang="en-US" altLang="zh-CN" sz="2400" dirty="0"/>
              <a:t>                 // </a:t>
            </a:r>
            <a:r>
              <a:rPr lang="zh-CN" altLang="en-US" sz="2400" dirty="0"/>
              <a:t>项目目录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/</a:t>
            </a:r>
            <a:r>
              <a:rPr lang="en-US" altLang="zh-CN" sz="2400" dirty="0" err="1"/>
              <a:t>src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         /main                          // </a:t>
            </a:r>
            <a:r>
              <a:rPr lang="zh-CN" altLang="en-US" sz="2400" dirty="0"/>
              <a:t>主程序，</a:t>
            </a:r>
            <a:r>
              <a:rPr lang="en-US" altLang="zh-CN" sz="2400" dirty="0"/>
              <a:t>package main</a:t>
            </a:r>
          </a:p>
          <a:p>
            <a:pPr lvl="1">
              <a:buNone/>
            </a:pPr>
            <a:r>
              <a:rPr lang="en-US" altLang="zh-CN" sz="2400" dirty="0"/>
              <a:t>          /my_pkg_1                //</a:t>
            </a:r>
          </a:p>
          <a:p>
            <a:pPr lvl="1">
              <a:buNone/>
            </a:pPr>
            <a:r>
              <a:rPr lang="en-US" altLang="zh-CN" sz="2400" dirty="0"/>
              <a:t>          /my_pkg_2</a:t>
            </a:r>
          </a:p>
          <a:p>
            <a:pPr>
              <a:buNone/>
            </a:pPr>
            <a:r>
              <a:rPr lang="en-US" altLang="zh-CN" sz="2400" dirty="0"/>
              <a:t>/</a:t>
            </a:r>
            <a:r>
              <a:rPr lang="en-US" altLang="zh-CN" sz="2400" dirty="0" err="1"/>
              <a:t>golang</a:t>
            </a:r>
            <a:r>
              <a:rPr lang="en-US" altLang="zh-CN" sz="2400" dirty="0"/>
              <a:t>-lib              // </a:t>
            </a:r>
            <a:r>
              <a:rPr lang="zh-CN" altLang="en-US" sz="2400" dirty="0"/>
              <a:t>共用库文件目录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/</a:t>
            </a:r>
            <a:r>
              <a:rPr lang="en-US" altLang="zh-CN" sz="2400" dirty="0" err="1"/>
              <a:t>src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     /code.google.com</a:t>
            </a:r>
          </a:p>
          <a:p>
            <a:pPr>
              <a:buNone/>
            </a:pPr>
            <a:r>
              <a:rPr lang="en-US" altLang="zh-CN" sz="2400" dirty="0"/>
              <a:t>                /www.baidu.com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Golang</a:t>
            </a:r>
            <a:r>
              <a:rPr lang="zh-CN" altLang="en-US" dirty="0" smtClean="0"/>
              <a:t>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52696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# unzip go environment</a:t>
            </a:r>
          </a:p>
          <a:p>
            <a:pPr>
              <a:buNone/>
            </a:pPr>
            <a:r>
              <a:rPr lang="en-US" altLang="zh-CN" sz="2400" dirty="0"/>
              <a:t>tar </a:t>
            </a:r>
            <a:r>
              <a:rPr lang="en-US" altLang="zh-CN" sz="2400" dirty="0" err="1"/>
              <a:t>zxvf</a:t>
            </a:r>
            <a:r>
              <a:rPr lang="en-US" altLang="zh-CN" sz="2400" dirty="0"/>
              <a:t> ../</a:t>
            </a:r>
            <a:r>
              <a:rPr lang="en-US" altLang="zh-CN" sz="2400" dirty="0" err="1"/>
              <a:t>golang</a:t>
            </a:r>
            <a:r>
              <a:rPr lang="en-US" altLang="zh-CN" sz="2400" dirty="0"/>
              <a:t>-lib/go/</a:t>
            </a:r>
            <a:r>
              <a:rPr lang="en-US" altLang="zh-CN" sz="2400" dirty="0">
                <a:solidFill>
                  <a:srgbClr val="FF0000"/>
                </a:solidFill>
              </a:rPr>
              <a:t>go1.2.linux-amd64.tar.gz</a:t>
            </a:r>
            <a:r>
              <a:rPr lang="en-US" altLang="zh-CN" sz="2400" dirty="0"/>
              <a:t> &gt;/dev/null</a:t>
            </a:r>
          </a:p>
          <a:p>
            <a:pPr>
              <a:buNone/>
            </a:pPr>
            <a:r>
              <a:rPr lang="en-US" altLang="zh-CN" sz="2400" dirty="0"/>
              <a:t># prepare PATH, GOROOT and GOPATH (</a:t>
            </a:r>
            <a:r>
              <a:rPr lang="zh-CN" altLang="en-US" sz="2400" dirty="0"/>
              <a:t>必须使用</a:t>
            </a:r>
            <a:r>
              <a:rPr lang="zh-CN" altLang="en-US" sz="2400" dirty="0">
                <a:solidFill>
                  <a:srgbClr val="FF0000"/>
                </a:solidFill>
              </a:rPr>
              <a:t>绝对路径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PATH</a:t>
            </a:r>
            <a:r>
              <a:rPr lang="en-US" altLang="zh-CN" sz="2400" dirty="0"/>
              <a:t>=$(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)/go/bin:$PATH</a:t>
            </a:r>
          </a:p>
          <a:p>
            <a:pPr>
              <a:buNone/>
            </a:pPr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GOROOT=</a:t>
            </a:r>
            <a:r>
              <a:rPr lang="en-US" altLang="zh-CN" sz="2400" dirty="0"/>
              <a:t>$(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)/go</a:t>
            </a:r>
          </a:p>
          <a:p>
            <a:pPr>
              <a:buNone/>
            </a:pPr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GOPATH</a:t>
            </a:r>
            <a:r>
              <a:rPr lang="en-US" altLang="zh-CN" sz="2400" dirty="0"/>
              <a:t>=$(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 err="1"/>
              <a:t>cd</a:t>
            </a:r>
            <a:r>
              <a:rPr lang="en-US" altLang="zh-CN" sz="2400" dirty="0"/>
              <a:t> ..</a:t>
            </a:r>
          </a:p>
          <a:p>
            <a:pPr>
              <a:buNone/>
            </a:pPr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GOPATH</a:t>
            </a:r>
            <a:r>
              <a:rPr lang="en-US" altLang="zh-CN" sz="2400" dirty="0"/>
              <a:t>=$(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)/</a:t>
            </a:r>
            <a:r>
              <a:rPr lang="en-US" altLang="zh-CN" sz="2400" dirty="0" err="1"/>
              <a:t>golang</a:t>
            </a:r>
            <a:r>
              <a:rPr lang="en-US" altLang="zh-CN" sz="2400" dirty="0"/>
              <a:t>-lib:$GOPATH</a:t>
            </a:r>
          </a:p>
          <a:p>
            <a:pPr>
              <a:buNone/>
            </a:pPr>
            <a:r>
              <a:rPr lang="en-US" altLang="zh-CN" sz="2400" dirty="0" err="1"/>
              <a:t>cd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waf</a:t>
            </a:r>
            <a:r>
              <a:rPr lang="en-US" altLang="zh-CN" sz="2400" dirty="0"/>
              <a:t>-server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go test </a:t>
            </a:r>
            <a:r>
              <a:rPr lang="en-US" altLang="zh-CN" sz="2400" dirty="0" err="1"/>
              <a:t>waf_server</a:t>
            </a:r>
            <a:r>
              <a:rPr lang="en-US" altLang="zh-CN" sz="2400" dirty="0"/>
              <a:t>                             # </a:t>
            </a:r>
            <a:r>
              <a:rPr lang="zh-CN" altLang="en-US" sz="2400" dirty="0"/>
              <a:t>运行单测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go build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/main/</a:t>
            </a:r>
            <a:r>
              <a:rPr lang="en-US" altLang="zh-CN" sz="2400" dirty="0" err="1"/>
              <a:t>waf_server.go</a:t>
            </a:r>
            <a:r>
              <a:rPr lang="en-US" altLang="zh-CN" sz="2400" dirty="0"/>
              <a:t>    # </a:t>
            </a:r>
            <a:r>
              <a:rPr lang="zh-CN" altLang="en-US" sz="2400" dirty="0"/>
              <a:t>编译为可执行程序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BFE</a:t>
            </a:r>
            <a:r>
              <a:rPr lang="zh-CN" altLang="en-US" dirty="0"/>
              <a:t>团队在</a:t>
            </a:r>
            <a:r>
              <a:rPr lang="en-US" altLang="zh-CN" dirty="0" err="1"/>
              <a:t>Golang</a:t>
            </a:r>
            <a:r>
              <a:rPr lang="zh-CN" altLang="en-US" dirty="0"/>
              <a:t>方面的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9"/>
            <a:ext cx="10670976" cy="47085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2014.1 </a:t>
            </a:r>
            <a:r>
              <a:rPr lang="zh-CN" altLang="en-US" dirty="0" smtClean="0"/>
              <a:t>开始调研</a:t>
            </a:r>
            <a:endParaRPr lang="en-US" altLang="zh-CN" dirty="0" smtClean="0"/>
          </a:p>
          <a:p>
            <a:r>
              <a:rPr lang="en-US" altLang="zh-CN" dirty="0" smtClean="0"/>
              <a:t>2014.3-6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WAF-Engine</a:t>
            </a:r>
          </a:p>
          <a:p>
            <a:pPr lvl="1"/>
            <a:r>
              <a:rPr lang="zh-CN" altLang="en-US" dirty="0" smtClean="0"/>
              <a:t>投入不到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</a:t>
            </a:r>
          </a:p>
          <a:p>
            <a:r>
              <a:rPr lang="en-US" altLang="zh-CN" dirty="0" smtClean="0"/>
              <a:t>2014.4-2015.1 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BFE</a:t>
            </a:r>
            <a:r>
              <a:rPr lang="zh-CN" altLang="en-US" dirty="0" smtClean="0"/>
              <a:t>核心转发引擎</a:t>
            </a:r>
            <a:endParaRPr lang="en-US" altLang="zh-CN" dirty="0" smtClean="0"/>
          </a:p>
          <a:p>
            <a:pPr lvl="1"/>
            <a:r>
              <a:rPr lang="zh-CN" altLang="en-US" dirty="0"/>
              <a:t>搞</a:t>
            </a:r>
            <a:r>
              <a:rPr lang="zh-CN" altLang="en-US" dirty="0" smtClean="0"/>
              <a:t>定</a:t>
            </a:r>
            <a:r>
              <a:rPr lang="en-US" altLang="zh-CN" dirty="0" smtClean="0"/>
              <a:t>GC</a:t>
            </a:r>
            <a:r>
              <a:rPr lang="zh-CN" altLang="en-US" dirty="0" smtClean="0"/>
              <a:t>延迟问题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</a:t>
            </a:r>
            <a:r>
              <a:rPr lang="zh-CN" altLang="en-US" dirty="0"/>
              <a:t>转发</a:t>
            </a:r>
            <a:r>
              <a:rPr lang="en-US" altLang="zh-CN" dirty="0" smtClean="0"/>
              <a:t>700</a:t>
            </a:r>
            <a:r>
              <a:rPr lang="zh-CN" altLang="en-US" dirty="0" smtClean="0"/>
              <a:t>亿以上的流量</a:t>
            </a:r>
            <a:endParaRPr lang="en-US" altLang="zh-CN" dirty="0" smtClean="0"/>
          </a:p>
          <a:p>
            <a:r>
              <a:rPr lang="en-US" altLang="zh-CN" dirty="0" smtClean="0"/>
              <a:t>BFE</a:t>
            </a:r>
            <a:r>
              <a:rPr lang="zh-CN" altLang="en-US" dirty="0" smtClean="0"/>
              <a:t>全面转向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原来基于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的程序都会被重构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已经成为</a:t>
            </a:r>
            <a:r>
              <a:rPr lang="en-US" altLang="zh-CN" dirty="0" smtClean="0"/>
              <a:t>BFE</a:t>
            </a:r>
            <a:r>
              <a:rPr lang="zh-CN" altLang="en-US" dirty="0" smtClean="0"/>
              <a:t>的重要支撑技术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25760"/>
            <a:ext cx="109728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什么情况下适合用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6166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大部分的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程序都可以改用</a:t>
            </a:r>
            <a:r>
              <a:rPr lang="en-US" altLang="zh-CN" sz="2800" dirty="0" err="1" smtClean="0"/>
              <a:t>Golang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性能、可靠性都可以获得很大提升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例外情况：使用了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扩展的库，如</a:t>
            </a:r>
            <a:r>
              <a:rPr lang="en-US" altLang="zh-CN" sz="2400" dirty="0" err="1" smtClean="0"/>
              <a:t>NumPy</a:t>
            </a:r>
            <a:endParaRPr lang="en-US" altLang="zh-CN" sz="2400" dirty="0" smtClean="0"/>
          </a:p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C/C++</a:t>
            </a:r>
            <a:r>
              <a:rPr lang="zh-CN" altLang="en-US" sz="2800" dirty="0" smtClean="0"/>
              <a:t>实现的大部分</a:t>
            </a:r>
            <a:r>
              <a:rPr lang="zh-CN" altLang="en-US" sz="2800" dirty="0"/>
              <a:t>离线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Gc</a:t>
            </a:r>
            <a:r>
              <a:rPr lang="zh-CN" altLang="en-US" sz="2400" dirty="0" smtClean="0"/>
              <a:t>延迟应该不是一个问题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消耗的成本是最重要的考量</a:t>
            </a:r>
            <a:endParaRPr lang="en-US" altLang="zh-CN" sz="2400" dirty="0" smtClean="0"/>
          </a:p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C/C++</a:t>
            </a:r>
            <a:r>
              <a:rPr lang="zh-CN" altLang="en-US" sz="2800" dirty="0" smtClean="0"/>
              <a:t>实现的在线程序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在某些场合下，</a:t>
            </a:r>
            <a:r>
              <a:rPr lang="en-US" altLang="zh-CN" sz="2400" dirty="0" err="1" smtClean="0"/>
              <a:t>gc</a:t>
            </a:r>
            <a:r>
              <a:rPr lang="zh-CN" altLang="en-US" sz="2400" dirty="0" smtClean="0"/>
              <a:t>延迟的问题可以被绕过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的成本也需要考虑</a:t>
            </a:r>
            <a:endParaRPr lang="en-US" altLang="zh-CN" sz="2400" dirty="0" smtClean="0"/>
          </a:p>
          <a:p>
            <a:r>
              <a:rPr lang="zh-CN" altLang="en-US" sz="2800" dirty="0" smtClean="0"/>
              <a:t>一个关于性能的个人观点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在语言上的性能损失，有可能通过更好的架构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算法来弥补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更</a:t>
            </a:r>
            <a:r>
              <a:rPr lang="zh-CN" altLang="en-US" sz="2400" dirty="0" smtClean="0"/>
              <a:t>低的实现成本，使得 架构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算法的优化 更为简单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16632"/>
            <a:ext cx="10441160" cy="1008112"/>
          </a:xfrm>
        </p:spPr>
        <p:txBody>
          <a:bodyPr/>
          <a:lstStyle/>
          <a:p>
            <a:pPr algn="l"/>
            <a:r>
              <a:rPr lang="en-US" altLang="zh-CN" dirty="0" smtClean="0"/>
              <a:t>Some Open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24744"/>
            <a:ext cx="1044116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Performance</a:t>
            </a:r>
          </a:p>
          <a:p>
            <a:pPr lvl="1"/>
            <a:r>
              <a:rPr lang="zh-CN" altLang="en-US" dirty="0" smtClean="0"/>
              <a:t>如何看待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的性能差异？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Benchmark</a:t>
            </a:r>
            <a:r>
              <a:rPr lang="zh-CN" altLang="en-US" dirty="0" smtClean="0"/>
              <a:t>没有统一的结论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“性价比”在各种情况下不同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大胆假设，小心求证；开放的态度</a:t>
            </a:r>
            <a:endParaRPr lang="en-US" altLang="zh-CN" dirty="0" smtClean="0"/>
          </a:p>
          <a:p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is a very </a:t>
            </a:r>
            <a:r>
              <a:rPr lang="en-US" altLang="zh-CN" dirty="0" err="1" smtClean="0"/>
              <a:t>very</a:t>
            </a:r>
            <a:r>
              <a:rPr lang="en-US" altLang="zh-CN" dirty="0" smtClean="0"/>
              <a:t> old question</a:t>
            </a:r>
          </a:p>
          <a:p>
            <a:pPr lvl="1"/>
            <a:r>
              <a:rPr lang="en-US" altLang="zh-CN" dirty="0" smtClean="0"/>
              <a:t>My opinion</a:t>
            </a:r>
            <a:r>
              <a:rPr lang="zh-CN" altLang="en-US" dirty="0" smtClean="0"/>
              <a:t>：语言的学习不是很大的问题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vs Java</a:t>
            </a:r>
          </a:p>
          <a:p>
            <a:pPr lvl="1"/>
            <a:r>
              <a:rPr lang="zh-CN" altLang="en-US" dirty="0" smtClean="0"/>
              <a:t>我现在没有想好答案，让时间来回答吧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我的信仰：没有什么东西是绝对的，我们永远都在找一个最好的平衡点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</a:t>
            </a:r>
            <a:r>
              <a:rPr lang="en-US" altLang="zh-CN" dirty="0" smtClean="0"/>
              <a:t>C++,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797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我的最爱</a:t>
            </a:r>
            <a:r>
              <a:rPr lang="en-US" altLang="zh-CN" dirty="0" smtClean="0"/>
              <a:t>: C, Python, 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简洁，直接</a:t>
            </a:r>
            <a:endParaRPr lang="en-US" altLang="zh-CN" dirty="0" smtClean="0"/>
          </a:p>
          <a:p>
            <a:r>
              <a:rPr lang="zh-CN" altLang="en-US" dirty="0" smtClean="0"/>
              <a:t>我们的目的是 </a:t>
            </a:r>
            <a:r>
              <a:rPr lang="zh-CN" altLang="en-US" dirty="0" smtClean="0">
                <a:solidFill>
                  <a:srgbClr val="FF0000"/>
                </a:solidFill>
              </a:rPr>
              <a:t>实现功能</a:t>
            </a:r>
            <a:r>
              <a:rPr lang="zh-CN" altLang="en-US" dirty="0" smtClean="0"/>
              <a:t>，而不是 </a:t>
            </a:r>
            <a:r>
              <a:rPr lang="zh-CN" altLang="en-US" dirty="0" smtClean="0">
                <a:solidFill>
                  <a:srgbClr val="FF0000"/>
                </a:solidFill>
              </a:rPr>
              <a:t>学习语法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有太多的所谓的编程书：讲的是语法，而不是怎么写程序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是我一辈子不想碰的语言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：太多的可能性，很容易被滥用；数据封装才是本质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：过于的教条；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的故事；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框架的故事</a:t>
            </a:r>
            <a:endParaRPr lang="en-US" altLang="zh-CN" dirty="0" smtClean="0"/>
          </a:p>
          <a:p>
            <a:r>
              <a:rPr lang="zh-CN" altLang="en-US" dirty="0" smtClean="0"/>
              <a:t>框架的副作用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使开发更简单，还是变得更复杂？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专用？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低成本的编程语言 更容易实现自己的框架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00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7"/>
            <a:ext cx="10598968" cy="47133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后台程序开发：编程语言的选择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vs. Python vs. 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的几个特性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多参数返回，</a:t>
            </a:r>
            <a:r>
              <a:rPr lang="en-US" altLang="zh-CN" dirty="0" smtClean="0"/>
              <a:t>Slice, Go-routine, GC</a:t>
            </a:r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环境的准备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开发，编译，上线</a:t>
            </a:r>
            <a:endParaRPr lang="en-US" altLang="zh-CN" dirty="0" smtClean="0"/>
          </a:p>
          <a:p>
            <a:r>
              <a:rPr lang="en-US" altLang="zh-CN" dirty="0" smtClean="0"/>
              <a:t>BFE</a:t>
            </a:r>
            <a:r>
              <a:rPr lang="zh-CN" altLang="en-US" dirty="0" smtClean="0"/>
              <a:t>团队在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方面的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zh-CN" altLang="en-US" dirty="0" smtClean="0"/>
              <a:t>一些非常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的思考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After all, </a:t>
            </a:r>
            <a:r>
              <a:rPr lang="zh-CN" altLang="en-US" dirty="0" smtClean="0"/>
              <a:t>语言只是</a:t>
            </a:r>
            <a:r>
              <a:rPr lang="zh-CN" altLang="en-US" dirty="0"/>
              <a:t>一种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797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没有任何语言是</a:t>
            </a:r>
            <a:r>
              <a:rPr lang="en-US" altLang="zh-CN" dirty="0" smtClean="0"/>
              <a:t>Silver Bullet</a:t>
            </a:r>
          </a:p>
          <a:p>
            <a:pPr lvl="1"/>
            <a:r>
              <a:rPr lang="zh-CN" altLang="en-US" dirty="0" smtClean="0"/>
              <a:t>在适合的场合 使用适合的编程语言</a:t>
            </a:r>
            <a:endParaRPr lang="en-US" altLang="zh-CN" dirty="0" smtClean="0"/>
          </a:p>
          <a:p>
            <a:r>
              <a:rPr lang="zh-CN" altLang="en-US" dirty="0" smtClean="0"/>
              <a:t>编码不只是工程、也是艺术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为什么叫</a:t>
            </a:r>
            <a:r>
              <a:rPr lang="en-US" altLang="zh-CN" dirty="0" smtClean="0"/>
              <a:t>Architect?</a:t>
            </a:r>
          </a:p>
          <a:p>
            <a:pPr lvl="1"/>
            <a:r>
              <a:rPr lang="zh-CN" altLang="en-US" dirty="0" smtClean="0"/>
              <a:t>预告：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百度代码艺术</a:t>
            </a:r>
            <a:r>
              <a:rPr lang="en-US" altLang="zh-CN" dirty="0" smtClean="0"/>
              <a:t>》</a:t>
            </a:r>
          </a:p>
          <a:p>
            <a:r>
              <a:rPr lang="zh-CN" altLang="en-US" b="1" dirty="0" smtClean="0"/>
              <a:t>好的产品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系统</a:t>
            </a:r>
            <a:r>
              <a:rPr lang="zh-CN" altLang="en-US" dirty="0" smtClean="0"/>
              <a:t> 永远是 </a:t>
            </a:r>
            <a:r>
              <a:rPr lang="zh-CN" altLang="en-US" b="1" dirty="0" smtClean="0"/>
              <a:t>人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团队 精神</a:t>
            </a:r>
            <a:r>
              <a:rPr lang="zh-CN" altLang="en-US" dirty="0" smtClean="0"/>
              <a:t>的反映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产品、系统、程序、文档 </a:t>
            </a:r>
            <a:r>
              <a:rPr lang="zh-CN" altLang="en-US" dirty="0" smtClean="0"/>
              <a:t>是不同的 </a:t>
            </a:r>
            <a:r>
              <a:rPr lang="zh-CN" altLang="en-US" b="1" dirty="0" smtClean="0"/>
              <a:t>表达</a:t>
            </a:r>
            <a:r>
              <a:rPr lang="zh-CN" altLang="en-US" dirty="0" smtClean="0"/>
              <a:t> 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好的工具也需要</a:t>
            </a:r>
            <a:r>
              <a:rPr lang="zh-CN" altLang="en-US" b="1" dirty="0" smtClean="0"/>
              <a:t>善用</a:t>
            </a:r>
            <a:r>
              <a:rPr lang="zh-CN" altLang="en-US" dirty="0" smtClean="0"/>
              <a:t>，程序最重要的是</a:t>
            </a:r>
            <a:r>
              <a:rPr lang="zh-CN" altLang="en-US" b="1" dirty="0"/>
              <a:t>思想</a:t>
            </a:r>
            <a:endParaRPr lang="en-US" altLang="zh-CN" b="1" dirty="0" smtClean="0"/>
          </a:p>
          <a:p>
            <a:r>
              <a:rPr lang="zh-CN" altLang="en-US" b="1" dirty="0" smtClean="0"/>
              <a:t>贪婪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恐惧 </a:t>
            </a:r>
            <a:r>
              <a:rPr lang="zh-CN" altLang="en-US" dirty="0" smtClean="0"/>
              <a:t>的来源是 </a:t>
            </a:r>
            <a:r>
              <a:rPr lang="zh-CN" altLang="en-US" b="1" dirty="0" smtClean="0"/>
              <a:t>无知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Don’t follow.  </a:t>
            </a:r>
          </a:p>
          <a:p>
            <a:pPr lvl="2"/>
            <a:r>
              <a:rPr lang="zh-CN" altLang="en-US" dirty="0" smtClean="0"/>
              <a:t>领导是否同意，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是否在用，都不是决定性的理由，而只是</a:t>
            </a:r>
            <a:r>
              <a:rPr lang="en-US" altLang="zh-CN" dirty="0" smtClean="0"/>
              <a:t>reference</a:t>
            </a:r>
          </a:p>
          <a:p>
            <a:pPr lvl="1"/>
            <a:r>
              <a:rPr lang="zh-CN" altLang="en-US" dirty="0" smtClean="0"/>
              <a:t>思考、决断，而不是盲从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2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44624"/>
            <a:ext cx="9011344" cy="922114"/>
          </a:xfrm>
        </p:spPr>
        <p:txBody>
          <a:bodyPr/>
          <a:lstStyle/>
          <a:p>
            <a:pPr algn="l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052736"/>
            <a:ext cx="10009112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的开发效率，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的执行效率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延迟的问题可以被解决</a:t>
            </a:r>
            <a:r>
              <a:rPr lang="en-US" altLang="zh-CN" dirty="0" smtClean="0"/>
              <a:t>/</a:t>
            </a:r>
            <a:r>
              <a:rPr lang="zh-CN" altLang="en-US" dirty="0" smtClean="0"/>
              <a:t>绕过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年内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将在后台开发中取代</a:t>
            </a:r>
            <a:r>
              <a:rPr lang="en-US" altLang="zh-CN" dirty="0" smtClean="0"/>
              <a:t>C / C++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已经成为这个时代的“汇编语言”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也会蚕食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的空间</a:t>
            </a:r>
            <a:endParaRPr lang="en-US" altLang="zh-CN" dirty="0" smtClean="0"/>
          </a:p>
          <a:p>
            <a:r>
              <a:rPr lang="zh-CN" altLang="en-US" dirty="0" smtClean="0"/>
              <a:t>互联网技术的生态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进化：不以个人的意志为转移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进化速度的加快：和生物的进化类似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编程语言的变化也是一种进化（淘汰）过程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度应该拥抱</a:t>
            </a:r>
            <a:r>
              <a:rPr lang="en-US" altLang="zh-CN" dirty="0" err="1" smtClean="0"/>
              <a:t>Golang</a:t>
            </a:r>
            <a:endParaRPr lang="en-US" altLang="zh-CN" dirty="0"/>
          </a:p>
          <a:p>
            <a:pPr lvl="1"/>
            <a:r>
              <a:rPr lang="zh-CN" altLang="en-US" dirty="0" smtClean="0"/>
              <a:t>百度应该成为中国在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方面的领导力量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4400" y="1988840"/>
            <a:ext cx="10363200" cy="23042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Stay Hungry, Stay Foolish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9865096" cy="936104"/>
          </a:xfrm>
        </p:spPr>
        <p:txBody>
          <a:bodyPr/>
          <a:lstStyle/>
          <a:p>
            <a:pPr algn="l"/>
            <a:r>
              <a:rPr lang="en-US" altLang="zh-CN" dirty="0" err="1" smtClean="0"/>
              <a:t>Golang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585176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Start: 2007, Google</a:t>
            </a:r>
          </a:p>
          <a:p>
            <a:pPr lvl="1"/>
            <a:r>
              <a:rPr lang="en-US" altLang="zh-CN" dirty="0" smtClean="0"/>
              <a:t>Robert </a:t>
            </a:r>
            <a:r>
              <a:rPr lang="en-US" altLang="zh-CN" dirty="0" err="1" smtClean="0"/>
              <a:t>Griesemer</a:t>
            </a:r>
            <a:r>
              <a:rPr lang="en-US" altLang="zh-CN" dirty="0" smtClean="0"/>
              <a:t> (V8 JavaScript engine, Chubby)</a:t>
            </a:r>
          </a:p>
          <a:p>
            <a:pPr lvl="1"/>
            <a:r>
              <a:rPr lang="en-US" altLang="zh-CN" dirty="0" smtClean="0"/>
              <a:t>Rob Pike (Bell Labs, Unix, Plan9, …)</a:t>
            </a:r>
          </a:p>
          <a:p>
            <a:pPr lvl="1"/>
            <a:r>
              <a:rPr lang="en-US" altLang="zh-CN" dirty="0" smtClean="0"/>
              <a:t>Ken Thompson (Bell Labs, Unix, C)</a:t>
            </a:r>
          </a:p>
          <a:p>
            <a:r>
              <a:rPr lang="zh-CN" altLang="en-US" dirty="0" smtClean="0"/>
              <a:t>版本历史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2009/11/10, </a:t>
            </a:r>
            <a:r>
              <a:rPr lang="zh-CN" altLang="en-US" dirty="0" smtClean="0"/>
              <a:t>开源发布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2011/3/16, </a:t>
            </a:r>
            <a:r>
              <a:rPr lang="zh-CN" altLang="en-US" dirty="0" smtClean="0"/>
              <a:t>第一个稳定版本</a:t>
            </a:r>
            <a:r>
              <a:rPr lang="en-US" altLang="zh-CN" dirty="0" smtClean="0"/>
              <a:t>r56</a:t>
            </a:r>
          </a:p>
          <a:p>
            <a:pPr lvl="1"/>
            <a:r>
              <a:rPr lang="en-US" altLang="zh-CN" dirty="0" smtClean="0"/>
              <a:t>2012/3/28</a:t>
            </a:r>
            <a:r>
              <a:rPr lang="zh-CN" altLang="en-US" dirty="0" smtClean="0"/>
              <a:t>，第一个正式版本</a:t>
            </a:r>
            <a:r>
              <a:rPr lang="en-US" altLang="zh-CN" dirty="0" smtClean="0"/>
              <a:t>Go1</a:t>
            </a:r>
          </a:p>
          <a:p>
            <a:pPr lvl="1"/>
            <a:r>
              <a:rPr lang="zh-CN" altLang="en-US" dirty="0" smtClean="0"/>
              <a:t>每半年发布一个新的版本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2014/12, Go 1.4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44624"/>
            <a:ext cx="10585176" cy="1143000"/>
          </a:xfrm>
        </p:spPr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610" y="1196752"/>
            <a:ext cx="897188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585176" cy="1143000"/>
          </a:xfrm>
        </p:spPr>
        <p:txBody>
          <a:bodyPr/>
          <a:lstStyle/>
          <a:p>
            <a:pPr algn="l"/>
            <a:r>
              <a:rPr lang="zh-CN" altLang="en-US" dirty="0" smtClean="0"/>
              <a:t>后台程序开发</a:t>
            </a:r>
            <a:r>
              <a:rPr lang="zh-CN" altLang="en-US" dirty="0" smtClean="0"/>
              <a:t>的考虑因素</a:t>
            </a:r>
            <a:r>
              <a:rPr lang="en-US" altLang="zh-CN" dirty="0" smtClean="0"/>
              <a:t>(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235894"/>
            <a:ext cx="10585176" cy="52894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C/C++, </a:t>
            </a:r>
            <a:r>
              <a:rPr lang="en-US" altLang="zh-CN" dirty="0" smtClean="0"/>
              <a:t>Java</a:t>
            </a:r>
            <a:r>
              <a:rPr lang="en-US" altLang="zh-CN" dirty="0" smtClean="0"/>
              <a:t>, </a:t>
            </a:r>
            <a:r>
              <a:rPr lang="en-US" altLang="zh-CN" dirty="0" smtClean="0"/>
              <a:t>Python</a:t>
            </a:r>
            <a:r>
              <a:rPr lang="en-US" altLang="zh-CN" dirty="0" smtClean="0"/>
              <a:t>, </a:t>
            </a:r>
            <a:r>
              <a:rPr lang="en-US" altLang="zh-CN" dirty="0" smtClean="0"/>
              <a:t>Ruby</a:t>
            </a:r>
          </a:p>
          <a:p>
            <a:pPr lvl="1"/>
            <a:r>
              <a:rPr lang="zh-CN" altLang="en-US" dirty="0" smtClean="0"/>
              <a:t>计算成本是一个需要考虑的问题</a:t>
            </a:r>
            <a:endParaRPr lang="en-US" altLang="zh-CN" dirty="0" smtClean="0"/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Process, Thread, Event(</a:t>
            </a:r>
            <a:r>
              <a:rPr lang="zh-CN" altLang="en-US" dirty="0" smtClean="0"/>
              <a:t>编程难度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开发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有钱也找不到人；天下武功，唯快不破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语言的描述效率：代码量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语言的简洁、易用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25760"/>
            <a:ext cx="11017224" cy="1143000"/>
          </a:xfrm>
        </p:spPr>
        <p:txBody>
          <a:bodyPr/>
          <a:lstStyle/>
          <a:p>
            <a:pPr algn="l"/>
            <a:r>
              <a:rPr lang="zh-CN" altLang="en-US" dirty="0"/>
              <a:t>后台程序开发的考虑因素</a:t>
            </a:r>
            <a:r>
              <a:rPr lang="en-US" altLang="zh-CN" dirty="0" smtClean="0"/>
              <a:t>(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大型程序的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写几万行的程序和几百行的小程序是完全不同的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数据封装能力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单测，覆盖度测量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有多少时间花费在错误定位上了？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能否在程序运行前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编译时</a:t>
            </a:r>
            <a:r>
              <a:rPr lang="zh-CN" altLang="en-US" dirty="0" smtClean="0"/>
              <a:t>发现尽量多的问题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程序异常的</a:t>
            </a:r>
            <a:r>
              <a:rPr lang="en-US" altLang="zh-CN" dirty="0" smtClean="0"/>
              <a:t>trouble shooting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后台程序开发的考虑因素</a:t>
            </a:r>
            <a:r>
              <a:rPr lang="en-US" altLang="zh-CN" dirty="0" smtClean="0"/>
              <a:t>(</a:t>
            </a:r>
            <a:r>
              <a:rPr lang="en-US" altLang="zh-CN" dirty="0" smtClean="0"/>
              <a:t>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968552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对运行环境的依赖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对库（动态库）的依赖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后台程序编程的难点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4"/>
            <a:ext cx="11103024" cy="4824536"/>
          </a:xfrm>
        </p:spPr>
        <p:txBody>
          <a:bodyPr/>
          <a:lstStyle/>
          <a:p>
            <a:r>
              <a:rPr lang="zh-CN" altLang="en-US" dirty="0" smtClean="0"/>
              <a:t>内存的管理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程序中很大比例的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和内容有关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高并发的处理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年前还是一个很</a:t>
            </a:r>
            <a:r>
              <a:rPr lang="en-US" altLang="zh-CN" dirty="0" smtClean="0"/>
              <a:t>hot</a:t>
            </a:r>
            <a:r>
              <a:rPr lang="zh-CN" altLang="en-US" dirty="0" smtClean="0"/>
              <a:t>的话题；目前也还没有普遍掌握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资源的调度：</a:t>
            </a:r>
            <a:r>
              <a:rPr lang="en-US" altLang="zh-CN" dirty="0" smtClean="0"/>
              <a:t>Process/Thread/Event</a:t>
            </a:r>
          </a:p>
          <a:p>
            <a:pPr lvl="1"/>
            <a:r>
              <a:rPr lang="zh-CN" altLang="en-US" dirty="0" smtClean="0"/>
              <a:t>数据的封装和互斥访问；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并行运算逻辑的同步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1755</Words>
  <Application>Microsoft Office PowerPoint</Application>
  <PresentationFormat>宽屏</PresentationFormat>
  <Paragraphs>273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宋体</vt:lpstr>
      <vt:lpstr>Arial</vt:lpstr>
      <vt:lpstr>Calibri</vt:lpstr>
      <vt:lpstr>Office 主题</vt:lpstr>
      <vt:lpstr>Golang简介</vt:lpstr>
      <vt:lpstr>个人介绍</vt:lpstr>
      <vt:lpstr>目录</vt:lpstr>
      <vt:lpstr>Golang的历史</vt:lpstr>
      <vt:lpstr>example</vt:lpstr>
      <vt:lpstr>后台程序开发的考虑因素(1)</vt:lpstr>
      <vt:lpstr>后台程序开发的考虑因素(2)</vt:lpstr>
      <vt:lpstr>后台程序开发的考虑因素(3)</vt:lpstr>
      <vt:lpstr>后台程序编程的难点</vt:lpstr>
      <vt:lpstr>C vs Python (1)</vt:lpstr>
      <vt:lpstr>C vs Python (2)</vt:lpstr>
      <vt:lpstr>C vs Python (3)</vt:lpstr>
      <vt:lpstr>Golang (1)</vt:lpstr>
      <vt:lpstr>Golang (2)</vt:lpstr>
      <vt:lpstr>Golang(3)</vt:lpstr>
      <vt:lpstr>多参数返回</vt:lpstr>
      <vt:lpstr>Array, slice</vt:lpstr>
      <vt:lpstr>Slice</vt:lpstr>
      <vt:lpstr>map</vt:lpstr>
      <vt:lpstr>Goroutine</vt:lpstr>
      <vt:lpstr>关于内存</vt:lpstr>
      <vt:lpstr>GC</vt:lpstr>
      <vt:lpstr>Golang环境 – 开发</vt:lpstr>
      <vt:lpstr>一般的目录结构</vt:lpstr>
      <vt:lpstr>Golang环境 – 编译</vt:lpstr>
      <vt:lpstr>BFE团队在Golang方面的实践</vt:lpstr>
      <vt:lpstr>什么情况下适合用Golang?</vt:lpstr>
      <vt:lpstr>Some Open Issues</vt:lpstr>
      <vt:lpstr>关于C++, Java</vt:lpstr>
      <vt:lpstr>After all, 语言只是一种工具</vt:lpstr>
      <vt:lpstr>总结</vt:lpstr>
      <vt:lpstr>Stay Hungry, Stay Foolish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Golang经验分享</dc:title>
  <dc:creator>Zhang,Miao(OP)</dc:creator>
  <cp:lastModifiedBy>Zhang,Miao(OP)</cp:lastModifiedBy>
  <cp:revision>527</cp:revision>
  <dcterms:created xsi:type="dcterms:W3CDTF">2014-05-27T01:55:14Z</dcterms:created>
  <dcterms:modified xsi:type="dcterms:W3CDTF">2015-03-26T05:46:37Z</dcterms:modified>
</cp:coreProperties>
</file>