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5" r:id="rId3"/>
    <p:sldId id="260" r:id="rId4"/>
    <p:sldId id="259" r:id="rId5"/>
    <p:sldId id="276" r:id="rId6"/>
    <p:sldId id="262" r:id="rId7"/>
    <p:sldId id="261" r:id="rId8"/>
    <p:sldId id="263" r:id="rId9"/>
    <p:sldId id="264" r:id="rId10"/>
    <p:sldId id="265" r:id="rId11"/>
    <p:sldId id="266" r:id="rId12"/>
    <p:sldId id="277" r:id="rId13"/>
    <p:sldId id="267" r:id="rId14"/>
    <p:sldId id="268" r:id="rId15"/>
    <p:sldId id="269" r:id="rId16"/>
    <p:sldId id="270" r:id="rId17"/>
    <p:sldId id="271" r:id="rId18"/>
    <p:sldId id="274" r:id="rId19"/>
    <p:sldId id="273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7" r:id="rId29"/>
    <p:sldId id="286" r:id="rId30"/>
    <p:sldId id="272" r:id="rId3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49"/>
  </p:normalViewPr>
  <p:slideViewPr>
    <p:cSldViewPr snapToGrid="0" snapToObjects="1" showGuides="1">
      <p:cViewPr varScale="1">
        <p:scale>
          <a:sx n="143" d="100"/>
          <a:sy n="143" d="100"/>
        </p:scale>
        <p:origin x="208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Nishimoto\Desktop\_save\背景青の-地球のみ青に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147845" cy="438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1"/>
          <p:cNvSpPr>
            <a:spLocks noGrp="1"/>
          </p:cNvSpPr>
          <p:nvPr>
            <p:ph type="ctrTitle" hasCustomPrompt="1"/>
          </p:nvPr>
        </p:nvSpPr>
        <p:spPr>
          <a:xfrm>
            <a:off x="338667" y="2343150"/>
            <a:ext cx="11514667" cy="1913535"/>
          </a:xfrm>
        </p:spPr>
        <p:txBody>
          <a:bodyPr lIns="0" rIns="0" anchor="ctr" anchorCtr="0">
            <a:normAutofit/>
          </a:bodyPr>
          <a:lstStyle>
            <a:lvl1pPr algn="l">
              <a:defRPr sz="6933" b="1"/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11280576" y="6126427"/>
            <a:ext cx="911424" cy="731573"/>
          </a:xfrm>
          <a:prstGeom prst="rect">
            <a:avLst/>
          </a:prstGeom>
          <a:solidFill>
            <a:schemeClr val="bg1"/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7089"/>
            <a:endParaRPr kumimoji="0" lang="ja-JP" altLang="en-US" sz="140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 hasCustomPrompt="1"/>
          </p:nvPr>
        </p:nvSpPr>
        <p:spPr>
          <a:xfrm>
            <a:off x="338667" y="5042625"/>
            <a:ext cx="11514667" cy="465084"/>
          </a:xfrm>
        </p:spPr>
        <p:txBody>
          <a:bodyPr anchor="b" anchorCtr="0">
            <a:spAutoFit/>
          </a:bodyPr>
          <a:lstStyle>
            <a:lvl1pPr marL="0" indent="0">
              <a:lnSpc>
                <a:spcPts val="2667"/>
              </a:lnSpc>
              <a:buNone/>
              <a:defRPr sz="2667" b="1"/>
            </a:lvl1pPr>
          </a:lstStyle>
          <a:p>
            <a:pPr lvl="0"/>
            <a:r>
              <a:rPr kumimoji="1" lang="ja-JP" altLang="en-US" dirty="0"/>
              <a:t>所属・役職</a:t>
            </a:r>
          </a:p>
        </p:txBody>
      </p:sp>
      <p:sp>
        <p:nvSpPr>
          <p:cNvPr id="5" name="テキスト プレースホルダー 3"/>
          <p:cNvSpPr>
            <a:spLocks noGrp="1"/>
          </p:cNvSpPr>
          <p:nvPr>
            <p:ph type="body" sz="quarter" idx="11" hasCustomPrompt="1"/>
          </p:nvPr>
        </p:nvSpPr>
        <p:spPr>
          <a:xfrm>
            <a:off x="338667" y="5473020"/>
            <a:ext cx="11514667" cy="666786"/>
          </a:xfrm>
        </p:spPr>
        <p:txBody>
          <a:bodyPr anchor="t" anchorCtr="0">
            <a:spAutoFit/>
          </a:bodyPr>
          <a:lstStyle>
            <a:lvl1pPr marL="0" indent="0">
              <a:buNone/>
              <a:defRPr sz="3733" b="1"/>
            </a:lvl1pPr>
          </a:lstStyle>
          <a:p>
            <a:pPr lvl="0"/>
            <a:r>
              <a:rPr kumimoji="1" lang="ja-JP" altLang="en-US" dirty="0"/>
              <a:t>作成者氏名</a:t>
            </a:r>
          </a:p>
        </p:txBody>
      </p:sp>
    </p:spTree>
    <p:extLst>
      <p:ext uri="{BB962C8B-B14F-4D97-AF65-F5344CB8AC3E}">
        <p14:creationId xmlns:p14="http://schemas.microsoft.com/office/powerpoint/2010/main" val="344263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分割ガ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38668" y="214040"/>
            <a:ext cx="11497733" cy="69468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/>
          <a:p>
            <a:r>
              <a:rPr kumimoji="1" lang="ja-JP" altLang="en-US" dirty="0"/>
              <a:t>スライドタイトル</a:t>
            </a:r>
          </a:p>
        </p:txBody>
      </p:sp>
      <p:cxnSp>
        <p:nvCxnSpPr>
          <p:cNvPr id="7" name="直線コネクタ 6"/>
          <p:cNvCxnSpPr/>
          <p:nvPr/>
        </p:nvCxnSpPr>
        <p:spPr>
          <a:xfrm>
            <a:off x="0" y="908720"/>
            <a:ext cx="12192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1" y="6515100"/>
            <a:ext cx="121919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11845488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334433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8915541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9079352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6009608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6173419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3096688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3260499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A8896-1AC6-5E4F-AC12-BD45535FE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46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5分割ガ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38668" y="214040"/>
            <a:ext cx="11497733" cy="69468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/>
          <a:p>
            <a:r>
              <a:rPr kumimoji="1" lang="ja-JP" altLang="en-US" dirty="0"/>
              <a:t>スライドタイトル</a:t>
            </a:r>
          </a:p>
        </p:txBody>
      </p:sp>
      <p:cxnSp>
        <p:nvCxnSpPr>
          <p:cNvPr id="7" name="直線コネクタ 6"/>
          <p:cNvCxnSpPr/>
          <p:nvPr/>
        </p:nvCxnSpPr>
        <p:spPr>
          <a:xfrm>
            <a:off x="0" y="908720"/>
            <a:ext cx="12192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1" y="6515100"/>
            <a:ext cx="121919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11845488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334433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9514892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9678703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4838039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5001849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2503079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2666889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A8896-1AC6-5E4F-AC12-BD45535FE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3" name="直線コネクタ 22"/>
          <p:cNvCxnSpPr/>
          <p:nvPr/>
        </p:nvCxnSpPr>
        <p:spPr>
          <a:xfrm>
            <a:off x="7174839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7338649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775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B1B77D-D602-744B-88A8-7A6C44017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DBB324-02D4-BF43-BF7B-15A0FC520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AE0DC5-E434-E84B-8B03-03A06B87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A659-A721-5F4A-8EDF-D2B74FFC615D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CE1003-9357-0142-845B-46715A2E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E07209-8B08-CE44-A663-53248464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8896-1AC6-5E4F-AC12-BD45535FE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80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Nishimoto\Desktop\_save\背景青の-地球のみ青に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147845" cy="438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1"/>
          <p:cNvSpPr>
            <a:spLocks noGrp="1"/>
          </p:cNvSpPr>
          <p:nvPr>
            <p:ph type="ctrTitle" hasCustomPrompt="1"/>
          </p:nvPr>
        </p:nvSpPr>
        <p:spPr>
          <a:xfrm>
            <a:off x="338667" y="2807474"/>
            <a:ext cx="11514667" cy="984885"/>
          </a:xfrm>
        </p:spPr>
        <p:txBody>
          <a:bodyPr lIns="0" rIns="0" anchor="ctr" anchorCtr="0">
            <a:spAutoFit/>
          </a:bodyPr>
          <a:lstStyle>
            <a:lvl1pPr algn="l">
              <a:defRPr sz="5600" b="1"/>
            </a:lvl1pPr>
          </a:lstStyle>
          <a:p>
            <a:r>
              <a:rPr kumimoji="1" lang="ja-JP" altLang="en-US" dirty="0"/>
              <a:t>セクション見出し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11280576" y="6126427"/>
            <a:ext cx="911424" cy="731573"/>
          </a:xfrm>
          <a:prstGeom prst="rect">
            <a:avLst/>
          </a:prstGeom>
          <a:solidFill>
            <a:schemeClr val="bg1"/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7089"/>
            <a:endParaRPr kumimoji="0" lang="ja-JP" altLang="en-US" sz="140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832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テキスト中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38668" y="908720"/>
            <a:ext cx="11514667" cy="5616624"/>
          </a:xfrm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8896-1AC6-5E4F-AC12-BD45535FE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38668" y="214040"/>
            <a:ext cx="11497733" cy="69468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/>
          <a:p>
            <a:r>
              <a:rPr kumimoji="1" lang="ja-JP" altLang="en-US" dirty="0"/>
              <a:t>スライドタイトル</a:t>
            </a:r>
          </a:p>
        </p:txBody>
      </p:sp>
    </p:spTree>
    <p:extLst>
      <p:ext uri="{BB962C8B-B14F-4D97-AF65-F5344CB8AC3E}">
        <p14:creationId xmlns:p14="http://schemas.microsoft.com/office/powerpoint/2010/main" val="72334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8896-1AC6-5E4F-AC12-BD45535FE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38668" y="214040"/>
            <a:ext cx="11497733" cy="69468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/>
          <a:p>
            <a:r>
              <a:rPr kumimoji="1" lang="ja-JP" altLang="en-US" dirty="0"/>
              <a:t>スライドタイトル</a:t>
            </a:r>
          </a:p>
        </p:txBody>
      </p:sp>
    </p:spTree>
    <p:extLst>
      <p:ext uri="{BB962C8B-B14F-4D97-AF65-F5344CB8AC3E}">
        <p14:creationId xmlns:p14="http://schemas.microsoft.com/office/powerpoint/2010/main" val="126655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ページ番号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8896-1AC6-5E4F-AC12-BD45535FE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26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ページ番号のみ_ロゴ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8896-1AC6-5E4F-AC12-BD45535FE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10512491" y="116632"/>
            <a:ext cx="1536171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6638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8896-1AC6-5E4F-AC12-BD45535FE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3"/>
          </p:nvPr>
        </p:nvSpPr>
        <p:spPr>
          <a:xfrm>
            <a:off x="335360" y="908721"/>
            <a:ext cx="11517973" cy="5615905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kumimoji="1" lang="ja-JP" altLang="en-US"/>
              <a:t>アイコンをクリックして図を追加</a:t>
            </a:r>
            <a:endParaRPr kumimoji="1" lang="ja-JP" altLang="en-US" dirty="0"/>
          </a:p>
        </p:txBody>
      </p:sp>
      <p:sp>
        <p:nvSpPr>
          <p:cNvPr id="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38668" y="214040"/>
            <a:ext cx="11497733" cy="69468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/>
          <a:p>
            <a:r>
              <a:rPr kumimoji="1" lang="ja-JP" altLang="en-US" dirty="0"/>
              <a:t>スライドタイトル</a:t>
            </a:r>
          </a:p>
        </p:txBody>
      </p:sp>
    </p:spTree>
    <p:extLst>
      <p:ext uri="{BB962C8B-B14F-4D97-AF65-F5344CB8AC3E}">
        <p14:creationId xmlns:p14="http://schemas.microsoft.com/office/powerpoint/2010/main" val="203725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分割ガ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38668" y="214040"/>
            <a:ext cx="11497733" cy="69468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/>
          <a:p>
            <a:r>
              <a:rPr kumimoji="1" lang="ja-JP" altLang="en-US" dirty="0"/>
              <a:t>スライドタイトル</a:t>
            </a:r>
          </a:p>
        </p:txBody>
      </p:sp>
      <p:cxnSp>
        <p:nvCxnSpPr>
          <p:cNvPr id="7" name="直線コネクタ 6"/>
          <p:cNvCxnSpPr/>
          <p:nvPr/>
        </p:nvCxnSpPr>
        <p:spPr>
          <a:xfrm>
            <a:off x="0" y="6515100"/>
            <a:ext cx="12192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0" y="908720"/>
            <a:ext cx="12192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11845488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334433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6013207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6177017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A8896-1AC6-5E4F-AC12-BD45535FE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24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分割ガ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38668" y="214040"/>
            <a:ext cx="11497733" cy="69468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/>
          <a:p>
            <a:r>
              <a:rPr kumimoji="1" lang="ja-JP" altLang="en-US" dirty="0"/>
              <a:t>スライドタイトル</a:t>
            </a:r>
          </a:p>
        </p:txBody>
      </p:sp>
      <p:cxnSp>
        <p:nvCxnSpPr>
          <p:cNvPr id="7" name="直線コネクタ 6"/>
          <p:cNvCxnSpPr/>
          <p:nvPr/>
        </p:nvCxnSpPr>
        <p:spPr>
          <a:xfrm>
            <a:off x="0" y="6515100"/>
            <a:ext cx="12192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0" y="908720"/>
            <a:ext cx="12192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11845488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334433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7961596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8125407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4052924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4216735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A8896-1AC6-5E4F-AC12-BD45535FE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7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 descr="C:\Users\Nishimoto\Desktop\_save\背景青の-地球のみ青に50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447476" cy="3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グループ化 45"/>
          <p:cNvGrpSpPr/>
          <p:nvPr/>
        </p:nvGrpSpPr>
        <p:grpSpPr>
          <a:xfrm>
            <a:off x="10756694" y="314961"/>
            <a:ext cx="1111239" cy="379956"/>
            <a:chOff x="1946275" y="-2255838"/>
            <a:chExt cx="4313238" cy="1474788"/>
          </a:xfrm>
        </p:grpSpPr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1946275" y="-1944688"/>
              <a:ext cx="781050" cy="784225"/>
            </a:xfrm>
            <a:custGeom>
              <a:avLst/>
              <a:gdLst>
                <a:gd name="T0" fmla="*/ 492 w 492"/>
                <a:gd name="T1" fmla="*/ 0 h 494"/>
                <a:gd name="T2" fmla="*/ 267 w 492"/>
                <a:gd name="T3" fmla="*/ 0 h 494"/>
                <a:gd name="T4" fmla="*/ 267 w 492"/>
                <a:gd name="T5" fmla="*/ 97 h 494"/>
                <a:gd name="T6" fmla="*/ 324 w 492"/>
                <a:gd name="T7" fmla="*/ 97 h 494"/>
                <a:gd name="T8" fmla="*/ 324 w 492"/>
                <a:gd name="T9" fmla="*/ 286 h 494"/>
                <a:gd name="T10" fmla="*/ 168 w 492"/>
                <a:gd name="T11" fmla="*/ 0 h 494"/>
                <a:gd name="T12" fmla="*/ 0 w 492"/>
                <a:gd name="T13" fmla="*/ 0 h 494"/>
                <a:gd name="T14" fmla="*/ 0 w 492"/>
                <a:gd name="T15" fmla="*/ 95 h 494"/>
                <a:gd name="T16" fmla="*/ 59 w 492"/>
                <a:gd name="T17" fmla="*/ 95 h 494"/>
                <a:gd name="T18" fmla="*/ 59 w 492"/>
                <a:gd name="T19" fmla="*/ 400 h 494"/>
                <a:gd name="T20" fmla="*/ 0 w 492"/>
                <a:gd name="T21" fmla="*/ 400 h 494"/>
                <a:gd name="T22" fmla="*/ 0 w 492"/>
                <a:gd name="T23" fmla="*/ 494 h 494"/>
                <a:gd name="T24" fmla="*/ 227 w 492"/>
                <a:gd name="T25" fmla="*/ 494 h 494"/>
                <a:gd name="T26" fmla="*/ 227 w 492"/>
                <a:gd name="T27" fmla="*/ 400 h 494"/>
                <a:gd name="T28" fmla="*/ 168 w 492"/>
                <a:gd name="T29" fmla="*/ 400 h 494"/>
                <a:gd name="T30" fmla="*/ 168 w 492"/>
                <a:gd name="T31" fmla="*/ 213 h 494"/>
                <a:gd name="T32" fmla="*/ 326 w 492"/>
                <a:gd name="T33" fmla="*/ 494 h 494"/>
                <a:gd name="T34" fmla="*/ 435 w 492"/>
                <a:gd name="T35" fmla="*/ 494 h 494"/>
                <a:gd name="T36" fmla="*/ 435 w 492"/>
                <a:gd name="T37" fmla="*/ 95 h 494"/>
                <a:gd name="T38" fmla="*/ 492 w 492"/>
                <a:gd name="T39" fmla="*/ 95 h 494"/>
                <a:gd name="T40" fmla="*/ 492 w 492"/>
                <a:gd name="T41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2" h="494">
                  <a:moveTo>
                    <a:pt x="492" y="0"/>
                  </a:moveTo>
                  <a:lnTo>
                    <a:pt x="267" y="0"/>
                  </a:lnTo>
                  <a:lnTo>
                    <a:pt x="267" y="97"/>
                  </a:lnTo>
                  <a:lnTo>
                    <a:pt x="324" y="97"/>
                  </a:lnTo>
                  <a:lnTo>
                    <a:pt x="324" y="286"/>
                  </a:lnTo>
                  <a:lnTo>
                    <a:pt x="168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59" y="95"/>
                  </a:lnTo>
                  <a:lnTo>
                    <a:pt x="59" y="400"/>
                  </a:lnTo>
                  <a:lnTo>
                    <a:pt x="0" y="400"/>
                  </a:lnTo>
                  <a:lnTo>
                    <a:pt x="0" y="494"/>
                  </a:lnTo>
                  <a:lnTo>
                    <a:pt x="227" y="494"/>
                  </a:lnTo>
                  <a:lnTo>
                    <a:pt x="227" y="400"/>
                  </a:lnTo>
                  <a:lnTo>
                    <a:pt x="168" y="400"/>
                  </a:lnTo>
                  <a:lnTo>
                    <a:pt x="168" y="213"/>
                  </a:lnTo>
                  <a:lnTo>
                    <a:pt x="326" y="494"/>
                  </a:lnTo>
                  <a:lnTo>
                    <a:pt x="435" y="494"/>
                  </a:lnTo>
                  <a:lnTo>
                    <a:pt x="435" y="95"/>
                  </a:lnTo>
                  <a:lnTo>
                    <a:pt x="492" y="95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/>
            </a:p>
          </p:txBody>
        </p:sp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2786063" y="-1944688"/>
              <a:ext cx="690563" cy="784225"/>
            </a:xfrm>
            <a:custGeom>
              <a:avLst/>
              <a:gdLst>
                <a:gd name="T0" fmla="*/ 0 w 435"/>
                <a:gd name="T1" fmla="*/ 0 h 494"/>
                <a:gd name="T2" fmla="*/ 0 w 435"/>
                <a:gd name="T3" fmla="*/ 189 h 494"/>
                <a:gd name="T4" fmla="*/ 95 w 435"/>
                <a:gd name="T5" fmla="*/ 189 h 494"/>
                <a:gd name="T6" fmla="*/ 95 w 435"/>
                <a:gd name="T7" fmla="*/ 100 h 494"/>
                <a:gd name="T8" fmla="*/ 154 w 435"/>
                <a:gd name="T9" fmla="*/ 100 h 494"/>
                <a:gd name="T10" fmla="*/ 154 w 435"/>
                <a:gd name="T11" fmla="*/ 400 h 494"/>
                <a:gd name="T12" fmla="*/ 83 w 435"/>
                <a:gd name="T13" fmla="*/ 400 h 494"/>
                <a:gd name="T14" fmla="*/ 83 w 435"/>
                <a:gd name="T15" fmla="*/ 494 h 494"/>
                <a:gd name="T16" fmla="*/ 352 w 435"/>
                <a:gd name="T17" fmla="*/ 494 h 494"/>
                <a:gd name="T18" fmla="*/ 352 w 435"/>
                <a:gd name="T19" fmla="*/ 400 h 494"/>
                <a:gd name="T20" fmla="*/ 282 w 435"/>
                <a:gd name="T21" fmla="*/ 400 h 494"/>
                <a:gd name="T22" fmla="*/ 282 w 435"/>
                <a:gd name="T23" fmla="*/ 100 h 494"/>
                <a:gd name="T24" fmla="*/ 338 w 435"/>
                <a:gd name="T25" fmla="*/ 100 h 494"/>
                <a:gd name="T26" fmla="*/ 338 w 435"/>
                <a:gd name="T27" fmla="*/ 189 h 494"/>
                <a:gd name="T28" fmla="*/ 435 w 435"/>
                <a:gd name="T29" fmla="*/ 189 h 494"/>
                <a:gd name="T30" fmla="*/ 435 w 435"/>
                <a:gd name="T31" fmla="*/ 0 h 494"/>
                <a:gd name="T32" fmla="*/ 0 w 435"/>
                <a:gd name="T33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94">
                  <a:moveTo>
                    <a:pt x="0" y="0"/>
                  </a:moveTo>
                  <a:lnTo>
                    <a:pt x="0" y="189"/>
                  </a:lnTo>
                  <a:lnTo>
                    <a:pt x="95" y="189"/>
                  </a:lnTo>
                  <a:lnTo>
                    <a:pt x="95" y="100"/>
                  </a:lnTo>
                  <a:lnTo>
                    <a:pt x="154" y="100"/>
                  </a:lnTo>
                  <a:lnTo>
                    <a:pt x="154" y="400"/>
                  </a:lnTo>
                  <a:lnTo>
                    <a:pt x="83" y="400"/>
                  </a:lnTo>
                  <a:lnTo>
                    <a:pt x="83" y="494"/>
                  </a:lnTo>
                  <a:lnTo>
                    <a:pt x="352" y="494"/>
                  </a:lnTo>
                  <a:lnTo>
                    <a:pt x="352" y="400"/>
                  </a:lnTo>
                  <a:lnTo>
                    <a:pt x="282" y="400"/>
                  </a:lnTo>
                  <a:lnTo>
                    <a:pt x="282" y="100"/>
                  </a:lnTo>
                  <a:lnTo>
                    <a:pt x="338" y="100"/>
                  </a:lnTo>
                  <a:lnTo>
                    <a:pt x="338" y="189"/>
                  </a:lnTo>
                  <a:lnTo>
                    <a:pt x="435" y="189"/>
                  </a:lnTo>
                  <a:lnTo>
                    <a:pt x="4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/>
            </a:p>
          </p:txBody>
        </p:sp>
        <p:sp>
          <p:nvSpPr>
            <p:cNvPr id="49" name="Freeform 9"/>
            <p:cNvSpPr>
              <a:spLocks/>
            </p:cNvSpPr>
            <p:nvPr/>
          </p:nvSpPr>
          <p:spPr bwMode="auto">
            <a:xfrm>
              <a:off x="3533775" y="-1944688"/>
              <a:ext cx="688975" cy="784225"/>
            </a:xfrm>
            <a:custGeom>
              <a:avLst/>
              <a:gdLst>
                <a:gd name="T0" fmla="*/ 0 w 434"/>
                <a:gd name="T1" fmla="*/ 0 h 494"/>
                <a:gd name="T2" fmla="*/ 0 w 434"/>
                <a:gd name="T3" fmla="*/ 189 h 494"/>
                <a:gd name="T4" fmla="*/ 94 w 434"/>
                <a:gd name="T5" fmla="*/ 189 h 494"/>
                <a:gd name="T6" fmla="*/ 94 w 434"/>
                <a:gd name="T7" fmla="*/ 100 h 494"/>
                <a:gd name="T8" fmla="*/ 153 w 434"/>
                <a:gd name="T9" fmla="*/ 100 h 494"/>
                <a:gd name="T10" fmla="*/ 153 w 434"/>
                <a:gd name="T11" fmla="*/ 400 h 494"/>
                <a:gd name="T12" fmla="*/ 85 w 434"/>
                <a:gd name="T13" fmla="*/ 400 h 494"/>
                <a:gd name="T14" fmla="*/ 85 w 434"/>
                <a:gd name="T15" fmla="*/ 494 h 494"/>
                <a:gd name="T16" fmla="*/ 352 w 434"/>
                <a:gd name="T17" fmla="*/ 494 h 494"/>
                <a:gd name="T18" fmla="*/ 352 w 434"/>
                <a:gd name="T19" fmla="*/ 400 h 494"/>
                <a:gd name="T20" fmla="*/ 281 w 434"/>
                <a:gd name="T21" fmla="*/ 400 h 494"/>
                <a:gd name="T22" fmla="*/ 281 w 434"/>
                <a:gd name="T23" fmla="*/ 100 h 494"/>
                <a:gd name="T24" fmla="*/ 340 w 434"/>
                <a:gd name="T25" fmla="*/ 100 h 494"/>
                <a:gd name="T26" fmla="*/ 340 w 434"/>
                <a:gd name="T27" fmla="*/ 189 h 494"/>
                <a:gd name="T28" fmla="*/ 434 w 434"/>
                <a:gd name="T29" fmla="*/ 189 h 494"/>
                <a:gd name="T30" fmla="*/ 434 w 434"/>
                <a:gd name="T31" fmla="*/ 0 h 494"/>
                <a:gd name="T32" fmla="*/ 0 w 434"/>
                <a:gd name="T33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4" h="494">
                  <a:moveTo>
                    <a:pt x="0" y="0"/>
                  </a:moveTo>
                  <a:lnTo>
                    <a:pt x="0" y="189"/>
                  </a:lnTo>
                  <a:lnTo>
                    <a:pt x="94" y="189"/>
                  </a:lnTo>
                  <a:lnTo>
                    <a:pt x="94" y="100"/>
                  </a:lnTo>
                  <a:lnTo>
                    <a:pt x="153" y="100"/>
                  </a:lnTo>
                  <a:lnTo>
                    <a:pt x="153" y="400"/>
                  </a:lnTo>
                  <a:lnTo>
                    <a:pt x="85" y="400"/>
                  </a:lnTo>
                  <a:lnTo>
                    <a:pt x="85" y="494"/>
                  </a:lnTo>
                  <a:lnTo>
                    <a:pt x="352" y="494"/>
                  </a:lnTo>
                  <a:lnTo>
                    <a:pt x="352" y="400"/>
                  </a:lnTo>
                  <a:lnTo>
                    <a:pt x="281" y="400"/>
                  </a:lnTo>
                  <a:lnTo>
                    <a:pt x="281" y="100"/>
                  </a:lnTo>
                  <a:lnTo>
                    <a:pt x="340" y="100"/>
                  </a:lnTo>
                  <a:lnTo>
                    <a:pt x="340" y="189"/>
                  </a:lnTo>
                  <a:lnTo>
                    <a:pt x="434" y="189"/>
                  </a:lnTo>
                  <a:lnTo>
                    <a:pt x="4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/>
            </a:p>
          </p:txBody>
        </p:sp>
        <p:sp>
          <p:nvSpPr>
            <p:cNvPr id="50" name="Freeform 10"/>
            <p:cNvSpPr>
              <a:spLocks noEditPoints="1"/>
            </p:cNvSpPr>
            <p:nvPr/>
          </p:nvSpPr>
          <p:spPr bwMode="auto">
            <a:xfrm>
              <a:off x="4568825" y="-2255838"/>
              <a:ext cx="1690688" cy="1474788"/>
            </a:xfrm>
            <a:custGeom>
              <a:avLst/>
              <a:gdLst>
                <a:gd name="T0" fmla="*/ 407 w 451"/>
                <a:gd name="T1" fmla="*/ 79 h 393"/>
                <a:gd name="T2" fmla="*/ 278 w 451"/>
                <a:gd name="T3" fmla="*/ 0 h 393"/>
                <a:gd name="T4" fmla="*/ 226 w 451"/>
                <a:gd name="T5" fmla="*/ 9 h 393"/>
                <a:gd name="T6" fmla="*/ 174 w 451"/>
                <a:gd name="T7" fmla="*/ 0 h 393"/>
                <a:gd name="T8" fmla="*/ 45 w 451"/>
                <a:gd name="T9" fmla="*/ 79 h 393"/>
                <a:gd name="T10" fmla="*/ 78 w 451"/>
                <a:gd name="T11" fmla="*/ 332 h 393"/>
                <a:gd name="T12" fmla="*/ 226 w 451"/>
                <a:gd name="T13" fmla="*/ 393 h 393"/>
                <a:gd name="T14" fmla="*/ 374 w 451"/>
                <a:gd name="T15" fmla="*/ 332 h 393"/>
                <a:gd name="T16" fmla="*/ 407 w 451"/>
                <a:gd name="T17" fmla="*/ 79 h 393"/>
                <a:gd name="T18" fmla="*/ 211 w 451"/>
                <a:gd name="T19" fmla="*/ 74 h 393"/>
                <a:gd name="T20" fmla="*/ 226 w 451"/>
                <a:gd name="T21" fmla="*/ 62 h 393"/>
                <a:gd name="T22" fmla="*/ 226 w 451"/>
                <a:gd name="T23" fmla="*/ 62 h 393"/>
                <a:gd name="T24" fmla="*/ 226 w 451"/>
                <a:gd name="T25" fmla="*/ 62 h 393"/>
                <a:gd name="T26" fmla="*/ 226 w 451"/>
                <a:gd name="T27" fmla="*/ 62 h 393"/>
                <a:gd name="T28" fmla="*/ 226 w 451"/>
                <a:gd name="T29" fmla="*/ 62 h 393"/>
                <a:gd name="T30" fmla="*/ 241 w 451"/>
                <a:gd name="T31" fmla="*/ 74 h 393"/>
                <a:gd name="T32" fmla="*/ 264 w 451"/>
                <a:gd name="T33" fmla="*/ 137 h 393"/>
                <a:gd name="T34" fmla="*/ 226 w 451"/>
                <a:gd name="T35" fmla="*/ 172 h 393"/>
                <a:gd name="T36" fmla="*/ 188 w 451"/>
                <a:gd name="T37" fmla="*/ 137 h 393"/>
                <a:gd name="T38" fmla="*/ 211 w 451"/>
                <a:gd name="T39" fmla="*/ 74 h 393"/>
                <a:gd name="T40" fmla="*/ 226 w 451"/>
                <a:gd name="T41" fmla="*/ 343 h 393"/>
                <a:gd name="T42" fmla="*/ 66 w 451"/>
                <a:gd name="T43" fmla="*/ 184 h 393"/>
                <a:gd name="T44" fmla="*/ 103 w 451"/>
                <a:gd name="T45" fmla="*/ 84 h 393"/>
                <a:gd name="T46" fmla="*/ 171 w 451"/>
                <a:gd name="T47" fmla="*/ 49 h 393"/>
                <a:gd name="T48" fmla="*/ 171 w 451"/>
                <a:gd name="T49" fmla="*/ 49 h 393"/>
                <a:gd name="T50" fmla="*/ 138 w 451"/>
                <a:gd name="T51" fmla="*/ 139 h 393"/>
                <a:gd name="T52" fmla="*/ 162 w 451"/>
                <a:gd name="T53" fmla="*/ 194 h 393"/>
                <a:gd name="T54" fmla="*/ 226 w 451"/>
                <a:gd name="T55" fmla="*/ 222 h 393"/>
                <a:gd name="T56" fmla="*/ 289 w 451"/>
                <a:gd name="T57" fmla="*/ 194 h 393"/>
                <a:gd name="T58" fmla="*/ 314 w 451"/>
                <a:gd name="T59" fmla="*/ 139 h 393"/>
                <a:gd name="T60" fmla="*/ 280 w 451"/>
                <a:gd name="T61" fmla="*/ 49 h 393"/>
                <a:gd name="T62" fmla="*/ 281 w 451"/>
                <a:gd name="T63" fmla="*/ 49 h 393"/>
                <a:gd name="T64" fmla="*/ 349 w 451"/>
                <a:gd name="T65" fmla="*/ 84 h 393"/>
                <a:gd name="T66" fmla="*/ 385 w 451"/>
                <a:gd name="T67" fmla="*/ 184 h 393"/>
                <a:gd name="T68" fmla="*/ 226 w 451"/>
                <a:gd name="T69" fmla="*/ 34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1" h="393">
                  <a:moveTo>
                    <a:pt x="407" y="79"/>
                  </a:moveTo>
                  <a:cubicBezTo>
                    <a:pt x="371" y="16"/>
                    <a:pt x="317" y="0"/>
                    <a:pt x="278" y="0"/>
                  </a:cubicBezTo>
                  <a:cubicBezTo>
                    <a:pt x="260" y="0"/>
                    <a:pt x="243" y="2"/>
                    <a:pt x="226" y="9"/>
                  </a:cubicBezTo>
                  <a:cubicBezTo>
                    <a:pt x="209" y="2"/>
                    <a:pt x="192" y="0"/>
                    <a:pt x="174" y="0"/>
                  </a:cubicBezTo>
                  <a:cubicBezTo>
                    <a:pt x="135" y="0"/>
                    <a:pt x="81" y="16"/>
                    <a:pt x="45" y="79"/>
                  </a:cubicBezTo>
                  <a:cubicBezTo>
                    <a:pt x="0" y="157"/>
                    <a:pt x="6" y="262"/>
                    <a:pt x="78" y="332"/>
                  </a:cubicBezTo>
                  <a:cubicBezTo>
                    <a:pt x="114" y="368"/>
                    <a:pt x="165" y="393"/>
                    <a:pt x="226" y="393"/>
                  </a:cubicBezTo>
                  <a:cubicBezTo>
                    <a:pt x="287" y="393"/>
                    <a:pt x="338" y="368"/>
                    <a:pt x="374" y="332"/>
                  </a:cubicBezTo>
                  <a:cubicBezTo>
                    <a:pt x="446" y="262"/>
                    <a:pt x="451" y="157"/>
                    <a:pt x="407" y="79"/>
                  </a:cubicBezTo>
                  <a:close/>
                  <a:moveTo>
                    <a:pt x="211" y="74"/>
                  </a:moveTo>
                  <a:cubicBezTo>
                    <a:pt x="216" y="69"/>
                    <a:pt x="221" y="65"/>
                    <a:pt x="226" y="62"/>
                  </a:cubicBezTo>
                  <a:cubicBezTo>
                    <a:pt x="226" y="62"/>
                    <a:pt x="226" y="62"/>
                    <a:pt x="226" y="62"/>
                  </a:cubicBezTo>
                  <a:cubicBezTo>
                    <a:pt x="226" y="62"/>
                    <a:pt x="226" y="62"/>
                    <a:pt x="226" y="62"/>
                  </a:cubicBezTo>
                  <a:cubicBezTo>
                    <a:pt x="226" y="62"/>
                    <a:pt x="226" y="62"/>
                    <a:pt x="226" y="62"/>
                  </a:cubicBezTo>
                  <a:cubicBezTo>
                    <a:pt x="226" y="62"/>
                    <a:pt x="226" y="62"/>
                    <a:pt x="226" y="62"/>
                  </a:cubicBezTo>
                  <a:cubicBezTo>
                    <a:pt x="231" y="65"/>
                    <a:pt x="236" y="69"/>
                    <a:pt x="241" y="74"/>
                  </a:cubicBezTo>
                  <a:cubicBezTo>
                    <a:pt x="260" y="95"/>
                    <a:pt x="265" y="116"/>
                    <a:pt x="264" y="137"/>
                  </a:cubicBezTo>
                  <a:cubicBezTo>
                    <a:pt x="262" y="161"/>
                    <a:pt x="241" y="172"/>
                    <a:pt x="226" y="172"/>
                  </a:cubicBezTo>
                  <a:cubicBezTo>
                    <a:pt x="211" y="172"/>
                    <a:pt x="189" y="161"/>
                    <a:pt x="188" y="137"/>
                  </a:cubicBezTo>
                  <a:cubicBezTo>
                    <a:pt x="187" y="116"/>
                    <a:pt x="192" y="95"/>
                    <a:pt x="211" y="74"/>
                  </a:cubicBezTo>
                  <a:close/>
                  <a:moveTo>
                    <a:pt x="226" y="343"/>
                  </a:moveTo>
                  <a:cubicBezTo>
                    <a:pt x="138" y="343"/>
                    <a:pt x="66" y="272"/>
                    <a:pt x="66" y="184"/>
                  </a:cubicBezTo>
                  <a:cubicBezTo>
                    <a:pt x="66" y="150"/>
                    <a:pt x="77" y="111"/>
                    <a:pt x="103" y="84"/>
                  </a:cubicBezTo>
                  <a:cubicBezTo>
                    <a:pt x="127" y="60"/>
                    <a:pt x="142" y="53"/>
                    <a:pt x="171" y="49"/>
                  </a:cubicBezTo>
                  <a:cubicBezTo>
                    <a:pt x="171" y="49"/>
                    <a:pt x="171" y="49"/>
                    <a:pt x="171" y="49"/>
                  </a:cubicBezTo>
                  <a:cubicBezTo>
                    <a:pt x="136" y="84"/>
                    <a:pt x="138" y="139"/>
                    <a:pt x="138" y="139"/>
                  </a:cubicBezTo>
                  <a:cubicBezTo>
                    <a:pt x="140" y="161"/>
                    <a:pt x="148" y="179"/>
                    <a:pt x="162" y="194"/>
                  </a:cubicBezTo>
                  <a:cubicBezTo>
                    <a:pt x="179" y="212"/>
                    <a:pt x="201" y="222"/>
                    <a:pt x="226" y="222"/>
                  </a:cubicBezTo>
                  <a:cubicBezTo>
                    <a:pt x="251" y="222"/>
                    <a:pt x="273" y="212"/>
                    <a:pt x="289" y="194"/>
                  </a:cubicBezTo>
                  <a:cubicBezTo>
                    <a:pt x="304" y="179"/>
                    <a:pt x="312" y="161"/>
                    <a:pt x="314" y="139"/>
                  </a:cubicBezTo>
                  <a:cubicBezTo>
                    <a:pt x="314" y="139"/>
                    <a:pt x="315" y="84"/>
                    <a:pt x="280" y="49"/>
                  </a:cubicBezTo>
                  <a:cubicBezTo>
                    <a:pt x="281" y="49"/>
                    <a:pt x="281" y="49"/>
                    <a:pt x="281" y="49"/>
                  </a:cubicBezTo>
                  <a:cubicBezTo>
                    <a:pt x="310" y="53"/>
                    <a:pt x="325" y="60"/>
                    <a:pt x="349" y="84"/>
                  </a:cubicBezTo>
                  <a:cubicBezTo>
                    <a:pt x="375" y="111"/>
                    <a:pt x="385" y="150"/>
                    <a:pt x="385" y="184"/>
                  </a:cubicBezTo>
                  <a:cubicBezTo>
                    <a:pt x="385" y="272"/>
                    <a:pt x="314" y="343"/>
                    <a:pt x="226" y="343"/>
                  </a:cubicBezTo>
                  <a:close/>
                </a:path>
              </a:pathLst>
            </a:custGeom>
            <a:solidFill>
              <a:srgbClr val="0068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/>
            </a:p>
          </p:txBody>
        </p:sp>
      </p:grpSp>
      <p:sp>
        <p:nvSpPr>
          <p:cNvPr id="9" name="1 つの角を丸めた四角形 8"/>
          <p:cNvSpPr/>
          <p:nvPr/>
        </p:nvSpPr>
        <p:spPr>
          <a:xfrm flipH="1">
            <a:off x="11568609" y="6562725"/>
            <a:ext cx="623388" cy="296712"/>
          </a:xfrm>
          <a:prstGeom prst="round1Rect">
            <a:avLst>
              <a:gd name="adj" fmla="val 34939"/>
            </a:avLst>
          </a:prstGeom>
          <a:solidFill>
            <a:schemeClr val="accent1"/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7089"/>
            <a:endParaRPr kumimoji="0" lang="ja-JP" altLang="en-US" sz="140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8668" y="214040"/>
            <a:ext cx="11514667" cy="69468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38668" y="908720"/>
            <a:ext cx="11514667" cy="56166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568609" y="6546851"/>
            <a:ext cx="636079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2133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469A8896-1AC6-5E4F-AC12-BD45535FE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39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1219170" rtl="0" eaLnBrk="1" latinLnBrk="0" hangingPunct="1">
        <a:spcBef>
          <a:spcPct val="0"/>
        </a:spcBef>
        <a:buNone/>
        <a:defRPr kumimoji="1" sz="3733" b="1" kern="1200" baseline="0">
          <a:solidFill>
            <a:schemeClr val="tx2"/>
          </a:solidFill>
          <a:latin typeface="+mj-lt"/>
          <a:ea typeface="+mj-ea"/>
          <a:cs typeface="メイリオ" panose="020B0604030504040204" pitchFamily="50" charset="-128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933" kern="1200" baseline="0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ea"/>
          <a:ea typeface="+mn-ea"/>
          <a:cs typeface="メイリオ" panose="020B0604030504040204" pitchFamily="50" charset="-128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133" kern="1200" baseline="0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867" kern="1200" baseline="0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600" kern="1200">
          <a:solidFill>
            <a:schemeClr val="tx1"/>
          </a:solidFill>
          <a:latin typeface="+mn-ea"/>
          <a:ea typeface="+mn-ea"/>
          <a:cs typeface="メイリオ" panose="020B0604030504040204" pitchFamily="50" charset="-128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9FFC4E-F38E-FE47-92A8-934783DBA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DNN</a:t>
            </a:r>
            <a:r>
              <a:rPr kumimoji="1" lang="ja-JP" altLang="en-US"/>
              <a:t>資料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5E3AEA5-0E61-534B-AB46-19906EB2D1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860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23B9A-F58E-024C-B064-0D90D4EA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脱線：「ディープ」？</a:t>
            </a: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460AE1C-79E4-7044-AA5F-3D0B3A0E06A0}"/>
              </a:ext>
            </a:extLst>
          </p:cNvPr>
          <p:cNvSpPr/>
          <p:nvPr/>
        </p:nvSpPr>
        <p:spPr>
          <a:xfrm>
            <a:off x="1183341" y="797858"/>
            <a:ext cx="860612" cy="28507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F92F3675-8AA8-F54B-BA5B-3B1D91DA03DE}"/>
              </a:ext>
            </a:extLst>
          </p:cNvPr>
          <p:cNvSpPr/>
          <p:nvPr/>
        </p:nvSpPr>
        <p:spPr>
          <a:xfrm>
            <a:off x="1320136" y="1705928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A08092AE-2C06-884C-A0A7-4106494FD667}"/>
              </a:ext>
            </a:extLst>
          </p:cNvPr>
          <p:cNvSpPr/>
          <p:nvPr/>
        </p:nvSpPr>
        <p:spPr>
          <a:xfrm>
            <a:off x="1320136" y="962813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4537BBBE-7D61-5749-9DD9-4F2AEE6377D3}"/>
              </a:ext>
            </a:extLst>
          </p:cNvPr>
          <p:cNvSpPr/>
          <p:nvPr/>
        </p:nvSpPr>
        <p:spPr>
          <a:xfrm>
            <a:off x="2330824" y="1822416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A1A3BF7D-E353-7246-9B0E-5BEE068E0F4E}"/>
              </a:ext>
            </a:extLst>
          </p:cNvPr>
          <p:cNvSpPr/>
          <p:nvPr/>
        </p:nvSpPr>
        <p:spPr>
          <a:xfrm>
            <a:off x="1373924" y="2853411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" name="曲線コネクタ 7">
            <a:extLst>
              <a:ext uri="{FF2B5EF4-FFF2-40B4-BE49-F238E27FC236}">
                <a16:creationId xmlns:a16="http://schemas.microsoft.com/office/drawing/2014/main" id="{D8D141AF-74AA-8F4B-8375-891793FA1A4E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 rot="16200000" flipH="1">
            <a:off x="1839486" y="1331078"/>
            <a:ext cx="491940" cy="64302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曲線コネクタ 8">
            <a:extLst>
              <a:ext uri="{FF2B5EF4-FFF2-40B4-BE49-F238E27FC236}">
                <a16:creationId xmlns:a16="http://schemas.microsoft.com/office/drawing/2014/main" id="{797A6D54-5CC6-2D42-9663-E204DECD6C07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rot="5400000">
            <a:off x="1780685" y="2303272"/>
            <a:ext cx="663332" cy="58923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線コネクタ 9">
            <a:extLst>
              <a:ext uri="{FF2B5EF4-FFF2-40B4-BE49-F238E27FC236}">
                <a16:creationId xmlns:a16="http://schemas.microsoft.com/office/drawing/2014/main" id="{DB4AD75A-0B81-0947-8793-17329F1C57EA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rot="10800000">
            <a:off x="1840090" y="1965905"/>
            <a:ext cx="490735" cy="11648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0">
            <a:extLst>
              <a:ext uri="{FF2B5EF4-FFF2-40B4-BE49-F238E27FC236}">
                <a16:creationId xmlns:a16="http://schemas.microsoft.com/office/drawing/2014/main" id="{6055E134-E847-FA4C-84B1-416D3BF80D80}"/>
              </a:ext>
            </a:extLst>
          </p:cNvPr>
          <p:cNvSpPr/>
          <p:nvPr/>
        </p:nvSpPr>
        <p:spPr>
          <a:xfrm>
            <a:off x="448236" y="1822416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2" name="曲線コネクタ 11">
            <a:extLst>
              <a:ext uri="{FF2B5EF4-FFF2-40B4-BE49-F238E27FC236}">
                <a16:creationId xmlns:a16="http://schemas.microsoft.com/office/drawing/2014/main" id="{CFB8B92C-9AC5-4D4D-BF84-D398D0EF2753}"/>
              </a:ext>
            </a:extLst>
          </p:cNvPr>
          <p:cNvCxnSpPr>
            <a:cxnSpLocks/>
            <a:stCxn id="4" idx="2"/>
            <a:endCxn id="11" idx="6"/>
          </p:cNvCxnSpPr>
          <p:nvPr/>
        </p:nvCxnSpPr>
        <p:spPr>
          <a:xfrm rot="10800000" flipV="1">
            <a:off x="968190" y="1965905"/>
            <a:ext cx="351947" cy="11648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線コネクタ 12">
            <a:extLst>
              <a:ext uri="{FF2B5EF4-FFF2-40B4-BE49-F238E27FC236}">
                <a16:creationId xmlns:a16="http://schemas.microsoft.com/office/drawing/2014/main" id="{58694C08-F0A6-0E44-8B38-104E6E21EFEA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rot="5400000">
            <a:off x="898193" y="1400473"/>
            <a:ext cx="491940" cy="50423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線コネクタ 13">
            <a:extLst>
              <a:ext uri="{FF2B5EF4-FFF2-40B4-BE49-F238E27FC236}">
                <a16:creationId xmlns:a16="http://schemas.microsoft.com/office/drawing/2014/main" id="{5CC3DA97-E018-E147-98E8-25B840CCEE28}"/>
              </a:ext>
            </a:extLst>
          </p:cNvPr>
          <p:cNvCxnSpPr>
            <a:cxnSpLocks/>
            <a:stCxn id="7" idx="1"/>
            <a:endCxn id="11" idx="5"/>
          </p:cNvCxnSpPr>
          <p:nvPr/>
        </p:nvCxnSpPr>
        <p:spPr>
          <a:xfrm rot="16200000" flipV="1">
            <a:off x="839391" y="2318877"/>
            <a:ext cx="663332" cy="55802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5B939A35-0F2B-3E4E-8B34-F29CBA407B22}"/>
                  </a:ext>
                </a:extLst>
              </p:cNvPr>
              <p:cNvSpPr txBox="1"/>
              <p:nvPr/>
            </p:nvSpPr>
            <p:spPr>
              <a:xfrm>
                <a:off x="592221" y="1835336"/>
                <a:ext cx="223331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5B939A35-0F2B-3E4E-8B34-F29CBA407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21" y="1835336"/>
                <a:ext cx="223331" cy="430887"/>
              </a:xfrm>
              <a:prstGeom prst="rect">
                <a:avLst/>
              </a:prstGeom>
              <a:blipFill>
                <a:blip r:embed="rId2"/>
                <a:stretch>
                  <a:fillRect l="-11111" r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955736D-EAC2-0242-9158-34FA910AF750}"/>
                  </a:ext>
                </a:extLst>
              </p:cNvPr>
              <p:cNvSpPr txBox="1"/>
              <p:nvPr/>
            </p:nvSpPr>
            <p:spPr>
              <a:xfrm>
                <a:off x="2483808" y="1835336"/>
                <a:ext cx="226024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955736D-EAC2-0242-9158-34FA910AF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808" y="1835336"/>
                <a:ext cx="226024" cy="430887"/>
              </a:xfrm>
              <a:prstGeom prst="rect">
                <a:avLst/>
              </a:prstGeom>
              <a:blipFill>
                <a:blip r:embed="rId3"/>
                <a:stretch>
                  <a:fillRect l="-27778" r="-22222" b="-88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D89AB10-F69D-914C-B980-CB06897AF7C2}"/>
                  </a:ext>
                </a:extLst>
              </p:cNvPr>
              <p:cNvSpPr txBox="1"/>
              <p:nvPr/>
            </p:nvSpPr>
            <p:spPr>
              <a:xfrm>
                <a:off x="1461797" y="974725"/>
                <a:ext cx="345031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D89AB10-F69D-914C-B980-CB06897AF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797" y="974725"/>
                <a:ext cx="345031" cy="430887"/>
              </a:xfrm>
              <a:prstGeom prst="rect">
                <a:avLst/>
              </a:prstGeom>
              <a:blipFill>
                <a:blip r:embed="rId4"/>
                <a:stretch>
                  <a:fillRect l="-17857" r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8810E7CC-674E-2249-9A29-7BBB3051BA71}"/>
                  </a:ext>
                </a:extLst>
              </p:cNvPr>
              <p:cNvSpPr txBox="1"/>
              <p:nvPr/>
            </p:nvSpPr>
            <p:spPr>
              <a:xfrm>
                <a:off x="1461797" y="1736725"/>
                <a:ext cx="351570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8810E7CC-674E-2249-9A29-7BBB3051B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797" y="1736725"/>
                <a:ext cx="351570" cy="430887"/>
              </a:xfrm>
              <a:prstGeom prst="rect">
                <a:avLst/>
              </a:prstGeom>
              <a:blipFill>
                <a:blip r:embed="rId5"/>
                <a:stretch>
                  <a:fillRect l="-17241" r="-34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43AA0755-8CD6-5145-88A6-DD4D9896BC19}"/>
                  </a:ext>
                </a:extLst>
              </p:cNvPr>
              <p:cNvSpPr txBox="1"/>
              <p:nvPr/>
            </p:nvSpPr>
            <p:spPr>
              <a:xfrm>
                <a:off x="1461797" y="2911101"/>
                <a:ext cx="393249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43AA0755-8CD6-5145-88A6-DD4D9896B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797" y="2911101"/>
                <a:ext cx="393249" cy="430887"/>
              </a:xfrm>
              <a:prstGeom prst="rect">
                <a:avLst/>
              </a:prstGeom>
              <a:blipFill>
                <a:blip r:embed="rId6"/>
                <a:stretch>
                  <a:fillRect l="-15625" r="-3125" b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1DB754F-8097-7C4F-9F77-793FCF7F1BB9}"/>
              </a:ext>
            </a:extLst>
          </p:cNvPr>
          <p:cNvSpPr txBox="1"/>
          <p:nvPr/>
        </p:nvSpPr>
        <p:spPr>
          <a:xfrm>
            <a:off x="3137648" y="1222251"/>
            <a:ext cx="8617744" cy="3416320"/>
          </a:xfrm>
          <a:prstGeom prst="rect">
            <a:avLst/>
          </a:prstGeom>
        </p:spPr>
        <p:txBody>
          <a:bodyPr vert="horz" wrap="none" lIns="0" tIns="45720" rIns="0" bIns="45720" rtlCol="0">
            <a:spAutoFit/>
          </a:bodyPr>
          <a:lstStyle/>
          <a:p>
            <a:pPr algn="l"/>
            <a:r>
              <a:rPr lang="ja-JP" altLang="en-US" sz="2400"/>
              <a:t>「三層しかなくない？」</a:t>
            </a:r>
            <a:endParaRPr lang="en-US" altLang="ja-JP" sz="2400" dirty="0"/>
          </a:p>
          <a:p>
            <a:pPr algn="l"/>
            <a:r>
              <a:rPr lang="ja-JP" altLang="en-US" sz="2400"/>
              <a:t>「別に深くないじゃん」</a:t>
            </a:r>
            <a:endParaRPr lang="en-US" altLang="ja-JP" sz="2400" dirty="0"/>
          </a:p>
          <a:p>
            <a:pPr algn="l"/>
            <a:r>
              <a:rPr lang="ja-JP" altLang="en-US" sz="2400"/>
              <a:t>「それで関数近似できるならそれで良いのでは</a:t>
            </a:r>
            <a:r>
              <a:rPr lang="en-US" altLang="ja-JP" sz="2400" dirty="0"/>
              <a:t>……</a:t>
            </a:r>
            <a:r>
              <a:rPr lang="ja-JP" altLang="en-US" sz="2400"/>
              <a:t>」</a:t>
            </a:r>
            <a:endParaRPr lang="en-US" altLang="ja-JP" sz="2400" dirty="0"/>
          </a:p>
          <a:p>
            <a:pPr algn="l"/>
            <a:endParaRPr lang="en-US" altLang="ja-JP" sz="2400" dirty="0"/>
          </a:p>
          <a:p>
            <a:pPr algn="l"/>
            <a:r>
              <a:rPr lang="ja-JP" altLang="en-US" sz="2400" b="1"/>
              <a:t>「なぜか」多層にすると性能があがる</a:t>
            </a:r>
            <a:br>
              <a:rPr lang="en-US" altLang="ja-JP" sz="2400" dirty="0"/>
            </a:br>
            <a:r>
              <a:rPr lang="ja-JP" altLang="en-US" sz="2400"/>
              <a:t>階層的に物事を処理してるのでは，と言われていたりする</a:t>
            </a:r>
            <a:endParaRPr lang="en-US" altLang="ja-JP" sz="2400" dirty="0"/>
          </a:p>
          <a:p>
            <a:pPr algn="l"/>
            <a:endParaRPr lang="en-US" altLang="ja-JP" sz="2400" dirty="0"/>
          </a:p>
          <a:p>
            <a:pPr algn="l"/>
            <a:r>
              <a:rPr lang="ja-JP" altLang="en-US" sz="2400"/>
              <a:t>例：人の視覚は画像をみたときに局所的な「線分の方向」から</a:t>
            </a:r>
            <a:endParaRPr lang="en-US" altLang="ja-JP" sz="2400" dirty="0"/>
          </a:p>
          <a:p>
            <a:pPr algn="l"/>
            <a:r>
              <a:rPr lang="ja-JP" altLang="en-US" sz="2400"/>
              <a:t>処理を始め，最後には複雑なパターンを認識する．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171592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97DA93-F087-094D-828F-4FA7B271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「観測」「モデル化」「学習」</a:t>
            </a:r>
          </a:p>
        </p:txBody>
      </p:sp>
      <p:sp>
        <p:nvSpPr>
          <p:cNvPr id="3" name="フリーフォーム 2">
            <a:extLst>
              <a:ext uri="{FF2B5EF4-FFF2-40B4-BE49-F238E27FC236}">
                <a16:creationId xmlns:a16="http://schemas.microsoft.com/office/drawing/2014/main" id="{FA20B727-BE4A-1445-ABE7-F8DCF7DE5A51}"/>
              </a:ext>
            </a:extLst>
          </p:cNvPr>
          <p:cNvSpPr/>
          <p:nvPr/>
        </p:nvSpPr>
        <p:spPr>
          <a:xfrm>
            <a:off x="909918" y="1894232"/>
            <a:ext cx="3576918" cy="2207219"/>
          </a:xfrm>
          <a:custGeom>
            <a:avLst/>
            <a:gdLst>
              <a:gd name="connsiteX0" fmla="*/ 0 w 3576918"/>
              <a:gd name="connsiteY0" fmla="*/ 1793247 h 2207219"/>
              <a:gd name="connsiteX1" fmla="*/ 268941 w 3576918"/>
              <a:gd name="connsiteY1" fmla="*/ 681624 h 2207219"/>
              <a:gd name="connsiteX2" fmla="*/ 412377 w 3576918"/>
              <a:gd name="connsiteY2" fmla="*/ 529224 h 2207219"/>
              <a:gd name="connsiteX3" fmla="*/ 618565 w 3576918"/>
              <a:gd name="connsiteY3" fmla="*/ 1470518 h 2207219"/>
              <a:gd name="connsiteX4" fmla="*/ 788894 w 3576918"/>
              <a:gd name="connsiteY4" fmla="*/ 1667741 h 2207219"/>
              <a:gd name="connsiteX5" fmla="*/ 995083 w 3576918"/>
              <a:gd name="connsiteY5" fmla="*/ 1918753 h 2207219"/>
              <a:gd name="connsiteX6" fmla="*/ 1201271 w 3576918"/>
              <a:gd name="connsiteY6" fmla="*/ 2205624 h 2207219"/>
              <a:gd name="connsiteX7" fmla="*/ 1425388 w 3576918"/>
              <a:gd name="connsiteY7" fmla="*/ 1784282 h 2207219"/>
              <a:gd name="connsiteX8" fmla="*/ 1550894 w 3576918"/>
              <a:gd name="connsiteY8" fmla="*/ 1013318 h 2207219"/>
              <a:gd name="connsiteX9" fmla="*/ 1631577 w 3576918"/>
              <a:gd name="connsiteY9" fmla="*/ 744377 h 2207219"/>
              <a:gd name="connsiteX10" fmla="*/ 1855694 w 3576918"/>
              <a:gd name="connsiteY10" fmla="*/ 896777 h 2207219"/>
              <a:gd name="connsiteX11" fmla="*/ 2017059 w 3576918"/>
              <a:gd name="connsiteY11" fmla="*/ 574047 h 2207219"/>
              <a:gd name="connsiteX12" fmla="*/ 2259106 w 3576918"/>
              <a:gd name="connsiteY12" fmla="*/ 36165 h 2207219"/>
              <a:gd name="connsiteX13" fmla="*/ 2698377 w 3576918"/>
              <a:gd name="connsiteY13" fmla="*/ 1685671 h 2207219"/>
              <a:gd name="connsiteX14" fmla="*/ 3576918 w 3576918"/>
              <a:gd name="connsiteY14" fmla="*/ 2133906 h 220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76918" h="2207219">
                <a:moveTo>
                  <a:pt x="0" y="1793247"/>
                </a:moveTo>
                <a:cubicBezTo>
                  <a:pt x="100106" y="1342770"/>
                  <a:pt x="200212" y="892294"/>
                  <a:pt x="268941" y="681624"/>
                </a:cubicBezTo>
                <a:cubicBezTo>
                  <a:pt x="337670" y="470954"/>
                  <a:pt x="354106" y="397742"/>
                  <a:pt x="412377" y="529224"/>
                </a:cubicBezTo>
                <a:cubicBezTo>
                  <a:pt x="470648" y="660706"/>
                  <a:pt x="555812" y="1280765"/>
                  <a:pt x="618565" y="1470518"/>
                </a:cubicBezTo>
                <a:cubicBezTo>
                  <a:pt x="681318" y="1660271"/>
                  <a:pt x="726141" y="1593035"/>
                  <a:pt x="788894" y="1667741"/>
                </a:cubicBezTo>
                <a:cubicBezTo>
                  <a:pt x="851647" y="1742447"/>
                  <a:pt x="926353" y="1829106"/>
                  <a:pt x="995083" y="1918753"/>
                </a:cubicBezTo>
                <a:cubicBezTo>
                  <a:pt x="1063813" y="2008400"/>
                  <a:pt x="1129554" y="2228036"/>
                  <a:pt x="1201271" y="2205624"/>
                </a:cubicBezTo>
                <a:cubicBezTo>
                  <a:pt x="1272988" y="2183212"/>
                  <a:pt x="1367118" y="1983000"/>
                  <a:pt x="1425388" y="1784282"/>
                </a:cubicBezTo>
                <a:cubicBezTo>
                  <a:pt x="1483658" y="1585564"/>
                  <a:pt x="1516529" y="1186635"/>
                  <a:pt x="1550894" y="1013318"/>
                </a:cubicBezTo>
                <a:cubicBezTo>
                  <a:pt x="1585259" y="840001"/>
                  <a:pt x="1580777" y="763801"/>
                  <a:pt x="1631577" y="744377"/>
                </a:cubicBezTo>
                <a:cubicBezTo>
                  <a:pt x="1682377" y="724953"/>
                  <a:pt x="1791447" y="925165"/>
                  <a:pt x="1855694" y="896777"/>
                </a:cubicBezTo>
                <a:cubicBezTo>
                  <a:pt x="1919941" y="868389"/>
                  <a:pt x="1949824" y="717482"/>
                  <a:pt x="2017059" y="574047"/>
                </a:cubicBezTo>
                <a:cubicBezTo>
                  <a:pt x="2084294" y="430612"/>
                  <a:pt x="2145553" y="-149106"/>
                  <a:pt x="2259106" y="36165"/>
                </a:cubicBezTo>
                <a:cubicBezTo>
                  <a:pt x="2372659" y="221436"/>
                  <a:pt x="2478742" y="1336047"/>
                  <a:pt x="2698377" y="1685671"/>
                </a:cubicBezTo>
                <a:cubicBezTo>
                  <a:pt x="2918012" y="2035295"/>
                  <a:pt x="3247465" y="2084600"/>
                  <a:pt x="3576918" y="2133906"/>
                </a:cubicBezTo>
              </a:path>
            </a:pathLst>
          </a:custGeom>
          <a:noFill/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3FD525B-E38D-9B4F-89AA-0B31A0867AC2}"/>
                  </a:ext>
                </a:extLst>
              </p:cNvPr>
              <p:cNvSpPr txBox="1"/>
              <p:nvPr/>
            </p:nvSpPr>
            <p:spPr>
              <a:xfrm>
                <a:off x="3500933" y="2748143"/>
                <a:ext cx="1071062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2200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3FD525B-E38D-9B4F-89AA-0B31A0867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933" y="2748143"/>
                <a:ext cx="1071062" cy="430887"/>
              </a:xfrm>
              <a:prstGeom prst="rect">
                <a:avLst/>
              </a:prstGeom>
              <a:blipFill>
                <a:blip r:embed="rId2"/>
                <a:stretch>
                  <a:fillRect l="-7143" b="-88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C2787BD-2499-4048-88B6-DC3D9DF585B7}"/>
              </a:ext>
            </a:extLst>
          </p:cNvPr>
          <p:cNvCxnSpPr/>
          <p:nvPr/>
        </p:nvCxnSpPr>
        <p:spPr>
          <a:xfrm>
            <a:off x="537882" y="4103988"/>
            <a:ext cx="363070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円/楕円 5">
            <a:extLst>
              <a:ext uri="{FF2B5EF4-FFF2-40B4-BE49-F238E27FC236}">
                <a16:creationId xmlns:a16="http://schemas.microsoft.com/office/drawing/2014/main" id="{268B2581-34FD-4745-9C94-44143DC9CE8F}"/>
              </a:ext>
            </a:extLst>
          </p:cNvPr>
          <p:cNvSpPr/>
          <p:nvPr/>
        </p:nvSpPr>
        <p:spPr>
          <a:xfrm>
            <a:off x="829235" y="3383047"/>
            <a:ext cx="161365" cy="161365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9D96B2D1-5F1E-1041-A8CF-89413111BE20}"/>
              </a:ext>
            </a:extLst>
          </p:cNvPr>
          <p:cNvSpPr/>
          <p:nvPr/>
        </p:nvSpPr>
        <p:spPr>
          <a:xfrm>
            <a:off x="954741" y="2737589"/>
            <a:ext cx="161365" cy="161365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0D672AC8-F68F-3D45-83D1-257D8FC4B453}"/>
              </a:ext>
            </a:extLst>
          </p:cNvPr>
          <p:cNvSpPr/>
          <p:nvPr/>
        </p:nvSpPr>
        <p:spPr>
          <a:xfrm>
            <a:off x="1241611" y="2221331"/>
            <a:ext cx="161365" cy="161365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E1E54580-BB34-924B-915B-69B1D384FB61}"/>
              </a:ext>
            </a:extLst>
          </p:cNvPr>
          <p:cNvSpPr/>
          <p:nvPr/>
        </p:nvSpPr>
        <p:spPr>
          <a:xfrm>
            <a:off x="1402975" y="2615778"/>
            <a:ext cx="161365" cy="161365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59D9D06D-EF25-8649-99A9-E5CAB1F88F2A}"/>
              </a:ext>
            </a:extLst>
          </p:cNvPr>
          <p:cNvSpPr/>
          <p:nvPr/>
        </p:nvSpPr>
        <p:spPr>
          <a:xfrm>
            <a:off x="1402975" y="2875754"/>
            <a:ext cx="161365" cy="161365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47B24D18-C073-4F43-B4C5-976DEF90F967}"/>
              </a:ext>
            </a:extLst>
          </p:cNvPr>
          <p:cNvSpPr/>
          <p:nvPr/>
        </p:nvSpPr>
        <p:spPr>
          <a:xfrm>
            <a:off x="1402975" y="3270201"/>
            <a:ext cx="161365" cy="161365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DDBA23DF-D017-1D4D-937C-7873340B3FBC}"/>
              </a:ext>
            </a:extLst>
          </p:cNvPr>
          <p:cNvSpPr/>
          <p:nvPr/>
        </p:nvSpPr>
        <p:spPr>
          <a:xfrm>
            <a:off x="1510552" y="3485354"/>
            <a:ext cx="161365" cy="161365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963EA5FD-CE90-DD41-8AF6-6AF5B9FE70EC}"/>
              </a:ext>
            </a:extLst>
          </p:cNvPr>
          <p:cNvSpPr/>
          <p:nvPr/>
        </p:nvSpPr>
        <p:spPr>
          <a:xfrm>
            <a:off x="1564340" y="3575001"/>
            <a:ext cx="161365" cy="161365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64F8BE47-3942-E841-B697-CF4718F54CA7}"/>
              </a:ext>
            </a:extLst>
          </p:cNvPr>
          <p:cNvSpPr/>
          <p:nvPr/>
        </p:nvSpPr>
        <p:spPr>
          <a:xfrm>
            <a:off x="1725705" y="3781549"/>
            <a:ext cx="161365" cy="161365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6DECBA09-EA23-294F-8849-31D7D82D9DC3}"/>
              </a:ext>
            </a:extLst>
          </p:cNvPr>
          <p:cNvSpPr/>
          <p:nvPr/>
        </p:nvSpPr>
        <p:spPr>
          <a:xfrm>
            <a:off x="1896034" y="3736725"/>
            <a:ext cx="161365" cy="161365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DC8DE131-D93C-C54D-B091-BD0722512D50}"/>
              </a:ext>
            </a:extLst>
          </p:cNvPr>
          <p:cNvSpPr/>
          <p:nvPr/>
        </p:nvSpPr>
        <p:spPr>
          <a:xfrm>
            <a:off x="2272552" y="3736366"/>
            <a:ext cx="161365" cy="161365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B9D57FDB-BAFC-784A-89DB-E44EECD23B55}"/>
              </a:ext>
            </a:extLst>
          </p:cNvPr>
          <p:cNvSpPr/>
          <p:nvPr/>
        </p:nvSpPr>
        <p:spPr>
          <a:xfrm>
            <a:off x="2236693" y="3306060"/>
            <a:ext cx="161365" cy="161365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941C347A-6877-4F43-8466-740A5793E51B}"/>
              </a:ext>
            </a:extLst>
          </p:cNvPr>
          <p:cNvSpPr/>
          <p:nvPr/>
        </p:nvSpPr>
        <p:spPr>
          <a:xfrm>
            <a:off x="2424952" y="3126766"/>
            <a:ext cx="161365" cy="161365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91DB09D9-E6AD-D441-93BC-ABCFF998534C}"/>
              </a:ext>
            </a:extLst>
          </p:cNvPr>
          <p:cNvSpPr/>
          <p:nvPr/>
        </p:nvSpPr>
        <p:spPr>
          <a:xfrm>
            <a:off x="2353234" y="2588884"/>
            <a:ext cx="161365" cy="161365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BDB04368-7805-BF43-844B-92C257C30976}"/>
              </a:ext>
            </a:extLst>
          </p:cNvPr>
          <p:cNvSpPr/>
          <p:nvPr/>
        </p:nvSpPr>
        <p:spPr>
          <a:xfrm>
            <a:off x="2640104" y="2642672"/>
            <a:ext cx="161365" cy="161365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A5B542F9-4479-D446-8A13-554F2FD31D65}"/>
              </a:ext>
            </a:extLst>
          </p:cNvPr>
          <p:cNvSpPr/>
          <p:nvPr/>
        </p:nvSpPr>
        <p:spPr>
          <a:xfrm>
            <a:off x="2828363" y="2624742"/>
            <a:ext cx="161365" cy="161365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304581AD-B6B2-414C-BF6E-479A0D24108B}"/>
              </a:ext>
            </a:extLst>
          </p:cNvPr>
          <p:cNvSpPr/>
          <p:nvPr/>
        </p:nvSpPr>
        <p:spPr>
          <a:xfrm>
            <a:off x="2926974" y="2203401"/>
            <a:ext cx="161365" cy="161365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EEF4742C-F8F3-F340-A8ED-8880F896C2EA}"/>
              </a:ext>
            </a:extLst>
          </p:cNvPr>
          <p:cNvSpPr/>
          <p:nvPr/>
        </p:nvSpPr>
        <p:spPr>
          <a:xfrm>
            <a:off x="3079374" y="1817919"/>
            <a:ext cx="161365" cy="161365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72F1C7ED-DAD4-C341-8672-1CE39F51775B}"/>
              </a:ext>
            </a:extLst>
          </p:cNvPr>
          <p:cNvSpPr/>
          <p:nvPr/>
        </p:nvSpPr>
        <p:spPr>
          <a:xfrm>
            <a:off x="3240739" y="2167542"/>
            <a:ext cx="161365" cy="161365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12FF7AAC-63F9-B14F-93DB-BADC023ADBB4}"/>
              </a:ext>
            </a:extLst>
          </p:cNvPr>
          <p:cNvSpPr/>
          <p:nvPr/>
        </p:nvSpPr>
        <p:spPr>
          <a:xfrm>
            <a:off x="3330386" y="2588884"/>
            <a:ext cx="161365" cy="161365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F9D702B7-4624-6142-9C80-C8EA0F155AE7}"/>
              </a:ext>
            </a:extLst>
          </p:cNvPr>
          <p:cNvSpPr/>
          <p:nvPr/>
        </p:nvSpPr>
        <p:spPr>
          <a:xfrm>
            <a:off x="3437962" y="3207449"/>
            <a:ext cx="161365" cy="161365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DF517CBB-C0AA-DD48-8407-8C9F3F967857}"/>
              </a:ext>
            </a:extLst>
          </p:cNvPr>
          <p:cNvSpPr/>
          <p:nvPr/>
        </p:nvSpPr>
        <p:spPr>
          <a:xfrm>
            <a:off x="3527609" y="3359849"/>
            <a:ext cx="161365" cy="161365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5B714AD1-A1C4-914B-8D1D-2171A5E3CE38}"/>
              </a:ext>
            </a:extLst>
          </p:cNvPr>
          <p:cNvSpPr/>
          <p:nvPr/>
        </p:nvSpPr>
        <p:spPr>
          <a:xfrm>
            <a:off x="3563468" y="3610861"/>
            <a:ext cx="161365" cy="161365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2FE315D4-8387-C949-9786-4EF34E8037AA}"/>
              </a:ext>
            </a:extLst>
          </p:cNvPr>
          <p:cNvSpPr/>
          <p:nvPr/>
        </p:nvSpPr>
        <p:spPr>
          <a:xfrm>
            <a:off x="3859304" y="3682579"/>
            <a:ext cx="161365" cy="161365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79A1EC69-B87A-2F46-807B-348521D80D8F}"/>
              </a:ext>
            </a:extLst>
          </p:cNvPr>
          <p:cNvSpPr/>
          <p:nvPr/>
        </p:nvSpPr>
        <p:spPr>
          <a:xfrm>
            <a:off x="4074457" y="3888767"/>
            <a:ext cx="161365" cy="161365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67611C4-57BC-A14D-8619-E0D7A09C3DE6}"/>
              </a:ext>
            </a:extLst>
          </p:cNvPr>
          <p:cNvSpPr txBox="1"/>
          <p:nvPr/>
        </p:nvSpPr>
        <p:spPr>
          <a:xfrm>
            <a:off x="5159184" y="921852"/>
            <a:ext cx="6771084" cy="4524315"/>
          </a:xfrm>
          <a:prstGeom prst="rect">
            <a:avLst/>
          </a:prstGeom>
        </p:spPr>
        <p:txBody>
          <a:bodyPr vert="horz" wrap="none" lIns="0" tIns="45720" rIns="0" bIns="45720" rtlCol="0">
            <a:spAutoFit/>
          </a:bodyPr>
          <a:lstStyle/>
          <a:p>
            <a:r>
              <a:rPr lang="ja-JP" altLang="en-US" sz="2400" b="1"/>
              <a:t>観測</a:t>
            </a:r>
            <a:endParaRPr lang="en-US" altLang="ja-JP" sz="2400" b="1" dirty="0"/>
          </a:p>
          <a:p>
            <a:r>
              <a:rPr lang="ja-JP" altLang="en-US" sz="2400"/>
              <a:t>真の関数にノイズが足されてデータ点が得られる</a:t>
            </a:r>
            <a:endParaRPr lang="en-US" altLang="ja-JP" sz="2400" dirty="0"/>
          </a:p>
          <a:p>
            <a:r>
              <a:rPr lang="ja-JP" altLang="en-US" sz="2400"/>
              <a:t>例：ガウスノイズ，雑音源</a:t>
            </a:r>
            <a:endParaRPr lang="en-US" altLang="ja-JP" sz="2400" dirty="0"/>
          </a:p>
          <a:p>
            <a:endParaRPr lang="en-US" altLang="ja-JP" sz="2400" dirty="0"/>
          </a:p>
          <a:p>
            <a:pPr algn="l"/>
            <a:r>
              <a:rPr lang="ja-JP" altLang="en-US" sz="2400" b="1"/>
              <a:t>モデル化</a:t>
            </a:r>
            <a:endParaRPr lang="en-US" altLang="ja-JP" sz="2400" b="1" dirty="0"/>
          </a:p>
          <a:p>
            <a:pPr algn="l"/>
            <a:r>
              <a:rPr lang="ja-JP" altLang="en-US" sz="2400"/>
              <a:t>真の関数を含むようにモデルを考える</a:t>
            </a:r>
            <a:endParaRPr lang="en-US" altLang="ja-JP" sz="2400" dirty="0"/>
          </a:p>
          <a:p>
            <a:pPr algn="l"/>
            <a:r>
              <a:rPr lang="ja-JP" altLang="en-US" sz="2400"/>
              <a:t>例：ニューラルネットワーク，線形モデル</a:t>
            </a:r>
            <a:endParaRPr lang="en-US" altLang="ja-JP" sz="2400" dirty="0"/>
          </a:p>
          <a:p>
            <a:pPr algn="l"/>
            <a:endParaRPr lang="en-US" altLang="ja-JP" sz="2400" dirty="0"/>
          </a:p>
          <a:p>
            <a:pPr algn="l"/>
            <a:r>
              <a:rPr lang="ja-JP" altLang="en-US" sz="2400" b="1"/>
              <a:t>学習</a:t>
            </a:r>
            <a:endParaRPr lang="en-US" altLang="ja-JP" sz="2400" b="1" dirty="0"/>
          </a:p>
          <a:p>
            <a:pPr algn="l"/>
            <a:r>
              <a:rPr lang="ja-JP" altLang="en-US" sz="2400"/>
              <a:t>観測されたデータ点とモデルが近付くように</a:t>
            </a:r>
            <a:br>
              <a:rPr lang="en-US" altLang="ja-JP" sz="2400" dirty="0"/>
            </a:br>
            <a:r>
              <a:rPr lang="ja-JP" altLang="en-US" sz="2400"/>
              <a:t>モデルのパラメータを調節する</a:t>
            </a:r>
            <a:endParaRPr lang="en-US" altLang="ja-JP" sz="2400" dirty="0"/>
          </a:p>
          <a:p>
            <a:pPr algn="l"/>
            <a:endParaRPr lang="en-US" altLang="ja-JP" sz="2400" dirty="0"/>
          </a:p>
        </p:txBody>
      </p:sp>
      <p:sp>
        <p:nvSpPr>
          <p:cNvPr id="43" name="フリーフォーム 42">
            <a:extLst>
              <a:ext uri="{FF2B5EF4-FFF2-40B4-BE49-F238E27FC236}">
                <a16:creationId xmlns:a16="http://schemas.microsoft.com/office/drawing/2014/main" id="{E80E69F1-CC3D-AB42-9181-A403FF87A84C}"/>
              </a:ext>
            </a:extLst>
          </p:cNvPr>
          <p:cNvSpPr/>
          <p:nvPr/>
        </p:nvSpPr>
        <p:spPr>
          <a:xfrm>
            <a:off x="279483" y="3037786"/>
            <a:ext cx="1730188" cy="1028360"/>
          </a:xfrm>
          <a:custGeom>
            <a:avLst/>
            <a:gdLst>
              <a:gd name="connsiteX0" fmla="*/ 0 w 1730188"/>
              <a:gd name="connsiteY0" fmla="*/ 726157 h 726157"/>
              <a:gd name="connsiteX1" fmla="*/ 600635 w 1730188"/>
              <a:gd name="connsiteY1" fmla="*/ 519969 h 726157"/>
              <a:gd name="connsiteX2" fmla="*/ 851647 w 1730188"/>
              <a:gd name="connsiteY2" fmla="*/ 16 h 726157"/>
              <a:gd name="connsiteX3" fmla="*/ 1039906 w 1730188"/>
              <a:gd name="connsiteY3" fmla="*/ 537899 h 726157"/>
              <a:gd name="connsiteX4" fmla="*/ 1730188 w 1730188"/>
              <a:gd name="connsiteY4" fmla="*/ 717193 h 72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0188" h="726157">
                <a:moveTo>
                  <a:pt x="0" y="726157"/>
                </a:moveTo>
                <a:cubicBezTo>
                  <a:pt x="229347" y="683574"/>
                  <a:pt x="458694" y="640992"/>
                  <a:pt x="600635" y="519969"/>
                </a:cubicBezTo>
                <a:cubicBezTo>
                  <a:pt x="742576" y="398946"/>
                  <a:pt x="778435" y="-2972"/>
                  <a:pt x="851647" y="16"/>
                </a:cubicBezTo>
                <a:cubicBezTo>
                  <a:pt x="924859" y="3004"/>
                  <a:pt x="893483" y="418370"/>
                  <a:pt x="1039906" y="537899"/>
                </a:cubicBezTo>
                <a:cubicBezTo>
                  <a:pt x="1186329" y="657428"/>
                  <a:pt x="1458258" y="687310"/>
                  <a:pt x="1730188" y="717193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>
            <a:extLst>
              <a:ext uri="{FF2B5EF4-FFF2-40B4-BE49-F238E27FC236}">
                <a16:creationId xmlns:a16="http://schemas.microsoft.com/office/drawing/2014/main" id="{4AD2D109-0252-304B-943F-E46113F3F464}"/>
              </a:ext>
            </a:extLst>
          </p:cNvPr>
          <p:cNvSpPr/>
          <p:nvPr/>
        </p:nvSpPr>
        <p:spPr>
          <a:xfrm>
            <a:off x="413953" y="2698135"/>
            <a:ext cx="1730188" cy="1368011"/>
          </a:xfrm>
          <a:custGeom>
            <a:avLst/>
            <a:gdLst>
              <a:gd name="connsiteX0" fmla="*/ 0 w 1730188"/>
              <a:gd name="connsiteY0" fmla="*/ 726157 h 726157"/>
              <a:gd name="connsiteX1" fmla="*/ 600635 w 1730188"/>
              <a:gd name="connsiteY1" fmla="*/ 519969 h 726157"/>
              <a:gd name="connsiteX2" fmla="*/ 851647 w 1730188"/>
              <a:gd name="connsiteY2" fmla="*/ 16 h 726157"/>
              <a:gd name="connsiteX3" fmla="*/ 1039906 w 1730188"/>
              <a:gd name="connsiteY3" fmla="*/ 537899 h 726157"/>
              <a:gd name="connsiteX4" fmla="*/ 1730188 w 1730188"/>
              <a:gd name="connsiteY4" fmla="*/ 717193 h 72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0188" h="726157">
                <a:moveTo>
                  <a:pt x="0" y="726157"/>
                </a:moveTo>
                <a:cubicBezTo>
                  <a:pt x="229347" y="683574"/>
                  <a:pt x="458694" y="640992"/>
                  <a:pt x="600635" y="519969"/>
                </a:cubicBezTo>
                <a:cubicBezTo>
                  <a:pt x="742576" y="398946"/>
                  <a:pt x="778435" y="-2972"/>
                  <a:pt x="851647" y="16"/>
                </a:cubicBezTo>
                <a:cubicBezTo>
                  <a:pt x="924859" y="3004"/>
                  <a:pt x="893483" y="418370"/>
                  <a:pt x="1039906" y="537899"/>
                </a:cubicBezTo>
                <a:cubicBezTo>
                  <a:pt x="1186329" y="657428"/>
                  <a:pt x="1458258" y="687310"/>
                  <a:pt x="1730188" y="717193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 44">
            <a:extLst>
              <a:ext uri="{FF2B5EF4-FFF2-40B4-BE49-F238E27FC236}">
                <a16:creationId xmlns:a16="http://schemas.microsoft.com/office/drawing/2014/main" id="{41267491-599D-C14E-86E9-C4FB59BED129}"/>
              </a:ext>
            </a:extLst>
          </p:cNvPr>
          <p:cNvSpPr/>
          <p:nvPr/>
        </p:nvSpPr>
        <p:spPr>
          <a:xfrm>
            <a:off x="548424" y="3037786"/>
            <a:ext cx="1730188" cy="1028360"/>
          </a:xfrm>
          <a:custGeom>
            <a:avLst/>
            <a:gdLst>
              <a:gd name="connsiteX0" fmla="*/ 0 w 1730188"/>
              <a:gd name="connsiteY0" fmla="*/ 726157 h 726157"/>
              <a:gd name="connsiteX1" fmla="*/ 600635 w 1730188"/>
              <a:gd name="connsiteY1" fmla="*/ 519969 h 726157"/>
              <a:gd name="connsiteX2" fmla="*/ 851647 w 1730188"/>
              <a:gd name="connsiteY2" fmla="*/ 16 h 726157"/>
              <a:gd name="connsiteX3" fmla="*/ 1039906 w 1730188"/>
              <a:gd name="connsiteY3" fmla="*/ 537899 h 726157"/>
              <a:gd name="connsiteX4" fmla="*/ 1730188 w 1730188"/>
              <a:gd name="connsiteY4" fmla="*/ 717193 h 72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0188" h="726157">
                <a:moveTo>
                  <a:pt x="0" y="726157"/>
                </a:moveTo>
                <a:cubicBezTo>
                  <a:pt x="229347" y="683574"/>
                  <a:pt x="458694" y="640992"/>
                  <a:pt x="600635" y="519969"/>
                </a:cubicBezTo>
                <a:cubicBezTo>
                  <a:pt x="742576" y="398946"/>
                  <a:pt x="778435" y="-2972"/>
                  <a:pt x="851647" y="16"/>
                </a:cubicBezTo>
                <a:cubicBezTo>
                  <a:pt x="924859" y="3004"/>
                  <a:pt x="893483" y="418370"/>
                  <a:pt x="1039906" y="537899"/>
                </a:cubicBezTo>
                <a:cubicBezTo>
                  <a:pt x="1186329" y="657428"/>
                  <a:pt x="1458258" y="687310"/>
                  <a:pt x="1730188" y="717193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 45">
            <a:extLst>
              <a:ext uri="{FF2B5EF4-FFF2-40B4-BE49-F238E27FC236}">
                <a16:creationId xmlns:a16="http://schemas.microsoft.com/office/drawing/2014/main" id="{D78EC65B-6335-DC46-B7C0-3782CE87BEA1}"/>
              </a:ext>
            </a:extLst>
          </p:cNvPr>
          <p:cNvSpPr/>
          <p:nvPr/>
        </p:nvSpPr>
        <p:spPr>
          <a:xfrm>
            <a:off x="826330" y="3557738"/>
            <a:ext cx="1730188" cy="508408"/>
          </a:xfrm>
          <a:custGeom>
            <a:avLst/>
            <a:gdLst>
              <a:gd name="connsiteX0" fmla="*/ 0 w 1730188"/>
              <a:gd name="connsiteY0" fmla="*/ 726157 h 726157"/>
              <a:gd name="connsiteX1" fmla="*/ 600635 w 1730188"/>
              <a:gd name="connsiteY1" fmla="*/ 519969 h 726157"/>
              <a:gd name="connsiteX2" fmla="*/ 851647 w 1730188"/>
              <a:gd name="connsiteY2" fmla="*/ 16 h 726157"/>
              <a:gd name="connsiteX3" fmla="*/ 1039906 w 1730188"/>
              <a:gd name="connsiteY3" fmla="*/ 537899 h 726157"/>
              <a:gd name="connsiteX4" fmla="*/ 1730188 w 1730188"/>
              <a:gd name="connsiteY4" fmla="*/ 717193 h 72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0188" h="726157">
                <a:moveTo>
                  <a:pt x="0" y="726157"/>
                </a:moveTo>
                <a:cubicBezTo>
                  <a:pt x="229347" y="683574"/>
                  <a:pt x="458694" y="640992"/>
                  <a:pt x="600635" y="519969"/>
                </a:cubicBezTo>
                <a:cubicBezTo>
                  <a:pt x="742576" y="398946"/>
                  <a:pt x="778435" y="-2972"/>
                  <a:pt x="851647" y="16"/>
                </a:cubicBezTo>
                <a:cubicBezTo>
                  <a:pt x="924859" y="3004"/>
                  <a:pt x="893483" y="418370"/>
                  <a:pt x="1039906" y="537899"/>
                </a:cubicBezTo>
                <a:cubicBezTo>
                  <a:pt x="1186329" y="657428"/>
                  <a:pt x="1458258" y="687310"/>
                  <a:pt x="1730188" y="717193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フリーフォーム 46">
            <a:extLst>
              <a:ext uri="{FF2B5EF4-FFF2-40B4-BE49-F238E27FC236}">
                <a16:creationId xmlns:a16="http://schemas.microsoft.com/office/drawing/2014/main" id="{91CFC9C5-3AA7-3A46-BA92-715C1BD99539}"/>
              </a:ext>
            </a:extLst>
          </p:cNvPr>
          <p:cNvSpPr/>
          <p:nvPr/>
        </p:nvSpPr>
        <p:spPr>
          <a:xfrm>
            <a:off x="1552471" y="3557738"/>
            <a:ext cx="1730188" cy="508408"/>
          </a:xfrm>
          <a:custGeom>
            <a:avLst/>
            <a:gdLst>
              <a:gd name="connsiteX0" fmla="*/ 0 w 1730188"/>
              <a:gd name="connsiteY0" fmla="*/ 726157 h 726157"/>
              <a:gd name="connsiteX1" fmla="*/ 600635 w 1730188"/>
              <a:gd name="connsiteY1" fmla="*/ 519969 h 726157"/>
              <a:gd name="connsiteX2" fmla="*/ 851647 w 1730188"/>
              <a:gd name="connsiteY2" fmla="*/ 16 h 726157"/>
              <a:gd name="connsiteX3" fmla="*/ 1039906 w 1730188"/>
              <a:gd name="connsiteY3" fmla="*/ 537899 h 726157"/>
              <a:gd name="connsiteX4" fmla="*/ 1730188 w 1730188"/>
              <a:gd name="connsiteY4" fmla="*/ 717193 h 72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0188" h="726157">
                <a:moveTo>
                  <a:pt x="0" y="726157"/>
                </a:moveTo>
                <a:cubicBezTo>
                  <a:pt x="229347" y="683574"/>
                  <a:pt x="458694" y="640992"/>
                  <a:pt x="600635" y="519969"/>
                </a:cubicBezTo>
                <a:cubicBezTo>
                  <a:pt x="742576" y="398946"/>
                  <a:pt x="778435" y="-2972"/>
                  <a:pt x="851647" y="16"/>
                </a:cubicBezTo>
                <a:cubicBezTo>
                  <a:pt x="924859" y="3004"/>
                  <a:pt x="893483" y="418370"/>
                  <a:pt x="1039906" y="537899"/>
                </a:cubicBezTo>
                <a:cubicBezTo>
                  <a:pt x="1186329" y="657428"/>
                  <a:pt x="1458258" y="687310"/>
                  <a:pt x="1730188" y="717193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フリーフォーム 47">
            <a:extLst>
              <a:ext uri="{FF2B5EF4-FFF2-40B4-BE49-F238E27FC236}">
                <a16:creationId xmlns:a16="http://schemas.microsoft.com/office/drawing/2014/main" id="{BF1FB4E0-3B6D-0C45-B1A6-7D645D08878B}"/>
              </a:ext>
            </a:extLst>
          </p:cNvPr>
          <p:cNvSpPr/>
          <p:nvPr/>
        </p:nvSpPr>
        <p:spPr>
          <a:xfrm>
            <a:off x="1722798" y="2952094"/>
            <a:ext cx="1730188" cy="1114052"/>
          </a:xfrm>
          <a:custGeom>
            <a:avLst/>
            <a:gdLst>
              <a:gd name="connsiteX0" fmla="*/ 0 w 1730188"/>
              <a:gd name="connsiteY0" fmla="*/ 726157 h 726157"/>
              <a:gd name="connsiteX1" fmla="*/ 600635 w 1730188"/>
              <a:gd name="connsiteY1" fmla="*/ 519969 h 726157"/>
              <a:gd name="connsiteX2" fmla="*/ 851647 w 1730188"/>
              <a:gd name="connsiteY2" fmla="*/ 16 h 726157"/>
              <a:gd name="connsiteX3" fmla="*/ 1039906 w 1730188"/>
              <a:gd name="connsiteY3" fmla="*/ 537899 h 726157"/>
              <a:gd name="connsiteX4" fmla="*/ 1730188 w 1730188"/>
              <a:gd name="connsiteY4" fmla="*/ 717193 h 72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0188" h="726157">
                <a:moveTo>
                  <a:pt x="0" y="726157"/>
                </a:moveTo>
                <a:cubicBezTo>
                  <a:pt x="229347" y="683574"/>
                  <a:pt x="458694" y="640992"/>
                  <a:pt x="600635" y="519969"/>
                </a:cubicBezTo>
                <a:cubicBezTo>
                  <a:pt x="742576" y="398946"/>
                  <a:pt x="778435" y="-2972"/>
                  <a:pt x="851647" y="16"/>
                </a:cubicBezTo>
                <a:cubicBezTo>
                  <a:pt x="924859" y="3004"/>
                  <a:pt x="893483" y="418370"/>
                  <a:pt x="1039906" y="537899"/>
                </a:cubicBezTo>
                <a:cubicBezTo>
                  <a:pt x="1186329" y="657428"/>
                  <a:pt x="1458258" y="687310"/>
                  <a:pt x="1730188" y="717193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 48">
            <a:extLst>
              <a:ext uri="{FF2B5EF4-FFF2-40B4-BE49-F238E27FC236}">
                <a16:creationId xmlns:a16="http://schemas.microsoft.com/office/drawing/2014/main" id="{6BC63D98-7E4A-A047-8E2F-730AFA152FEE}"/>
              </a:ext>
            </a:extLst>
          </p:cNvPr>
          <p:cNvSpPr/>
          <p:nvPr/>
        </p:nvSpPr>
        <p:spPr>
          <a:xfrm>
            <a:off x="1937951" y="2952094"/>
            <a:ext cx="1730188" cy="1114052"/>
          </a:xfrm>
          <a:custGeom>
            <a:avLst/>
            <a:gdLst>
              <a:gd name="connsiteX0" fmla="*/ 0 w 1730188"/>
              <a:gd name="connsiteY0" fmla="*/ 726157 h 726157"/>
              <a:gd name="connsiteX1" fmla="*/ 600635 w 1730188"/>
              <a:gd name="connsiteY1" fmla="*/ 519969 h 726157"/>
              <a:gd name="connsiteX2" fmla="*/ 851647 w 1730188"/>
              <a:gd name="connsiteY2" fmla="*/ 16 h 726157"/>
              <a:gd name="connsiteX3" fmla="*/ 1039906 w 1730188"/>
              <a:gd name="connsiteY3" fmla="*/ 537899 h 726157"/>
              <a:gd name="connsiteX4" fmla="*/ 1730188 w 1730188"/>
              <a:gd name="connsiteY4" fmla="*/ 717193 h 72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0188" h="726157">
                <a:moveTo>
                  <a:pt x="0" y="726157"/>
                </a:moveTo>
                <a:cubicBezTo>
                  <a:pt x="229347" y="683574"/>
                  <a:pt x="458694" y="640992"/>
                  <a:pt x="600635" y="519969"/>
                </a:cubicBezTo>
                <a:cubicBezTo>
                  <a:pt x="742576" y="398946"/>
                  <a:pt x="778435" y="-2972"/>
                  <a:pt x="851647" y="16"/>
                </a:cubicBezTo>
                <a:cubicBezTo>
                  <a:pt x="924859" y="3004"/>
                  <a:pt x="893483" y="418370"/>
                  <a:pt x="1039906" y="537899"/>
                </a:cubicBezTo>
                <a:cubicBezTo>
                  <a:pt x="1186329" y="657428"/>
                  <a:pt x="1458258" y="687310"/>
                  <a:pt x="1730188" y="717193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フリーフォーム 49">
            <a:extLst>
              <a:ext uri="{FF2B5EF4-FFF2-40B4-BE49-F238E27FC236}">
                <a16:creationId xmlns:a16="http://schemas.microsoft.com/office/drawing/2014/main" id="{C2A99CC8-653C-744C-836F-33F8B0C73307}"/>
              </a:ext>
            </a:extLst>
          </p:cNvPr>
          <p:cNvSpPr/>
          <p:nvPr/>
        </p:nvSpPr>
        <p:spPr>
          <a:xfrm>
            <a:off x="2162069" y="2506287"/>
            <a:ext cx="1730188" cy="1559859"/>
          </a:xfrm>
          <a:custGeom>
            <a:avLst/>
            <a:gdLst>
              <a:gd name="connsiteX0" fmla="*/ 0 w 1730188"/>
              <a:gd name="connsiteY0" fmla="*/ 726157 h 726157"/>
              <a:gd name="connsiteX1" fmla="*/ 600635 w 1730188"/>
              <a:gd name="connsiteY1" fmla="*/ 519969 h 726157"/>
              <a:gd name="connsiteX2" fmla="*/ 851647 w 1730188"/>
              <a:gd name="connsiteY2" fmla="*/ 16 h 726157"/>
              <a:gd name="connsiteX3" fmla="*/ 1039906 w 1730188"/>
              <a:gd name="connsiteY3" fmla="*/ 537899 h 726157"/>
              <a:gd name="connsiteX4" fmla="*/ 1730188 w 1730188"/>
              <a:gd name="connsiteY4" fmla="*/ 717193 h 72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0188" h="726157">
                <a:moveTo>
                  <a:pt x="0" y="726157"/>
                </a:moveTo>
                <a:cubicBezTo>
                  <a:pt x="229347" y="683574"/>
                  <a:pt x="458694" y="640992"/>
                  <a:pt x="600635" y="519969"/>
                </a:cubicBezTo>
                <a:cubicBezTo>
                  <a:pt x="742576" y="398946"/>
                  <a:pt x="778435" y="-2972"/>
                  <a:pt x="851647" y="16"/>
                </a:cubicBezTo>
                <a:cubicBezTo>
                  <a:pt x="924859" y="3004"/>
                  <a:pt x="893483" y="418370"/>
                  <a:pt x="1039906" y="537899"/>
                </a:cubicBezTo>
                <a:cubicBezTo>
                  <a:pt x="1186329" y="657428"/>
                  <a:pt x="1458258" y="687310"/>
                  <a:pt x="1730188" y="717193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フリーフォーム 50">
            <a:extLst>
              <a:ext uri="{FF2B5EF4-FFF2-40B4-BE49-F238E27FC236}">
                <a16:creationId xmlns:a16="http://schemas.microsoft.com/office/drawing/2014/main" id="{F2721E1E-DDBF-3F47-A7D5-162D356280D8}"/>
              </a:ext>
            </a:extLst>
          </p:cNvPr>
          <p:cNvSpPr/>
          <p:nvPr/>
        </p:nvSpPr>
        <p:spPr>
          <a:xfrm>
            <a:off x="2260681" y="2124089"/>
            <a:ext cx="1730188" cy="1942057"/>
          </a:xfrm>
          <a:custGeom>
            <a:avLst/>
            <a:gdLst>
              <a:gd name="connsiteX0" fmla="*/ 0 w 1730188"/>
              <a:gd name="connsiteY0" fmla="*/ 726157 h 726157"/>
              <a:gd name="connsiteX1" fmla="*/ 600635 w 1730188"/>
              <a:gd name="connsiteY1" fmla="*/ 519969 h 726157"/>
              <a:gd name="connsiteX2" fmla="*/ 851647 w 1730188"/>
              <a:gd name="connsiteY2" fmla="*/ 16 h 726157"/>
              <a:gd name="connsiteX3" fmla="*/ 1039906 w 1730188"/>
              <a:gd name="connsiteY3" fmla="*/ 537899 h 726157"/>
              <a:gd name="connsiteX4" fmla="*/ 1730188 w 1730188"/>
              <a:gd name="connsiteY4" fmla="*/ 717193 h 72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0188" h="726157">
                <a:moveTo>
                  <a:pt x="0" y="726157"/>
                </a:moveTo>
                <a:cubicBezTo>
                  <a:pt x="229347" y="683574"/>
                  <a:pt x="458694" y="640992"/>
                  <a:pt x="600635" y="519969"/>
                </a:cubicBezTo>
                <a:cubicBezTo>
                  <a:pt x="742576" y="398946"/>
                  <a:pt x="778435" y="-2972"/>
                  <a:pt x="851647" y="16"/>
                </a:cubicBezTo>
                <a:cubicBezTo>
                  <a:pt x="924859" y="3004"/>
                  <a:pt x="893483" y="418370"/>
                  <a:pt x="1039906" y="537899"/>
                </a:cubicBezTo>
                <a:cubicBezTo>
                  <a:pt x="1186329" y="657428"/>
                  <a:pt x="1458258" y="687310"/>
                  <a:pt x="1730188" y="717193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022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A75CA449-B111-124D-9BAE-0D0BDF870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ニューラルネットの構造</a:t>
            </a:r>
          </a:p>
        </p:txBody>
      </p:sp>
    </p:spTree>
    <p:extLst>
      <p:ext uri="{BB962C8B-B14F-4D97-AF65-F5344CB8AC3E}">
        <p14:creationId xmlns:p14="http://schemas.microsoft.com/office/powerpoint/2010/main" val="1465279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0CB0DA-94A1-A546-8B7A-EDE8DD26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DNN</a:t>
            </a:r>
            <a:r>
              <a:rPr kumimoji="1" lang="ja-JP" altLang="en-US"/>
              <a:t>の構造：全結合</a:t>
            </a: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3BB8B111-2F55-854B-84DE-07F732BAEAC8}"/>
              </a:ext>
            </a:extLst>
          </p:cNvPr>
          <p:cNvSpPr/>
          <p:nvPr/>
        </p:nvSpPr>
        <p:spPr>
          <a:xfrm>
            <a:off x="4365812" y="1102657"/>
            <a:ext cx="860612" cy="28507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A7591CE6-A83C-8345-8F29-B7710F7253AC}"/>
              </a:ext>
            </a:extLst>
          </p:cNvPr>
          <p:cNvSpPr/>
          <p:nvPr/>
        </p:nvSpPr>
        <p:spPr>
          <a:xfrm>
            <a:off x="4502607" y="2010727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E793F2F6-6C91-434C-9A89-A954E4B4C6EC}"/>
              </a:ext>
            </a:extLst>
          </p:cNvPr>
          <p:cNvSpPr/>
          <p:nvPr/>
        </p:nvSpPr>
        <p:spPr>
          <a:xfrm>
            <a:off x="4502607" y="1267612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E48380B2-7E97-5645-8100-79251F27B3A1}"/>
              </a:ext>
            </a:extLst>
          </p:cNvPr>
          <p:cNvSpPr/>
          <p:nvPr/>
        </p:nvSpPr>
        <p:spPr>
          <a:xfrm>
            <a:off x="4556395" y="3158210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60305C-4520-F440-866F-0E3A1A0706BE}"/>
                  </a:ext>
                </a:extLst>
              </p:cNvPr>
              <p:cNvSpPr txBox="1"/>
              <p:nvPr/>
            </p:nvSpPr>
            <p:spPr>
              <a:xfrm>
                <a:off x="4644268" y="1279524"/>
                <a:ext cx="335861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60305C-4520-F440-866F-0E3A1A070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268" y="1279524"/>
                <a:ext cx="335861" cy="430887"/>
              </a:xfrm>
              <a:prstGeom prst="rect">
                <a:avLst/>
              </a:prstGeom>
              <a:blipFill>
                <a:blip r:embed="rId2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21190C9-ACD3-6347-8D88-E9B26C86323E}"/>
                  </a:ext>
                </a:extLst>
              </p:cNvPr>
              <p:cNvSpPr txBox="1"/>
              <p:nvPr/>
            </p:nvSpPr>
            <p:spPr>
              <a:xfrm>
                <a:off x="4644268" y="2041524"/>
                <a:ext cx="342401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21190C9-ACD3-6347-8D88-E9B26C863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268" y="2041524"/>
                <a:ext cx="342401" cy="430887"/>
              </a:xfrm>
              <a:prstGeom prst="rect">
                <a:avLst/>
              </a:prstGeom>
              <a:blipFill>
                <a:blip r:embed="rId3"/>
                <a:stretch>
                  <a:fillRect l="-10714" r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60DEC10-E8FF-EC47-9E1F-89417A938FA3}"/>
                  </a:ext>
                </a:extLst>
              </p:cNvPr>
              <p:cNvSpPr txBox="1"/>
              <p:nvPr/>
            </p:nvSpPr>
            <p:spPr>
              <a:xfrm>
                <a:off x="4644268" y="3215900"/>
                <a:ext cx="384080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60DEC10-E8FF-EC47-9E1F-89417A938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268" y="3215900"/>
                <a:ext cx="384080" cy="430887"/>
              </a:xfrm>
              <a:prstGeom prst="rect">
                <a:avLst/>
              </a:prstGeom>
              <a:blipFill>
                <a:blip r:embed="rId4"/>
                <a:stretch>
                  <a:fillRect l="-9677" r="-3226" b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F02DFB44-2C80-FC45-A255-D0A60F8EFFC8}"/>
              </a:ext>
            </a:extLst>
          </p:cNvPr>
          <p:cNvSpPr/>
          <p:nvPr/>
        </p:nvSpPr>
        <p:spPr>
          <a:xfrm>
            <a:off x="6965577" y="1443319"/>
            <a:ext cx="860612" cy="21694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4CF7C5C0-E87D-6B40-AC8F-624BF6BD523A}"/>
              </a:ext>
            </a:extLst>
          </p:cNvPr>
          <p:cNvSpPr/>
          <p:nvPr/>
        </p:nvSpPr>
        <p:spPr>
          <a:xfrm>
            <a:off x="7102372" y="2211851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2B4BCE8E-CFFB-4D4F-A615-5B0B7013BF29}"/>
              </a:ext>
            </a:extLst>
          </p:cNvPr>
          <p:cNvSpPr/>
          <p:nvPr/>
        </p:nvSpPr>
        <p:spPr>
          <a:xfrm>
            <a:off x="7102372" y="1597716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9823F457-1270-D94D-BB1F-0B2B4FCF9D3B}"/>
              </a:ext>
            </a:extLst>
          </p:cNvPr>
          <p:cNvSpPr/>
          <p:nvPr/>
        </p:nvSpPr>
        <p:spPr>
          <a:xfrm>
            <a:off x="7156160" y="3005175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DBD28CC-7F55-7D45-B0C2-CA3A757F1ECE}"/>
                  </a:ext>
                </a:extLst>
              </p:cNvPr>
              <p:cNvSpPr txBox="1"/>
              <p:nvPr/>
            </p:nvSpPr>
            <p:spPr>
              <a:xfrm>
                <a:off x="7244033" y="1609628"/>
                <a:ext cx="336502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DBD28CC-7F55-7D45-B0C2-CA3A757F1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033" y="1609628"/>
                <a:ext cx="336502" cy="430887"/>
              </a:xfrm>
              <a:prstGeom prst="rect">
                <a:avLst/>
              </a:prstGeom>
              <a:blipFill>
                <a:blip r:embed="rId5"/>
                <a:stretch>
                  <a:fillRect l="-14286" r="-7143"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2B54CFB-BBEE-5D40-9B2E-84010F9A6321}"/>
                  </a:ext>
                </a:extLst>
              </p:cNvPr>
              <p:cNvSpPr txBox="1"/>
              <p:nvPr/>
            </p:nvSpPr>
            <p:spPr>
              <a:xfrm>
                <a:off x="7244033" y="2242648"/>
                <a:ext cx="343043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2B54CFB-BBEE-5D40-9B2E-84010F9A6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033" y="2242648"/>
                <a:ext cx="343043" cy="430887"/>
              </a:xfrm>
              <a:prstGeom prst="rect">
                <a:avLst/>
              </a:prstGeom>
              <a:blipFill>
                <a:blip r:embed="rId6"/>
                <a:stretch>
                  <a:fillRect l="-14286" r="-7143"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E126B65-E2D5-2D42-832E-D0B6710C22D7}"/>
                  </a:ext>
                </a:extLst>
              </p:cNvPr>
              <p:cNvSpPr txBox="1"/>
              <p:nvPr/>
            </p:nvSpPr>
            <p:spPr>
              <a:xfrm>
                <a:off x="7244033" y="3062865"/>
                <a:ext cx="410562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E126B65-E2D5-2D42-832E-D0B6710C2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033" y="3062865"/>
                <a:ext cx="410562" cy="430887"/>
              </a:xfrm>
              <a:prstGeom prst="rect">
                <a:avLst/>
              </a:prstGeom>
              <a:blipFill>
                <a:blip r:embed="rId7"/>
                <a:stretch>
                  <a:fillRect l="-11765" r="-2941"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5735918-B1E5-694A-A42A-3F3DEDB1D630}"/>
              </a:ext>
            </a:extLst>
          </p:cNvPr>
          <p:cNvCxnSpPr>
            <a:stCxn id="5" idx="6"/>
            <a:endCxn id="12" idx="2"/>
          </p:cNvCxnSpPr>
          <p:nvPr/>
        </p:nvCxnSpPr>
        <p:spPr>
          <a:xfrm>
            <a:off x="5022560" y="1527589"/>
            <a:ext cx="2079812" cy="330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821F106-5ABE-A041-B5D6-F1107BB0066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5022560" y="1527589"/>
            <a:ext cx="2079812" cy="9442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40B94DE-58E6-AE41-A517-76172601F61F}"/>
              </a:ext>
            </a:extLst>
          </p:cNvPr>
          <p:cNvCxnSpPr>
            <a:cxnSpLocks/>
            <a:stCxn id="5" idx="5"/>
            <a:endCxn id="13" idx="1"/>
          </p:cNvCxnSpPr>
          <p:nvPr/>
        </p:nvCxnSpPr>
        <p:spPr>
          <a:xfrm>
            <a:off x="4946415" y="1711420"/>
            <a:ext cx="2285890" cy="1369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50968F0-2321-5545-92A8-35543456A789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 flipV="1">
            <a:off x="5022560" y="1857693"/>
            <a:ext cx="2079812" cy="4130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78AD55B-79FD-3840-B395-5C36F0041518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5022560" y="2270704"/>
            <a:ext cx="2079812" cy="2011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C2E4AF29-29F6-1F42-9CB2-DE89EBF6171B}"/>
              </a:ext>
            </a:extLst>
          </p:cNvPr>
          <p:cNvCxnSpPr>
            <a:cxnSpLocks/>
            <a:stCxn id="4" idx="6"/>
            <a:endCxn id="13" idx="1"/>
          </p:cNvCxnSpPr>
          <p:nvPr/>
        </p:nvCxnSpPr>
        <p:spPr>
          <a:xfrm>
            <a:off x="5022560" y="2270704"/>
            <a:ext cx="2209745" cy="8106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CA5D0A0-A25F-924C-9842-6EE594622705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 flipV="1">
            <a:off x="5076348" y="3265152"/>
            <a:ext cx="2079812" cy="1530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10054BA9-3533-B141-88DF-63CC6A1CD6CD}"/>
              </a:ext>
            </a:extLst>
          </p:cNvPr>
          <p:cNvCxnSpPr>
            <a:cxnSpLocks/>
            <a:stCxn id="6" idx="7"/>
            <a:endCxn id="11" idx="2"/>
          </p:cNvCxnSpPr>
          <p:nvPr/>
        </p:nvCxnSpPr>
        <p:spPr>
          <a:xfrm flipV="1">
            <a:off x="5000203" y="2471828"/>
            <a:ext cx="2102169" cy="762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41F63141-6882-9944-A5AE-A4987FFF1AED}"/>
              </a:ext>
            </a:extLst>
          </p:cNvPr>
          <p:cNvCxnSpPr>
            <a:cxnSpLocks/>
            <a:stCxn id="6" idx="7"/>
            <a:endCxn id="12" idx="3"/>
          </p:cNvCxnSpPr>
          <p:nvPr/>
        </p:nvCxnSpPr>
        <p:spPr>
          <a:xfrm flipV="1">
            <a:off x="5000203" y="2041524"/>
            <a:ext cx="2178314" cy="11928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EB031628-E725-7840-9B4B-4D0A50D675B1}"/>
                  </a:ext>
                </a:extLst>
              </p:cNvPr>
              <p:cNvSpPr txBox="1"/>
              <p:nvPr/>
            </p:nvSpPr>
            <p:spPr>
              <a:xfrm>
                <a:off x="710706" y="4293660"/>
                <a:ext cx="10594247" cy="1815882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:r>
                  <a:rPr kumimoji="1" lang="en-US" altLang="ja-JP" sz="2800" dirty="0"/>
                  <a:t>N</a:t>
                </a:r>
                <a:r>
                  <a:rPr kumimoji="1" lang="ja-JP" altLang="en-US" sz="2800"/>
                  <a:t>個のニューロンが，次の</a:t>
                </a:r>
                <a:r>
                  <a:rPr kumimoji="1" lang="en-US" altLang="ja-JP" sz="2800" dirty="0"/>
                  <a:t>M</a:t>
                </a:r>
                <a:r>
                  <a:rPr kumimoji="1" lang="ja-JP" altLang="en-US" sz="2800"/>
                  <a:t>個のニューロン</a:t>
                </a:r>
                <a:r>
                  <a:rPr kumimoji="1" lang="ja-JP" altLang="en-US" sz="2800" b="1"/>
                  <a:t>全てと結びついている</a:t>
                </a:r>
                <a:endParaRPr kumimoji="1" lang="en-US" altLang="ja-JP" sz="2800" b="1" dirty="0"/>
              </a:p>
              <a:p>
                <a:pPr algn="l"/>
                <a:r>
                  <a:rPr lang="ja-JP" altLang="en-US" sz="2800"/>
                  <a:t>・一般的なデータで用いられる</a:t>
                </a:r>
                <a:endParaRPr kumimoji="1" lang="en-US" altLang="ja-JP" sz="2800" dirty="0"/>
              </a:p>
              <a:p>
                <a:pPr algn="l"/>
                <a:r>
                  <a:rPr lang="ja-JP" altLang="en-US" sz="2800"/>
                  <a:t>・行列演算の形で書くと</a:t>
                </a:r>
                <a14:m>
                  <m:oMath xmlns:m="http://schemas.openxmlformats.org/officeDocument/2006/math">
                    <m:r>
                      <a:rPr lang="en-US" altLang="ja-JP" sz="2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1" i="1" smtClean="0">
                            <a:latin typeface="Cambria Math" panose="02040503050406030204" pitchFamily="18" charset="0"/>
                          </a:rPr>
                          <m:t>𝑾𝒙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endParaRPr lang="en-US" altLang="ja-JP" sz="2800" dirty="0"/>
              </a:p>
              <a:p>
                <a:pPr algn="l"/>
                <a:r>
                  <a:rPr kumimoji="1" lang="ja-JP" altLang="en-US" sz="2800"/>
                  <a:t>・パラメータ数は</a:t>
                </a:r>
                <a:r>
                  <a:rPr kumimoji="1" lang="en-US" altLang="ja-JP" sz="2800" dirty="0"/>
                  <a:t> NM+M</a:t>
                </a:r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EB031628-E725-7840-9B4B-4D0A50D67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06" y="4293660"/>
                <a:ext cx="10594247" cy="1815882"/>
              </a:xfrm>
              <a:prstGeom prst="rect">
                <a:avLst/>
              </a:prstGeom>
              <a:blipFill>
                <a:blip r:embed="rId8"/>
                <a:stretch>
                  <a:fillRect l="-2036" t="-4861" r="-1078"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3463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0CB0DA-94A1-A546-8B7A-EDE8DD26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DNN</a:t>
            </a:r>
            <a:r>
              <a:rPr kumimoji="1" lang="ja-JP" altLang="en-US"/>
              <a:t>の構造：畳み込み</a:t>
            </a: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3BB8B111-2F55-854B-84DE-07F732BAEAC8}"/>
              </a:ext>
            </a:extLst>
          </p:cNvPr>
          <p:cNvSpPr/>
          <p:nvPr/>
        </p:nvSpPr>
        <p:spPr>
          <a:xfrm>
            <a:off x="4365812" y="1344705"/>
            <a:ext cx="860612" cy="283284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A7591CE6-A83C-8345-8F29-B7710F7253AC}"/>
              </a:ext>
            </a:extLst>
          </p:cNvPr>
          <p:cNvSpPr/>
          <p:nvPr/>
        </p:nvSpPr>
        <p:spPr>
          <a:xfrm>
            <a:off x="4502607" y="2113561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E793F2F6-6C91-434C-9A89-A954E4B4C6EC}"/>
              </a:ext>
            </a:extLst>
          </p:cNvPr>
          <p:cNvSpPr/>
          <p:nvPr/>
        </p:nvSpPr>
        <p:spPr>
          <a:xfrm>
            <a:off x="4502607" y="1446168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60305C-4520-F440-866F-0E3A1A0706BE}"/>
                  </a:ext>
                </a:extLst>
              </p:cNvPr>
              <p:cNvSpPr txBox="1"/>
              <p:nvPr/>
            </p:nvSpPr>
            <p:spPr>
              <a:xfrm>
                <a:off x="4644268" y="1458080"/>
                <a:ext cx="335861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60305C-4520-F440-866F-0E3A1A070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268" y="1458080"/>
                <a:ext cx="335861" cy="430887"/>
              </a:xfrm>
              <a:prstGeom prst="rect">
                <a:avLst/>
              </a:prstGeom>
              <a:blipFill>
                <a:blip r:embed="rId2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21190C9-ACD3-6347-8D88-E9B26C86323E}"/>
                  </a:ext>
                </a:extLst>
              </p:cNvPr>
              <p:cNvSpPr txBox="1"/>
              <p:nvPr/>
            </p:nvSpPr>
            <p:spPr>
              <a:xfrm>
                <a:off x="4644268" y="2175166"/>
                <a:ext cx="342401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21190C9-ACD3-6347-8D88-E9B26C863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268" y="2175166"/>
                <a:ext cx="342401" cy="430887"/>
              </a:xfrm>
              <a:prstGeom prst="rect">
                <a:avLst/>
              </a:prstGeom>
              <a:blipFill>
                <a:blip r:embed="rId3"/>
                <a:stretch>
                  <a:fillRect l="-10714" r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B031628-E725-7840-9B4B-4D0A50D675B1}"/>
              </a:ext>
            </a:extLst>
          </p:cNvPr>
          <p:cNvSpPr txBox="1"/>
          <p:nvPr/>
        </p:nvSpPr>
        <p:spPr>
          <a:xfrm>
            <a:off x="710706" y="4293660"/>
            <a:ext cx="11026929" cy="1815882"/>
          </a:xfrm>
          <a:prstGeom prst="rect">
            <a:avLst/>
          </a:prstGeom>
        </p:spPr>
        <p:txBody>
          <a:bodyPr vert="horz" wrap="none" lIns="0" tIns="45720" rIns="0" bIns="45720" rtlCol="0">
            <a:spAutoFit/>
          </a:bodyPr>
          <a:lstStyle/>
          <a:p>
            <a:pPr algn="l"/>
            <a:r>
              <a:rPr kumimoji="1" lang="ja-JP" altLang="en-US" sz="2800"/>
              <a:t>次の層との</a:t>
            </a:r>
            <a:r>
              <a:rPr kumimoji="1" lang="ja-JP" altLang="en-US" sz="2800" b="1"/>
              <a:t>結びつきが局所的</a:t>
            </a:r>
            <a:endParaRPr kumimoji="1" lang="en-US" altLang="ja-JP" sz="2800" dirty="0"/>
          </a:p>
          <a:p>
            <a:pPr algn="l"/>
            <a:r>
              <a:rPr lang="ja-JP" altLang="en-US" sz="2800"/>
              <a:t>・ステレオ音源（右左）やカラー画像（</a:t>
            </a:r>
            <a:r>
              <a:rPr lang="en-US" altLang="ja-JP" sz="2800" dirty="0"/>
              <a:t>RGB</a:t>
            </a:r>
            <a:r>
              <a:rPr lang="ja-JP" altLang="en-US" sz="2800"/>
              <a:t>）のような「チャネル」</a:t>
            </a:r>
            <a:br>
              <a:rPr lang="en-US" altLang="ja-JP" sz="2800" dirty="0"/>
            </a:br>
            <a:r>
              <a:rPr lang="ja-JP" altLang="en-US" sz="2800"/>
              <a:t>のあるデータでよく用いられる．</a:t>
            </a:r>
            <a:endParaRPr kumimoji="1" lang="en-US" altLang="ja-JP" sz="2800" dirty="0"/>
          </a:p>
          <a:p>
            <a:pPr algn="l"/>
            <a:r>
              <a:rPr lang="ja-JP" altLang="en-US" sz="2800"/>
              <a:t>・並進対称性を考えている（重みパラメータを共有している）</a:t>
            </a:r>
            <a:endParaRPr lang="en-US" altLang="ja-JP" sz="2800" dirty="0"/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81440EEB-25DE-6046-A06F-5A0AC35F83B5}"/>
              </a:ext>
            </a:extLst>
          </p:cNvPr>
          <p:cNvSpPr/>
          <p:nvPr/>
        </p:nvSpPr>
        <p:spPr>
          <a:xfrm>
            <a:off x="7135906" y="1344705"/>
            <a:ext cx="860612" cy="283284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43531ABD-5C6D-F34A-BB4B-107E9CED31DE}"/>
              </a:ext>
            </a:extLst>
          </p:cNvPr>
          <p:cNvSpPr/>
          <p:nvPr/>
        </p:nvSpPr>
        <p:spPr>
          <a:xfrm>
            <a:off x="7272701" y="2113561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40AA09A5-A69E-C143-BE77-EEF80B0E008C}"/>
              </a:ext>
            </a:extLst>
          </p:cNvPr>
          <p:cNvSpPr/>
          <p:nvPr/>
        </p:nvSpPr>
        <p:spPr>
          <a:xfrm>
            <a:off x="7272701" y="1446168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2B546C8-E3A4-BD42-AAEC-B57771D65DD2}"/>
                  </a:ext>
                </a:extLst>
              </p:cNvPr>
              <p:cNvSpPr txBox="1"/>
              <p:nvPr/>
            </p:nvSpPr>
            <p:spPr>
              <a:xfrm>
                <a:off x="7414362" y="1458080"/>
                <a:ext cx="336502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2B546C8-E3A4-BD42-AAEC-B57771D65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362" y="1458080"/>
                <a:ext cx="336502" cy="430887"/>
              </a:xfrm>
              <a:prstGeom prst="rect">
                <a:avLst/>
              </a:prstGeom>
              <a:blipFill>
                <a:blip r:embed="rId4"/>
                <a:stretch>
                  <a:fillRect l="-18519" r="-7407"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E5A90C9-8178-8E41-BBBE-8ABA7838B8E5}"/>
                  </a:ext>
                </a:extLst>
              </p:cNvPr>
              <p:cNvSpPr txBox="1"/>
              <p:nvPr/>
            </p:nvSpPr>
            <p:spPr>
              <a:xfrm>
                <a:off x="7414362" y="2175166"/>
                <a:ext cx="343043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E5A90C9-8178-8E41-BBBE-8ABA7838B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362" y="2175166"/>
                <a:ext cx="343043" cy="430887"/>
              </a:xfrm>
              <a:prstGeom prst="rect">
                <a:avLst/>
              </a:prstGeom>
              <a:blipFill>
                <a:blip r:embed="rId5"/>
                <a:stretch>
                  <a:fillRect l="-17857" r="-3571"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83C274B-DC77-EA44-B522-7E69A9688F37}"/>
              </a:ext>
            </a:extLst>
          </p:cNvPr>
          <p:cNvCxnSpPr>
            <a:stCxn id="5" idx="6"/>
            <a:endCxn id="29" idx="2"/>
          </p:cNvCxnSpPr>
          <p:nvPr/>
        </p:nvCxnSpPr>
        <p:spPr>
          <a:xfrm>
            <a:off x="5022560" y="1706145"/>
            <a:ext cx="2250141" cy="667393"/>
          </a:xfrm>
          <a:prstGeom prst="straightConnector1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533C731-B890-3D47-8A51-0D088FAEF11B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>
            <a:off x="5022560" y="2373538"/>
            <a:ext cx="2250141" cy="0"/>
          </a:xfrm>
          <a:prstGeom prst="straightConnector1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C1EC8FAF-3929-174D-8521-D4DFF8180276}"/>
              </a:ext>
            </a:extLst>
          </p:cNvPr>
          <p:cNvCxnSpPr>
            <a:cxnSpLocks/>
            <a:stCxn id="44" idx="6"/>
            <a:endCxn id="29" idx="2"/>
          </p:cNvCxnSpPr>
          <p:nvPr/>
        </p:nvCxnSpPr>
        <p:spPr>
          <a:xfrm flipV="1">
            <a:off x="5022560" y="2373538"/>
            <a:ext cx="2250141" cy="667393"/>
          </a:xfrm>
          <a:prstGeom prst="straightConnector1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円/楕円 43">
            <a:extLst>
              <a:ext uri="{FF2B5EF4-FFF2-40B4-BE49-F238E27FC236}">
                <a16:creationId xmlns:a16="http://schemas.microsoft.com/office/drawing/2014/main" id="{310ADD26-A4F8-D54A-A1C5-9195F99F4890}"/>
              </a:ext>
            </a:extLst>
          </p:cNvPr>
          <p:cNvSpPr/>
          <p:nvPr/>
        </p:nvSpPr>
        <p:spPr>
          <a:xfrm>
            <a:off x="4502607" y="2780954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0FF13250-1C96-1C49-ACAF-EE0149035023}"/>
                  </a:ext>
                </a:extLst>
              </p:cNvPr>
              <p:cNvSpPr txBox="1"/>
              <p:nvPr/>
            </p:nvSpPr>
            <p:spPr>
              <a:xfrm>
                <a:off x="4644268" y="2811751"/>
                <a:ext cx="342401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0FF13250-1C96-1C49-ACAF-EE0149035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268" y="2811751"/>
                <a:ext cx="342401" cy="430887"/>
              </a:xfrm>
              <a:prstGeom prst="rect">
                <a:avLst/>
              </a:prstGeom>
              <a:blipFill>
                <a:blip r:embed="rId6"/>
                <a:stretch>
                  <a:fillRect l="-10714" r="-3571" b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円/楕円 46">
            <a:extLst>
              <a:ext uri="{FF2B5EF4-FFF2-40B4-BE49-F238E27FC236}">
                <a16:creationId xmlns:a16="http://schemas.microsoft.com/office/drawing/2014/main" id="{C2631225-45FA-F548-8295-0E302C776B3E}"/>
              </a:ext>
            </a:extLst>
          </p:cNvPr>
          <p:cNvSpPr/>
          <p:nvPr/>
        </p:nvSpPr>
        <p:spPr>
          <a:xfrm>
            <a:off x="7272701" y="2780954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EA018B4-E286-DE48-893B-F07A460B7FB4}"/>
                  </a:ext>
                </a:extLst>
              </p:cNvPr>
              <p:cNvSpPr txBox="1"/>
              <p:nvPr/>
            </p:nvSpPr>
            <p:spPr>
              <a:xfrm>
                <a:off x="7414362" y="2811751"/>
                <a:ext cx="343043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EA018B4-E286-DE48-893B-F07A460B7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362" y="2811751"/>
                <a:ext cx="343043" cy="430887"/>
              </a:xfrm>
              <a:prstGeom prst="rect">
                <a:avLst/>
              </a:prstGeom>
              <a:blipFill>
                <a:blip r:embed="rId7"/>
                <a:stretch>
                  <a:fillRect l="-17857" r="-3571"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3191A7DE-1437-C041-B13C-B587EDEAC1DF}"/>
              </a:ext>
            </a:extLst>
          </p:cNvPr>
          <p:cNvCxnSpPr/>
          <p:nvPr/>
        </p:nvCxnSpPr>
        <p:spPr>
          <a:xfrm>
            <a:off x="5022560" y="2369619"/>
            <a:ext cx="2250141" cy="667393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FCDA2FC3-2DAE-C446-B35E-B19944626458}"/>
              </a:ext>
            </a:extLst>
          </p:cNvPr>
          <p:cNvCxnSpPr>
            <a:cxnSpLocks/>
          </p:cNvCxnSpPr>
          <p:nvPr/>
        </p:nvCxnSpPr>
        <p:spPr>
          <a:xfrm>
            <a:off x="5022560" y="3037012"/>
            <a:ext cx="2250141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AFCCA714-DA11-FD4E-A0B6-A09E2055FD26}"/>
              </a:ext>
            </a:extLst>
          </p:cNvPr>
          <p:cNvCxnSpPr>
            <a:cxnSpLocks/>
          </p:cNvCxnSpPr>
          <p:nvPr/>
        </p:nvCxnSpPr>
        <p:spPr>
          <a:xfrm flipV="1">
            <a:off x="5022560" y="3037012"/>
            <a:ext cx="2250141" cy="667393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EC9E98A2-BF22-074A-904F-E15CF9772795}"/>
              </a:ext>
            </a:extLst>
          </p:cNvPr>
          <p:cNvCxnSpPr/>
          <p:nvPr/>
        </p:nvCxnSpPr>
        <p:spPr>
          <a:xfrm>
            <a:off x="5022560" y="1024827"/>
            <a:ext cx="2250141" cy="667393"/>
          </a:xfrm>
          <a:prstGeom prst="straightConnector1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9A5B73BF-A4E8-2D47-979F-230D45905EC3}"/>
              </a:ext>
            </a:extLst>
          </p:cNvPr>
          <p:cNvCxnSpPr>
            <a:cxnSpLocks/>
          </p:cNvCxnSpPr>
          <p:nvPr/>
        </p:nvCxnSpPr>
        <p:spPr>
          <a:xfrm>
            <a:off x="5022560" y="1692220"/>
            <a:ext cx="2250141" cy="0"/>
          </a:xfrm>
          <a:prstGeom prst="straightConnector1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D7F98BB3-FB23-FC4B-84EB-1B889D91E516}"/>
              </a:ext>
            </a:extLst>
          </p:cNvPr>
          <p:cNvCxnSpPr>
            <a:cxnSpLocks/>
          </p:cNvCxnSpPr>
          <p:nvPr/>
        </p:nvCxnSpPr>
        <p:spPr>
          <a:xfrm flipV="1">
            <a:off x="5022560" y="1692220"/>
            <a:ext cx="2250141" cy="667393"/>
          </a:xfrm>
          <a:prstGeom prst="straightConnector1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下矢印 58">
            <a:extLst>
              <a:ext uri="{FF2B5EF4-FFF2-40B4-BE49-F238E27FC236}">
                <a16:creationId xmlns:a16="http://schemas.microsoft.com/office/drawing/2014/main" id="{C86B6A76-58A8-9147-B7B2-5F27DB1F51FC}"/>
              </a:ext>
            </a:extLst>
          </p:cNvPr>
          <p:cNvSpPr/>
          <p:nvPr/>
        </p:nvSpPr>
        <p:spPr>
          <a:xfrm>
            <a:off x="6038891" y="1775360"/>
            <a:ext cx="373198" cy="1344793"/>
          </a:xfrm>
          <a:prstGeom prst="downArrow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8" name="円/楕円 67">
            <a:extLst>
              <a:ext uri="{FF2B5EF4-FFF2-40B4-BE49-F238E27FC236}">
                <a16:creationId xmlns:a16="http://schemas.microsoft.com/office/drawing/2014/main" id="{95D16F2A-62B7-6440-B40A-526F425AB88C}"/>
              </a:ext>
            </a:extLst>
          </p:cNvPr>
          <p:cNvSpPr/>
          <p:nvPr/>
        </p:nvSpPr>
        <p:spPr>
          <a:xfrm>
            <a:off x="4502607" y="746921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0" name="円/楕円 69">
            <a:extLst>
              <a:ext uri="{FF2B5EF4-FFF2-40B4-BE49-F238E27FC236}">
                <a16:creationId xmlns:a16="http://schemas.microsoft.com/office/drawing/2014/main" id="{8922941D-A539-F646-B43E-448747582B42}"/>
              </a:ext>
            </a:extLst>
          </p:cNvPr>
          <p:cNvSpPr/>
          <p:nvPr/>
        </p:nvSpPr>
        <p:spPr>
          <a:xfrm>
            <a:off x="4502607" y="3659492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B9376E85-9761-F44F-BF63-5D2759FF8C6E}"/>
                  </a:ext>
                </a:extLst>
              </p:cNvPr>
              <p:cNvSpPr txBox="1"/>
              <p:nvPr/>
            </p:nvSpPr>
            <p:spPr>
              <a:xfrm>
                <a:off x="4644268" y="3690289"/>
                <a:ext cx="384080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B9376E85-9761-F44F-BF63-5D2759FF8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268" y="3690289"/>
                <a:ext cx="384080" cy="430887"/>
              </a:xfrm>
              <a:prstGeom prst="rect">
                <a:avLst/>
              </a:prstGeom>
              <a:blipFill>
                <a:blip r:embed="rId8"/>
                <a:stretch>
                  <a:fillRect l="-9677" r="-32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円/楕円 71">
            <a:extLst>
              <a:ext uri="{FF2B5EF4-FFF2-40B4-BE49-F238E27FC236}">
                <a16:creationId xmlns:a16="http://schemas.microsoft.com/office/drawing/2014/main" id="{F3A796FF-FFD7-F145-B971-75D274F00156}"/>
              </a:ext>
            </a:extLst>
          </p:cNvPr>
          <p:cNvSpPr/>
          <p:nvPr/>
        </p:nvSpPr>
        <p:spPr>
          <a:xfrm>
            <a:off x="7272701" y="3659492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FC07CEB4-E844-D14B-83E6-D7CBE46C9DE9}"/>
                  </a:ext>
                </a:extLst>
              </p:cNvPr>
              <p:cNvSpPr txBox="1"/>
              <p:nvPr/>
            </p:nvSpPr>
            <p:spPr>
              <a:xfrm>
                <a:off x="7414362" y="3690289"/>
                <a:ext cx="422102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FC07CEB4-E844-D14B-83E6-D7CBE46C9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362" y="3690289"/>
                <a:ext cx="422102" cy="430887"/>
              </a:xfrm>
              <a:prstGeom prst="rect">
                <a:avLst/>
              </a:prstGeom>
              <a:blipFill>
                <a:blip r:embed="rId9"/>
                <a:stretch>
                  <a:fillRect l="-11765" r="-2941" b="-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068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0CB0DA-94A1-A546-8B7A-EDE8DD26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DNN</a:t>
            </a:r>
            <a:r>
              <a:rPr kumimoji="1" lang="ja-JP" altLang="en-US"/>
              <a:t>の構造：畳み込み</a:t>
            </a: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3BB8B111-2F55-854B-84DE-07F732BAEAC8}"/>
              </a:ext>
            </a:extLst>
          </p:cNvPr>
          <p:cNvSpPr/>
          <p:nvPr/>
        </p:nvSpPr>
        <p:spPr>
          <a:xfrm>
            <a:off x="4365812" y="1344705"/>
            <a:ext cx="860612" cy="283284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A7591CE6-A83C-8345-8F29-B7710F7253AC}"/>
              </a:ext>
            </a:extLst>
          </p:cNvPr>
          <p:cNvSpPr/>
          <p:nvPr/>
        </p:nvSpPr>
        <p:spPr>
          <a:xfrm>
            <a:off x="4502607" y="2113561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E793F2F6-6C91-434C-9A89-A954E4B4C6EC}"/>
              </a:ext>
            </a:extLst>
          </p:cNvPr>
          <p:cNvSpPr/>
          <p:nvPr/>
        </p:nvSpPr>
        <p:spPr>
          <a:xfrm>
            <a:off x="4502607" y="1446168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60305C-4520-F440-866F-0E3A1A0706BE}"/>
                  </a:ext>
                </a:extLst>
              </p:cNvPr>
              <p:cNvSpPr txBox="1"/>
              <p:nvPr/>
            </p:nvSpPr>
            <p:spPr>
              <a:xfrm>
                <a:off x="4644268" y="1458080"/>
                <a:ext cx="335861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60305C-4520-F440-866F-0E3A1A070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268" y="1458080"/>
                <a:ext cx="335861" cy="430887"/>
              </a:xfrm>
              <a:prstGeom prst="rect">
                <a:avLst/>
              </a:prstGeom>
              <a:blipFill>
                <a:blip r:embed="rId2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21190C9-ACD3-6347-8D88-E9B26C86323E}"/>
                  </a:ext>
                </a:extLst>
              </p:cNvPr>
              <p:cNvSpPr txBox="1"/>
              <p:nvPr/>
            </p:nvSpPr>
            <p:spPr>
              <a:xfrm>
                <a:off x="4644268" y="2175166"/>
                <a:ext cx="342401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21190C9-ACD3-6347-8D88-E9B26C863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268" y="2175166"/>
                <a:ext cx="342401" cy="430887"/>
              </a:xfrm>
              <a:prstGeom prst="rect">
                <a:avLst/>
              </a:prstGeom>
              <a:blipFill>
                <a:blip r:embed="rId3"/>
                <a:stretch>
                  <a:fillRect l="-10714" r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81440EEB-25DE-6046-A06F-5A0AC35F83B5}"/>
              </a:ext>
            </a:extLst>
          </p:cNvPr>
          <p:cNvSpPr/>
          <p:nvPr/>
        </p:nvSpPr>
        <p:spPr>
          <a:xfrm>
            <a:off x="7135906" y="1344705"/>
            <a:ext cx="860612" cy="283284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43531ABD-5C6D-F34A-BB4B-107E9CED31DE}"/>
              </a:ext>
            </a:extLst>
          </p:cNvPr>
          <p:cNvSpPr/>
          <p:nvPr/>
        </p:nvSpPr>
        <p:spPr>
          <a:xfrm>
            <a:off x="7272701" y="2113561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40AA09A5-A69E-C143-BE77-EEF80B0E008C}"/>
              </a:ext>
            </a:extLst>
          </p:cNvPr>
          <p:cNvSpPr/>
          <p:nvPr/>
        </p:nvSpPr>
        <p:spPr>
          <a:xfrm>
            <a:off x="7272701" y="1446168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2B546C8-E3A4-BD42-AAEC-B57771D65DD2}"/>
                  </a:ext>
                </a:extLst>
              </p:cNvPr>
              <p:cNvSpPr txBox="1"/>
              <p:nvPr/>
            </p:nvSpPr>
            <p:spPr>
              <a:xfrm>
                <a:off x="7414362" y="1458080"/>
                <a:ext cx="336502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2B546C8-E3A4-BD42-AAEC-B57771D65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362" y="1458080"/>
                <a:ext cx="336502" cy="430887"/>
              </a:xfrm>
              <a:prstGeom prst="rect">
                <a:avLst/>
              </a:prstGeom>
              <a:blipFill>
                <a:blip r:embed="rId4"/>
                <a:stretch>
                  <a:fillRect l="-18519" r="-7407"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E5A90C9-8178-8E41-BBBE-8ABA7838B8E5}"/>
                  </a:ext>
                </a:extLst>
              </p:cNvPr>
              <p:cNvSpPr txBox="1"/>
              <p:nvPr/>
            </p:nvSpPr>
            <p:spPr>
              <a:xfrm>
                <a:off x="7414362" y="2175166"/>
                <a:ext cx="343043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E5A90C9-8178-8E41-BBBE-8ABA7838B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362" y="2175166"/>
                <a:ext cx="343043" cy="430887"/>
              </a:xfrm>
              <a:prstGeom prst="rect">
                <a:avLst/>
              </a:prstGeom>
              <a:blipFill>
                <a:blip r:embed="rId5"/>
                <a:stretch>
                  <a:fillRect l="-17857" r="-3571"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83C274B-DC77-EA44-B522-7E69A9688F37}"/>
              </a:ext>
            </a:extLst>
          </p:cNvPr>
          <p:cNvCxnSpPr>
            <a:cxnSpLocks/>
            <a:stCxn id="5" idx="6"/>
            <a:endCxn id="29" idx="2"/>
          </p:cNvCxnSpPr>
          <p:nvPr/>
        </p:nvCxnSpPr>
        <p:spPr>
          <a:xfrm>
            <a:off x="5022560" y="1706145"/>
            <a:ext cx="2250141" cy="667393"/>
          </a:xfrm>
          <a:prstGeom prst="straightConnector1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533C731-B890-3D47-8A51-0D088FAEF11B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>
            <a:off x="5022560" y="2373538"/>
            <a:ext cx="2250141" cy="0"/>
          </a:xfrm>
          <a:prstGeom prst="straightConnector1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C1EC8FAF-3929-174D-8521-D4DFF8180276}"/>
              </a:ext>
            </a:extLst>
          </p:cNvPr>
          <p:cNvCxnSpPr>
            <a:cxnSpLocks/>
            <a:stCxn id="44" idx="6"/>
            <a:endCxn id="29" idx="2"/>
          </p:cNvCxnSpPr>
          <p:nvPr/>
        </p:nvCxnSpPr>
        <p:spPr>
          <a:xfrm flipV="1">
            <a:off x="5022560" y="2373538"/>
            <a:ext cx="2250141" cy="667393"/>
          </a:xfrm>
          <a:prstGeom prst="straightConnector1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円/楕円 43">
            <a:extLst>
              <a:ext uri="{FF2B5EF4-FFF2-40B4-BE49-F238E27FC236}">
                <a16:creationId xmlns:a16="http://schemas.microsoft.com/office/drawing/2014/main" id="{310ADD26-A4F8-D54A-A1C5-9195F99F4890}"/>
              </a:ext>
            </a:extLst>
          </p:cNvPr>
          <p:cNvSpPr/>
          <p:nvPr/>
        </p:nvSpPr>
        <p:spPr>
          <a:xfrm>
            <a:off x="4502607" y="2780954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0FF13250-1C96-1C49-ACAF-EE0149035023}"/>
                  </a:ext>
                </a:extLst>
              </p:cNvPr>
              <p:cNvSpPr txBox="1"/>
              <p:nvPr/>
            </p:nvSpPr>
            <p:spPr>
              <a:xfrm>
                <a:off x="4644268" y="2811751"/>
                <a:ext cx="342401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0FF13250-1C96-1C49-ACAF-EE0149035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268" y="2811751"/>
                <a:ext cx="342401" cy="430887"/>
              </a:xfrm>
              <a:prstGeom prst="rect">
                <a:avLst/>
              </a:prstGeom>
              <a:blipFill>
                <a:blip r:embed="rId6"/>
                <a:stretch>
                  <a:fillRect l="-10714" r="-3571" b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円/楕円 46">
            <a:extLst>
              <a:ext uri="{FF2B5EF4-FFF2-40B4-BE49-F238E27FC236}">
                <a16:creationId xmlns:a16="http://schemas.microsoft.com/office/drawing/2014/main" id="{C2631225-45FA-F548-8295-0E302C776B3E}"/>
              </a:ext>
            </a:extLst>
          </p:cNvPr>
          <p:cNvSpPr/>
          <p:nvPr/>
        </p:nvSpPr>
        <p:spPr>
          <a:xfrm>
            <a:off x="7272701" y="2780954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EA018B4-E286-DE48-893B-F07A460B7FB4}"/>
                  </a:ext>
                </a:extLst>
              </p:cNvPr>
              <p:cNvSpPr txBox="1"/>
              <p:nvPr/>
            </p:nvSpPr>
            <p:spPr>
              <a:xfrm>
                <a:off x="7414362" y="2811751"/>
                <a:ext cx="343043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EA018B4-E286-DE48-893B-F07A460B7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362" y="2811751"/>
                <a:ext cx="343043" cy="430887"/>
              </a:xfrm>
              <a:prstGeom prst="rect">
                <a:avLst/>
              </a:prstGeom>
              <a:blipFill>
                <a:blip r:embed="rId7"/>
                <a:stretch>
                  <a:fillRect l="-17857" r="-3571"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3191A7DE-1437-C041-B13C-B587EDEAC1DF}"/>
              </a:ext>
            </a:extLst>
          </p:cNvPr>
          <p:cNvCxnSpPr/>
          <p:nvPr/>
        </p:nvCxnSpPr>
        <p:spPr>
          <a:xfrm>
            <a:off x="5022560" y="2369619"/>
            <a:ext cx="2250141" cy="667393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FCDA2FC3-2DAE-C446-B35E-B19944626458}"/>
              </a:ext>
            </a:extLst>
          </p:cNvPr>
          <p:cNvCxnSpPr>
            <a:cxnSpLocks/>
          </p:cNvCxnSpPr>
          <p:nvPr/>
        </p:nvCxnSpPr>
        <p:spPr>
          <a:xfrm>
            <a:off x="5022560" y="3037012"/>
            <a:ext cx="2250141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AFCCA714-DA11-FD4E-A0B6-A09E2055FD26}"/>
              </a:ext>
            </a:extLst>
          </p:cNvPr>
          <p:cNvCxnSpPr>
            <a:cxnSpLocks/>
          </p:cNvCxnSpPr>
          <p:nvPr/>
        </p:nvCxnSpPr>
        <p:spPr>
          <a:xfrm flipV="1">
            <a:off x="5022560" y="3037012"/>
            <a:ext cx="2250141" cy="667393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EC9E98A2-BF22-074A-904F-E15CF9772795}"/>
              </a:ext>
            </a:extLst>
          </p:cNvPr>
          <p:cNvCxnSpPr/>
          <p:nvPr/>
        </p:nvCxnSpPr>
        <p:spPr>
          <a:xfrm>
            <a:off x="5022560" y="1024827"/>
            <a:ext cx="2250141" cy="667393"/>
          </a:xfrm>
          <a:prstGeom prst="straightConnector1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9A5B73BF-A4E8-2D47-979F-230D45905EC3}"/>
              </a:ext>
            </a:extLst>
          </p:cNvPr>
          <p:cNvCxnSpPr>
            <a:cxnSpLocks/>
          </p:cNvCxnSpPr>
          <p:nvPr/>
        </p:nvCxnSpPr>
        <p:spPr>
          <a:xfrm>
            <a:off x="5022560" y="1692220"/>
            <a:ext cx="2250141" cy="0"/>
          </a:xfrm>
          <a:prstGeom prst="straightConnector1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D7F98BB3-FB23-FC4B-84EB-1B889D91E516}"/>
              </a:ext>
            </a:extLst>
          </p:cNvPr>
          <p:cNvCxnSpPr>
            <a:cxnSpLocks/>
          </p:cNvCxnSpPr>
          <p:nvPr/>
        </p:nvCxnSpPr>
        <p:spPr>
          <a:xfrm flipV="1">
            <a:off x="5022560" y="1692220"/>
            <a:ext cx="2250141" cy="667393"/>
          </a:xfrm>
          <a:prstGeom prst="straightConnector1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下矢印 58">
            <a:extLst>
              <a:ext uri="{FF2B5EF4-FFF2-40B4-BE49-F238E27FC236}">
                <a16:creationId xmlns:a16="http://schemas.microsoft.com/office/drawing/2014/main" id="{C86B6A76-58A8-9147-B7B2-5F27DB1F51FC}"/>
              </a:ext>
            </a:extLst>
          </p:cNvPr>
          <p:cNvSpPr/>
          <p:nvPr/>
        </p:nvSpPr>
        <p:spPr>
          <a:xfrm>
            <a:off x="6038891" y="1775360"/>
            <a:ext cx="373198" cy="1344793"/>
          </a:xfrm>
          <a:prstGeom prst="downArrow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四角形吹き出し 65">
            <a:extLst>
              <a:ext uri="{FF2B5EF4-FFF2-40B4-BE49-F238E27FC236}">
                <a16:creationId xmlns:a16="http://schemas.microsoft.com/office/drawing/2014/main" id="{1AFD174C-E52C-384C-9A9F-872400224967}"/>
              </a:ext>
            </a:extLst>
          </p:cNvPr>
          <p:cNvSpPr/>
          <p:nvPr/>
        </p:nvSpPr>
        <p:spPr>
          <a:xfrm>
            <a:off x="6736449" y="261123"/>
            <a:ext cx="4879650" cy="1365800"/>
          </a:xfrm>
          <a:prstGeom prst="wedgeRectCallout">
            <a:avLst>
              <a:gd name="adj1" fmla="val -56716"/>
              <a:gd name="adj2" fmla="val 54749"/>
            </a:avLst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C92D721A-D710-6344-9C41-9BB585A23EAA}"/>
              </a:ext>
            </a:extLst>
          </p:cNvPr>
          <p:cNvSpPr txBox="1"/>
          <p:nvPr/>
        </p:nvSpPr>
        <p:spPr>
          <a:xfrm>
            <a:off x="6808693" y="234619"/>
            <a:ext cx="4807406" cy="1446550"/>
          </a:xfrm>
          <a:prstGeom prst="rect">
            <a:avLst/>
          </a:prstGeom>
        </p:spPr>
        <p:txBody>
          <a:bodyPr vert="horz" wrap="none" lIns="0" tIns="45720" rIns="0" bIns="45720" rtlCol="0">
            <a:spAutoFit/>
          </a:bodyPr>
          <a:lstStyle/>
          <a:p>
            <a:pPr algn="l"/>
            <a:r>
              <a:rPr lang="ja-JP" altLang="en-US" sz="2200" b="1"/>
              <a:t>ストライド</a:t>
            </a:r>
            <a:endParaRPr kumimoji="1" lang="en-US" altLang="ja-JP" sz="2200" b="1" dirty="0"/>
          </a:p>
          <a:p>
            <a:pPr algn="l"/>
            <a:r>
              <a:rPr kumimoji="1" lang="ja-JP" altLang="en-US" sz="2200" u="sng"/>
              <a:t>畳み込みの「粗さ」</a:t>
            </a:r>
            <a:endParaRPr kumimoji="1" lang="en-US" altLang="ja-JP" sz="2200" u="sng" dirty="0"/>
          </a:p>
          <a:p>
            <a:pPr algn="l"/>
            <a:r>
              <a:rPr lang="ja-JP" altLang="en-US" sz="2200"/>
              <a:t>ストライドを</a:t>
            </a:r>
            <a:r>
              <a:rPr lang="en-US" altLang="ja-JP" sz="2200" dirty="0"/>
              <a:t>s</a:t>
            </a:r>
            <a:r>
              <a:rPr lang="ja-JP" altLang="en-US" sz="2200"/>
              <a:t>，入力次元を</a:t>
            </a:r>
            <a:r>
              <a:rPr lang="en-US" altLang="ja-JP" sz="2200" dirty="0"/>
              <a:t>N</a:t>
            </a:r>
            <a:r>
              <a:rPr lang="ja-JP" altLang="en-US" sz="2200"/>
              <a:t>とすると</a:t>
            </a:r>
            <a:endParaRPr lang="en-US" altLang="ja-JP" sz="2200" dirty="0"/>
          </a:p>
          <a:p>
            <a:pPr algn="l"/>
            <a:r>
              <a:rPr lang="ja-JP" altLang="en-US" sz="2200"/>
              <a:t>出力の次元はおよそ</a:t>
            </a:r>
            <a:r>
              <a:rPr lang="en-US" altLang="ja-JP" sz="2200" dirty="0"/>
              <a:t>N/s</a:t>
            </a: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41AEC69A-E107-3C43-A0D9-CF8C621E30F3}"/>
              </a:ext>
            </a:extLst>
          </p:cNvPr>
          <p:cNvSpPr/>
          <p:nvPr/>
        </p:nvSpPr>
        <p:spPr>
          <a:xfrm>
            <a:off x="4502607" y="3659492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5D8D39C5-2697-094B-8457-D178059B2060}"/>
                  </a:ext>
                </a:extLst>
              </p:cNvPr>
              <p:cNvSpPr txBox="1"/>
              <p:nvPr/>
            </p:nvSpPr>
            <p:spPr>
              <a:xfrm>
                <a:off x="4644268" y="3690289"/>
                <a:ext cx="384080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5D8D39C5-2697-094B-8457-D178059B2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268" y="3690289"/>
                <a:ext cx="384080" cy="430887"/>
              </a:xfrm>
              <a:prstGeom prst="rect">
                <a:avLst/>
              </a:prstGeom>
              <a:blipFill>
                <a:blip r:embed="rId8"/>
                <a:stretch>
                  <a:fillRect l="-9677" r="-32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円/楕円 37">
            <a:extLst>
              <a:ext uri="{FF2B5EF4-FFF2-40B4-BE49-F238E27FC236}">
                <a16:creationId xmlns:a16="http://schemas.microsoft.com/office/drawing/2014/main" id="{E9CDB7D2-A3B1-D64A-BA2C-C5FEC7520AC2}"/>
              </a:ext>
            </a:extLst>
          </p:cNvPr>
          <p:cNvSpPr/>
          <p:nvPr/>
        </p:nvSpPr>
        <p:spPr>
          <a:xfrm>
            <a:off x="7272701" y="3659492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F316EB8-B66E-B34D-A338-0F28827FC26D}"/>
                  </a:ext>
                </a:extLst>
              </p:cNvPr>
              <p:cNvSpPr txBox="1"/>
              <p:nvPr/>
            </p:nvSpPr>
            <p:spPr>
              <a:xfrm>
                <a:off x="7414362" y="3690289"/>
                <a:ext cx="422102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F316EB8-B66E-B34D-A338-0F28827FC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362" y="3690289"/>
                <a:ext cx="422102" cy="430887"/>
              </a:xfrm>
              <a:prstGeom prst="rect">
                <a:avLst/>
              </a:prstGeom>
              <a:blipFill>
                <a:blip r:embed="rId9"/>
                <a:stretch>
                  <a:fillRect l="-11765" r="-2941" b="-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円/楕円 40">
            <a:extLst>
              <a:ext uri="{FF2B5EF4-FFF2-40B4-BE49-F238E27FC236}">
                <a16:creationId xmlns:a16="http://schemas.microsoft.com/office/drawing/2014/main" id="{1258F7B5-D4AB-8C4E-8187-469708A0236B}"/>
              </a:ext>
            </a:extLst>
          </p:cNvPr>
          <p:cNvSpPr/>
          <p:nvPr/>
        </p:nvSpPr>
        <p:spPr>
          <a:xfrm>
            <a:off x="4502607" y="746921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4551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0CB0DA-94A1-A546-8B7A-EDE8DD26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DNN</a:t>
            </a:r>
            <a:r>
              <a:rPr kumimoji="1" lang="ja-JP" altLang="en-US"/>
              <a:t>の構造：畳み込み</a:t>
            </a: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3BB8B111-2F55-854B-84DE-07F732BAEAC8}"/>
              </a:ext>
            </a:extLst>
          </p:cNvPr>
          <p:cNvSpPr/>
          <p:nvPr/>
        </p:nvSpPr>
        <p:spPr>
          <a:xfrm>
            <a:off x="4365812" y="1344705"/>
            <a:ext cx="860612" cy="283284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A7591CE6-A83C-8345-8F29-B7710F7253AC}"/>
              </a:ext>
            </a:extLst>
          </p:cNvPr>
          <p:cNvSpPr/>
          <p:nvPr/>
        </p:nvSpPr>
        <p:spPr>
          <a:xfrm>
            <a:off x="4502607" y="2113561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E793F2F6-6C91-434C-9A89-A954E4B4C6EC}"/>
              </a:ext>
            </a:extLst>
          </p:cNvPr>
          <p:cNvSpPr/>
          <p:nvPr/>
        </p:nvSpPr>
        <p:spPr>
          <a:xfrm>
            <a:off x="4502607" y="1446168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60305C-4520-F440-866F-0E3A1A0706BE}"/>
                  </a:ext>
                </a:extLst>
              </p:cNvPr>
              <p:cNvSpPr txBox="1"/>
              <p:nvPr/>
            </p:nvSpPr>
            <p:spPr>
              <a:xfrm>
                <a:off x="4644268" y="1458080"/>
                <a:ext cx="335861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60305C-4520-F440-866F-0E3A1A070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268" y="1458080"/>
                <a:ext cx="335861" cy="430887"/>
              </a:xfrm>
              <a:prstGeom prst="rect">
                <a:avLst/>
              </a:prstGeom>
              <a:blipFill>
                <a:blip r:embed="rId2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21190C9-ACD3-6347-8D88-E9B26C86323E}"/>
                  </a:ext>
                </a:extLst>
              </p:cNvPr>
              <p:cNvSpPr txBox="1"/>
              <p:nvPr/>
            </p:nvSpPr>
            <p:spPr>
              <a:xfrm>
                <a:off x="4644268" y="2175166"/>
                <a:ext cx="342401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21190C9-ACD3-6347-8D88-E9B26C863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268" y="2175166"/>
                <a:ext cx="342401" cy="430887"/>
              </a:xfrm>
              <a:prstGeom prst="rect">
                <a:avLst/>
              </a:prstGeom>
              <a:blipFill>
                <a:blip r:embed="rId3"/>
                <a:stretch>
                  <a:fillRect l="-10714" r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81440EEB-25DE-6046-A06F-5A0AC35F83B5}"/>
              </a:ext>
            </a:extLst>
          </p:cNvPr>
          <p:cNvSpPr/>
          <p:nvPr/>
        </p:nvSpPr>
        <p:spPr>
          <a:xfrm>
            <a:off x="7135906" y="1344705"/>
            <a:ext cx="860612" cy="283284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43531ABD-5C6D-F34A-BB4B-107E9CED31DE}"/>
              </a:ext>
            </a:extLst>
          </p:cNvPr>
          <p:cNvSpPr/>
          <p:nvPr/>
        </p:nvSpPr>
        <p:spPr>
          <a:xfrm>
            <a:off x="7272701" y="2113561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40AA09A5-A69E-C143-BE77-EEF80B0E008C}"/>
              </a:ext>
            </a:extLst>
          </p:cNvPr>
          <p:cNvSpPr/>
          <p:nvPr/>
        </p:nvSpPr>
        <p:spPr>
          <a:xfrm>
            <a:off x="7272701" y="1446168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2B546C8-E3A4-BD42-AAEC-B57771D65DD2}"/>
                  </a:ext>
                </a:extLst>
              </p:cNvPr>
              <p:cNvSpPr txBox="1"/>
              <p:nvPr/>
            </p:nvSpPr>
            <p:spPr>
              <a:xfrm>
                <a:off x="7414362" y="1458080"/>
                <a:ext cx="336502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2B546C8-E3A4-BD42-AAEC-B57771D65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362" y="1458080"/>
                <a:ext cx="336502" cy="430887"/>
              </a:xfrm>
              <a:prstGeom prst="rect">
                <a:avLst/>
              </a:prstGeom>
              <a:blipFill>
                <a:blip r:embed="rId4"/>
                <a:stretch>
                  <a:fillRect l="-18519" r="-7407"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E5A90C9-8178-8E41-BBBE-8ABA7838B8E5}"/>
                  </a:ext>
                </a:extLst>
              </p:cNvPr>
              <p:cNvSpPr txBox="1"/>
              <p:nvPr/>
            </p:nvSpPr>
            <p:spPr>
              <a:xfrm>
                <a:off x="7414362" y="2175166"/>
                <a:ext cx="343043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E5A90C9-8178-8E41-BBBE-8ABA7838B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362" y="2175166"/>
                <a:ext cx="343043" cy="430887"/>
              </a:xfrm>
              <a:prstGeom prst="rect">
                <a:avLst/>
              </a:prstGeom>
              <a:blipFill>
                <a:blip r:embed="rId5"/>
                <a:stretch>
                  <a:fillRect l="-17857" r="-3571"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83C274B-DC77-EA44-B522-7E69A9688F37}"/>
              </a:ext>
            </a:extLst>
          </p:cNvPr>
          <p:cNvCxnSpPr>
            <a:stCxn id="5" idx="6"/>
            <a:endCxn id="29" idx="2"/>
          </p:cNvCxnSpPr>
          <p:nvPr/>
        </p:nvCxnSpPr>
        <p:spPr>
          <a:xfrm>
            <a:off x="5022560" y="1706145"/>
            <a:ext cx="2250141" cy="667393"/>
          </a:xfrm>
          <a:prstGeom prst="straightConnector1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533C731-B890-3D47-8A51-0D088FAEF11B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>
            <a:off x="5022560" y="2373538"/>
            <a:ext cx="2250141" cy="0"/>
          </a:xfrm>
          <a:prstGeom prst="straightConnector1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C1EC8FAF-3929-174D-8521-D4DFF8180276}"/>
              </a:ext>
            </a:extLst>
          </p:cNvPr>
          <p:cNvCxnSpPr>
            <a:cxnSpLocks/>
            <a:stCxn id="44" idx="6"/>
            <a:endCxn id="29" idx="2"/>
          </p:cNvCxnSpPr>
          <p:nvPr/>
        </p:nvCxnSpPr>
        <p:spPr>
          <a:xfrm flipV="1">
            <a:off x="5022560" y="2373538"/>
            <a:ext cx="2250141" cy="667393"/>
          </a:xfrm>
          <a:prstGeom prst="straightConnector1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円/楕円 43">
            <a:extLst>
              <a:ext uri="{FF2B5EF4-FFF2-40B4-BE49-F238E27FC236}">
                <a16:creationId xmlns:a16="http://schemas.microsoft.com/office/drawing/2014/main" id="{310ADD26-A4F8-D54A-A1C5-9195F99F4890}"/>
              </a:ext>
            </a:extLst>
          </p:cNvPr>
          <p:cNvSpPr/>
          <p:nvPr/>
        </p:nvSpPr>
        <p:spPr>
          <a:xfrm>
            <a:off x="4502607" y="2780954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0FF13250-1C96-1C49-ACAF-EE0149035023}"/>
                  </a:ext>
                </a:extLst>
              </p:cNvPr>
              <p:cNvSpPr txBox="1"/>
              <p:nvPr/>
            </p:nvSpPr>
            <p:spPr>
              <a:xfrm>
                <a:off x="4644268" y="2811751"/>
                <a:ext cx="342401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0FF13250-1C96-1C49-ACAF-EE0149035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268" y="2811751"/>
                <a:ext cx="342401" cy="430887"/>
              </a:xfrm>
              <a:prstGeom prst="rect">
                <a:avLst/>
              </a:prstGeom>
              <a:blipFill>
                <a:blip r:embed="rId6"/>
                <a:stretch>
                  <a:fillRect l="-10714" r="-3571" b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円/楕円 46">
            <a:extLst>
              <a:ext uri="{FF2B5EF4-FFF2-40B4-BE49-F238E27FC236}">
                <a16:creationId xmlns:a16="http://schemas.microsoft.com/office/drawing/2014/main" id="{C2631225-45FA-F548-8295-0E302C776B3E}"/>
              </a:ext>
            </a:extLst>
          </p:cNvPr>
          <p:cNvSpPr/>
          <p:nvPr/>
        </p:nvSpPr>
        <p:spPr>
          <a:xfrm>
            <a:off x="7272701" y="2780954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EA018B4-E286-DE48-893B-F07A460B7FB4}"/>
                  </a:ext>
                </a:extLst>
              </p:cNvPr>
              <p:cNvSpPr txBox="1"/>
              <p:nvPr/>
            </p:nvSpPr>
            <p:spPr>
              <a:xfrm>
                <a:off x="7414362" y="2811751"/>
                <a:ext cx="343043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EA018B4-E286-DE48-893B-F07A460B7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362" y="2811751"/>
                <a:ext cx="343043" cy="430887"/>
              </a:xfrm>
              <a:prstGeom prst="rect">
                <a:avLst/>
              </a:prstGeom>
              <a:blipFill>
                <a:blip r:embed="rId7"/>
                <a:stretch>
                  <a:fillRect l="-17857" r="-3571"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3191A7DE-1437-C041-B13C-B587EDEAC1DF}"/>
              </a:ext>
            </a:extLst>
          </p:cNvPr>
          <p:cNvCxnSpPr/>
          <p:nvPr/>
        </p:nvCxnSpPr>
        <p:spPr>
          <a:xfrm>
            <a:off x="5022560" y="2369619"/>
            <a:ext cx="2250141" cy="667393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FCDA2FC3-2DAE-C446-B35E-B19944626458}"/>
              </a:ext>
            </a:extLst>
          </p:cNvPr>
          <p:cNvCxnSpPr>
            <a:cxnSpLocks/>
          </p:cNvCxnSpPr>
          <p:nvPr/>
        </p:nvCxnSpPr>
        <p:spPr>
          <a:xfrm>
            <a:off x="5022560" y="3037012"/>
            <a:ext cx="2250141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AFCCA714-DA11-FD4E-A0B6-A09E2055FD26}"/>
              </a:ext>
            </a:extLst>
          </p:cNvPr>
          <p:cNvCxnSpPr>
            <a:cxnSpLocks/>
          </p:cNvCxnSpPr>
          <p:nvPr/>
        </p:nvCxnSpPr>
        <p:spPr>
          <a:xfrm flipV="1">
            <a:off x="5022560" y="3037012"/>
            <a:ext cx="2250141" cy="667393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EC9E98A2-BF22-074A-904F-E15CF9772795}"/>
              </a:ext>
            </a:extLst>
          </p:cNvPr>
          <p:cNvCxnSpPr/>
          <p:nvPr/>
        </p:nvCxnSpPr>
        <p:spPr>
          <a:xfrm>
            <a:off x="5022560" y="1024827"/>
            <a:ext cx="2250141" cy="667393"/>
          </a:xfrm>
          <a:prstGeom prst="straightConnector1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9A5B73BF-A4E8-2D47-979F-230D45905EC3}"/>
              </a:ext>
            </a:extLst>
          </p:cNvPr>
          <p:cNvCxnSpPr>
            <a:cxnSpLocks/>
          </p:cNvCxnSpPr>
          <p:nvPr/>
        </p:nvCxnSpPr>
        <p:spPr>
          <a:xfrm>
            <a:off x="5022560" y="1692220"/>
            <a:ext cx="2250141" cy="0"/>
          </a:xfrm>
          <a:prstGeom prst="straightConnector1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D7F98BB3-FB23-FC4B-84EB-1B889D91E516}"/>
              </a:ext>
            </a:extLst>
          </p:cNvPr>
          <p:cNvCxnSpPr>
            <a:cxnSpLocks/>
          </p:cNvCxnSpPr>
          <p:nvPr/>
        </p:nvCxnSpPr>
        <p:spPr>
          <a:xfrm flipV="1">
            <a:off x="5022560" y="1692220"/>
            <a:ext cx="2250141" cy="667393"/>
          </a:xfrm>
          <a:prstGeom prst="straightConnector1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円/楕円 60">
            <a:extLst>
              <a:ext uri="{FF2B5EF4-FFF2-40B4-BE49-F238E27FC236}">
                <a16:creationId xmlns:a16="http://schemas.microsoft.com/office/drawing/2014/main" id="{62237D19-CF80-974D-81CD-95F70E6D0D3F}"/>
              </a:ext>
            </a:extLst>
          </p:cNvPr>
          <p:cNvSpPr/>
          <p:nvPr/>
        </p:nvSpPr>
        <p:spPr>
          <a:xfrm>
            <a:off x="4502607" y="746921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6346DEE8-8F79-4643-AA30-8359F7D17B38}"/>
              </a:ext>
            </a:extLst>
          </p:cNvPr>
          <p:cNvSpPr/>
          <p:nvPr/>
        </p:nvSpPr>
        <p:spPr>
          <a:xfrm>
            <a:off x="4502607" y="3659492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3BBF91C-59CB-6B46-978C-4C86EFD61A1E}"/>
                  </a:ext>
                </a:extLst>
              </p:cNvPr>
              <p:cNvSpPr txBox="1"/>
              <p:nvPr/>
            </p:nvSpPr>
            <p:spPr>
              <a:xfrm>
                <a:off x="4644268" y="3690289"/>
                <a:ext cx="384080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3BBF91C-59CB-6B46-978C-4C86EFD61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268" y="3690289"/>
                <a:ext cx="384080" cy="430887"/>
              </a:xfrm>
              <a:prstGeom prst="rect">
                <a:avLst/>
              </a:prstGeom>
              <a:blipFill>
                <a:blip r:embed="rId8"/>
                <a:stretch>
                  <a:fillRect l="-9677" r="-32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円/楕円 37">
            <a:extLst>
              <a:ext uri="{FF2B5EF4-FFF2-40B4-BE49-F238E27FC236}">
                <a16:creationId xmlns:a16="http://schemas.microsoft.com/office/drawing/2014/main" id="{AB0D1F6B-2BDB-014A-804E-ADA0031E14C1}"/>
              </a:ext>
            </a:extLst>
          </p:cNvPr>
          <p:cNvSpPr/>
          <p:nvPr/>
        </p:nvSpPr>
        <p:spPr>
          <a:xfrm>
            <a:off x="7272701" y="3659492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BCD22EE-D0CE-E543-A113-A8C27500ACD8}"/>
                  </a:ext>
                </a:extLst>
              </p:cNvPr>
              <p:cNvSpPr txBox="1"/>
              <p:nvPr/>
            </p:nvSpPr>
            <p:spPr>
              <a:xfrm>
                <a:off x="7414362" y="3690289"/>
                <a:ext cx="422102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BCD22EE-D0CE-E543-A113-A8C27500A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362" y="3690289"/>
                <a:ext cx="422102" cy="430887"/>
              </a:xfrm>
              <a:prstGeom prst="rect">
                <a:avLst/>
              </a:prstGeom>
              <a:blipFill>
                <a:blip r:embed="rId9"/>
                <a:stretch>
                  <a:fillRect l="-11765" r="-2941" b="-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四角形吹き出し 63">
            <a:extLst>
              <a:ext uri="{FF2B5EF4-FFF2-40B4-BE49-F238E27FC236}">
                <a16:creationId xmlns:a16="http://schemas.microsoft.com/office/drawing/2014/main" id="{D3ABC4F2-0000-9E43-8DC6-AAA221347486}"/>
              </a:ext>
            </a:extLst>
          </p:cNvPr>
          <p:cNvSpPr/>
          <p:nvPr/>
        </p:nvSpPr>
        <p:spPr>
          <a:xfrm>
            <a:off x="818640" y="2925586"/>
            <a:ext cx="3798186" cy="1365800"/>
          </a:xfrm>
          <a:prstGeom prst="wedgeRectCallout">
            <a:avLst>
              <a:gd name="adj1" fmla="val 61616"/>
              <a:gd name="adj2" fmla="val -39112"/>
            </a:avLst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F300A92-2169-FF4D-A1BF-9A78078DAA1D}"/>
              </a:ext>
            </a:extLst>
          </p:cNvPr>
          <p:cNvSpPr txBox="1"/>
          <p:nvPr/>
        </p:nvSpPr>
        <p:spPr>
          <a:xfrm>
            <a:off x="941819" y="2925585"/>
            <a:ext cx="3817776" cy="1446550"/>
          </a:xfrm>
          <a:prstGeom prst="rect">
            <a:avLst/>
          </a:prstGeom>
        </p:spPr>
        <p:txBody>
          <a:bodyPr vert="horz" wrap="none" lIns="0" tIns="45720" rIns="0" bIns="45720" rtlCol="0">
            <a:spAutoFit/>
          </a:bodyPr>
          <a:lstStyle/>
          <a:p>
            <a:pPr algn="l"/>
            <a:r>
              <a:rPr kumimoji="1" lang="ja-JP" altLang="en-US" sz="2200" b="1"/>
              <a:t>カーネルサイズ</a:t>
            </a:r>
            <a:endParaRPr kumimoji="1" lang="en-US" altLang="ja-JP" sz="2200" b="1" dirty="0"/>
          </a:p>
          <a:p>
            <a:pPr algn="l"/>
            <a:r>
              <a:rPr kumimoji="1" lang="ja-JP" altLang="en-US" sz="2200" u="sng"/>
              <a:t>隣接何個までみるか？</a:t>
            </a:r>
            <a:endParaRPr kumimoji="1" lang="en-US" altLang="ja-JP" sz="2200" u="sng" dirty="0"/>
          </a:p>
          <a:p>
            <a:pPr algn="l"/>
            <a:r>
              <a:rPr lang="ja-JP" altLang="en-US" sz="2200"/>
              <a:t>・画像だと二次元（</a:t>
            </a:r>
            <a:r>
              <a:rPr lang="en-US" altLang="ja-JP" sz="2200" dirty="0"/>
              <a:t>2D Conv.</a:t>
            </a:r>
            <a:r>
              <a:rPr lang="ja-JP" altLang="en-US" sz="2200"/>
              <a:t>）</a:t>
            </a:r>
            <a:endParaRPr lang="en-US" altLang="ja-JP" sz="2200" dirty="0"/>
          </a:p>
          <a:p>
            <a:pPr algn="l"/>
            <a:r>
              <a:rPr lang="ja-JP" altLang="en-US" sz="2200"/>
              <a:t>・波形なら一次元（</a:t>
            </a:r>
            <a:r>
              <a:rPr lang="en-US" altLang="ja-JP" sz="2200" dirty="0"/>
              <a:t>1D Conv.</a:t>
            </a:r>
            <a:r>
              <a:rPr lang="ja-JP" altLang="en-US" sz="2200"/>
              <a:t>）</a:t>
            </a:r>
            <a:endParaRPr lang="en-US" altLang="ja-JP" sz="2200" dirty="0"/>
          </a:p>
        </p:txBody>
      </p:sp>
      <p:sp>
        <p:nvSpPr>
          <p:cNvPr id="41" name="下矢印 40">
            <a:extLst>
              <a:ext uri="{FF2B5EF4-FFF2-40B4-BE49-F238E27FC236}">
                <a16:creationId xmlns:a16="http://schemas.microsoft.com/office/drawing/2014/main" id="{F082FAF0-241B-5643-B18A-30C842A69BB6}"/>
              </a:ext>
            </a:extLst>
          </p:cNvPr>
          <p:cNvSpPr/>
          <p:nvPr/>
        </p:nvSpPr>
        <p:spPr>
          <a:xfrm>
            <a:off x="6038891" y="1775360"/>
            <a:ext cx="373198" cy="1344793"/>
          </a:xfrm>
          <a:prstGeom prst="downArrow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6094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0CB0DA-94A1-A546-8B7A-EDE8DD26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DNN</a:t>
            </a:r>
            <a:r>
              <a:rPr kumimoji="1" lang="ja-JP" altLang="en-US"/>
              <a:t>の構造：畳み込み</a:t>
            </a: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3BB8B111-2F55-854B-84DE-07F732BAEAC8}"/>
              </a:ext>
            </a:extLst>
          </p:cNvPr>
          <p:cNvSpPr/>
          <p:nvPr/>
        </p:nvSpPr>
        <p:spPr>
          <a:xfrm>
            <a:off x="4365812" y="1344705"/>
            <a:ext cx="860612" cy="283284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A7591CE6-A83C-8345-8F29-B7710F7253AC}"/>
              </a:ext>
            </a:extLst>
          </p:cNvPr>
          <p:cNvSpPr/>
          <p:nvPr/>
        </p:nvSpPr>
        <p:spPr>
          <a:xfrm>
            <a:off x="4502607" y="2113561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E793F2F6-6C91-434C-9A89-A954E4B4C6EC}"/>
              </a:ext>
            </a:extLst>
          </p:cNvPr>
          <p:cNvSpPr/>
          <p:nvPr/>
        </p:nvSpPr>
        <p:spPr>
          <a:xfrm>
            <a:off x="4502607" y="1446168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60305C-4520-F440-866F-0E3A1A0706BE}"/>
                  </a:ext>
                </a:extLst>
              </p:cNvPr>
              <p:cNvSpPr txBox="1"/>
              <p:nvPr/>
            </p:nvSpPr>
            <p:spPr>
              <a:xfrm>
                <a:off x="4644268" y="1458080"/>
                <a:ext cx="335861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60305C-4520-F440-866F-0E3A1A070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268" y="1458080"/>
                <a:ext cx="335861" cy="430887"/>
              </a:xfrm>
              <a:prstGeom prst="rect">
                <a:avLst/>
              </a:prstGeom>
              <a:blipFill>
                <a:blip r:embed="rId2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21190C9-ACD3-6347-8D88-E9B26C86323E}"/>
                  </a:ext>
                </a:extLst>
              </p:cNvPr>
              <p:cNvSpPr txBox="1"/>
              <p:nvPr/>
            </p:nvSpPr>
            <p:spPr>
              <a:xfrm>
                <a:off x="4644268" y="2175166"/>
                <a:ext cx="342401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21190C9-ACD3-6347-8D88-E9B26C863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268" y="2175166"/>
                <a:ext cx="342401" cy="430887"/>
              </a:xfrm>
              <a:prstGeom prst="rect">
                <a:avLst/>
              </a:prstGeom>
              <a:blipFill>
                <a:blip r:embed="rId3"/>
                <a:stretch>
                  <a:fillRect l="-10714" r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81440EEB-25DE-6046-A06F-5A0AC35F83B5}"/>
              </a:ext>
            </a:extLst>
          </p:cNvPr>
          <p:cNvSpPr/>
          <p:nvPr/>
        </p:nvSpPr>
        <p:spPr>
          <a:xfrm>
            <a:off x="7135906" y="1344705"/>
            <a:ext cx="860612" cy="283284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43531ABD-5C6D-F34A-BB4B-107E9CED31DE}"/>
              </a:ext>
            </a:extLst>
          </p:cNvPr>
          <p:cNvSpPr/>
          <p:nvPr/>
        </p:nvSpPr>
        <p:spPr>
          <a:xfrm>
            <a:off x="7272701" y="2113561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40AA09A5-A69E-C143-BE77-EEF80B0E008C}"/>
              </a:ext>
            </a:extLst>
          </p:cNvPr>
          <p:cNvSpPr/>
          <p:nvPr/>
        </p:nvSpPr>
        <p:spPr>
          <a:xfrm>
            <a:off x="7272701" y="1446168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2B546C8-E3A4-BD42-AAEC-B57771D65DD2}"/>
                  </a:ext>
                </a:extLst>
              </p:cNvPr>
              <p:cNvSpPr txBox="1"/>
              <p:nvPr/>
            </p:nvSpPr>
            <p:spPr>
              <a:xfrm>
                <a:off x="7414362" y="1458080"/>
                <a:ext cx="336502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2B546C8-E3A4-BD42-AAEC-B57771D65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362" y="1458080"/>
                <a:ext cx="336502" cy="430887"/>
              </a:xfrm>
              <a:prstGeom prst="rect">
                <a:avLst/>
              </a:prstGeom>
              <a:blipFill>
                <a:blip r:embed="rId4"/>
                <a:stretch>
                  <a:fillRect l="-18519" r="-7407"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E5A90C9-8178-8E41-BBBE-8ABA7838B8E5}"/>
                  </a:ext>
                </a:extLst>
              </p:cNvPr>
              <p:cNvSpPr txBox="1"/>
              <p:nvPr/>
            </p:nvSpPr>
            <p:spPr>
              <a:xfrm>
                <a:off x="7414362" y="2175166"/>
                <a:ext cx="343043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E5A90C9-8178-8E41-BBBE-8ABA7838B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362" y="2175166"/>
                <a:ext cx="343043" cy="430887"/>
              </a:xfrm>
              <a:prstGeom prst="rect">
                <a:avLst/>
              </a:prstGeom>
              <a:blipFill>
                <a:blip r:embed="rId5"/>
                <a:stretch>
                  <a:fillRect l="-17857" r="-3571"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83C274B-DC77-EA44-B522-7E69A9688F37}"/>
              </a:ext>
            </a:extLst>
          </p:cNvPr>
          <p:cNvCxnSpPr>
            <a:stCxn id="5" idx="6"/>
            <a:endCxn id="29" idx="2"/>
          </p:cNvCxnSpPr>
          <p:nvPr/>
        </p:nvCxnSpPr>
        <p:spPr>
          <a:xfrm>
            <a:off x="5022560" y="1706145"/>
            <a:ext cx="2250141" cy="667393"/>
          </a:xfrm>
          <a:prstGeom prst="straightConnector1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533C731-B890-3D47-8A51-0D088FAEF11B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>
            <a:off x="5022560" y="2373538"/>
            <a:ext cx="2250141" cy="0"/>
          </a:xfrm>
          <a:prstGeom prst="straightConnector1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C1EC8FAF-3929-174D-8521-D4DFF8180276}"/>
              </a:ext>
            </a:extLst>
          </p:cNvPr>
          <p:cNvCxnSpPr>
            <a:cxnSpLocks/>
            <a:stCxn id="44" idx="6"/>
            <a:endCxn id="29" idx="2"/>
          </p:cNvCxnSpPr>
          <p:nvPr/>
        </p:nvCxnSpPr>
        <p:spPr>
          <a:xfrm flipV="1">
            <a:off x="5022560" y="2373538"/>
            <a:ext cx="2250141" cy="667393"/>
          </a:xfrm>
          <a:prstGeom prst="straightConnector1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円/楕円 43">
            <a:extLst>
              <a:ext uri="{FF2B5EF4-FFF2-40B4-BE49-F238E27FC236}">
                <a16:creationId xmlns:a16="http://schemas.microsoft.com/office/drawing/2014/main" id="{310ADD26-A4F8-D54A-A1C5-9195F99F4890}"/>
              </a:ext>
            </a:extLst>
          </p:cNvPr>
          <p:cNvSpPr/>
          <p:nvPr/>
        </p:nvSpPr>
        <p:spPr>
          <a:xfrm>
            <a:off x="4502607" y="2780954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0FF13250-1C96-1C49-ACAF-EE0149035023}"/>
                  </a:ext>
                </a:extLst>
              </p:cNvPr>
              <p:cNvSpPr txBox="1"/>
              <p:nvPr/>
            </p:nvSpPr>
            <p:spPr>
              <a:xfrm>
                <a:off x="4644268" y="2811751"/>
                <a:ext cx="342401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0FF13250-1C96-1C49-ACAF-EE0149035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268" y="2811751"/>
                <a:ext cx="342401" cy="430887"/>
              </a:xfrm>
              <a:prstGeom prst="rect">
                <a:avLst/>
              </a:prstGeom>
              <a:blipFill>
                <a:blip r:embed="rId6"/>
                <a:stretch>
                  <a:fillRect l="-10714" r="-3571" b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円/楕円 46">
            <a:extLst>
              <a:ext uri="{FF2B5EF4-FFF2-40B4-BE49-F238E27FC236}">
                <a16:creationId xmlns:a16="http://schemas.microsoft.com/office/drawing/2014/main" id="{C2631225-45FA-F548-8295-0E302C776B3E}"/>
              </a:ext>
            </a:extLst>
          </p:cNvPr>
          <p:cNvSpPr/>
          <p:nvPr/>
        </p:nvSpPr>
        <p:spPr>
          <a:xfrm>
            <a:off x="7272701" y="2780954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EA018B4-E286-DE48-893B-F07A460B7FB4}"/>
                  </a:ext>
                </a:extLst>
              </p:cNvPr>
              <p:cNvSpPr txBox="1"/>
              <p:nvPr/>
            </p:nvSpPr>
            <p:spPr>
              <a:xfrm>
                <a:off x="7414362" y="2811751"/>
                <a:ext cx="343043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EA018B4-E286-DE48-893B-F07A460B7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362" y="2811751"/>
                <a:ext cx="343043" cy="430887"/>
              </a:xfrm>
              <a:prstGeom prst="rect">
                <a:avLst/>
              </a:prstGeom>
              <a:blipFill>
                <a:blip r:embed="rId7"/>
                <a:stretch>
                  <a:fillRect l="-17857" r="-3571"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3191A7DE-1437-C041-B13C-B587EDEAC1DF}"/>
              </a:ext>
            </a:extLst>
          </p:cNvPr>
          <p:cNvCxnSpPr/>
          <p:nvPr/>
        </p:nvCxnSpPr>
        <p:spPr>
          <a:xfrm>
            <a:off x="5022560" y="2369619"/>
            <a:ext cx="2250141" cy="667393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FCDA2FC3-2DAE-C446-B35E-B19944626458}"/>
              </a:ext>
            </a:extLst>
          </p:cNvPr>
          <p:cNvCxnSpPr>
            <a:cxnSpLocks/>
          </p:cNvCxnSpPr>
          <p:nvPr/>
        </p:nvCxnSpPr>
        <p:spPr>
          <a:xfrm>
            <a:off x="5022560" y="3037012"/>
            <a:ext cx="2250141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AFCCA714-DA11-FD4E-A0B6-A09E2055FD26}"/>
              </a:ext>
            </a:extLst>
          </p:cNvPr>
          <p:cNvCxnSpPr>
            <a:cxnSpLocks/>
          </p:cNvCxnSpPr>
          <p:nvPr/>
        </p:nvCxnSpPr>
        <p:spPr>
          <a:xfrm flipV="1">
            <a:off x="5022560" y="3037012"/>
            <a:ext cx="2250141" cy="667393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EC9E98A2-BF22-074A-904F-E15CF9772795}"/>
              </a:ext>
            </a:extLst>
          </p:cNvPr>
          <p:cNvCxnSpPr/>
          <p:nvPr/>
        </p:nvCxnSpPr>
        <p:spPr>
          <a:xfrm>
            <a:off x="5022560" y="1024827"/>
            <a:ext cx="2250141" cy="667393"/>
          </a:xfrm>
          <a:prstGeom prst="straightConnector1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9A5B73BF-A4E8-2D47-979F-230D45905EC3}"/>
              </a:ext>
            </a:extLst>
          </p:cNvPr>
          <p:cNvCxnSpPr>
            <a:cxnSpLocks/>
          </p:cNvCxnSpPr>
          <p:nvPr/>
        </p:nvCxnSpPr>
        <p:spPr>
          <a:xfrm>
            <a:off x="5022560" y="1692220"/>
            <a:ext cx="2250141" cy="0"/>
          </a:xfrm>
          <a:prstGeom prst="straightConnector1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D7F98BB3-FB23-FC4B-84EB-1B889D91E516}"/>
              </a:ext>
            </a:extLst>
          </p:cNvPr>
          <p:cNvCxnSpPr>
            <a:cxnSpLocks/>
          </p:cNvCxnSpPr>
          <p:nvPr/>
        </p:nvCxnSpPr>
        <p:spPr>
          <a:xfrm flipV="1">
            <a:off x="5022560" y="1692220"/>
            <a:ext cx="2250141" cy="667393"/>
          </a:xfrm>
          <a:prstGeom prst="straightConnector1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下矢印 58">
            <a:extLst>
              <a:ext uri="{FF2B5EF4-FFF2-40B4-BE49-F238E27FC236}">
                <a16:creationId xmlns:a16="http://schemas.microsoft.com/office/drawing/2014/main" id="{C86B6A76-58A8-9147-B7B2-5F27DB1F51FC}"/>
              </a:ext>
            </a:extLst>
          </p:cNvPr>
          <p:cNvSpPr/>
          <p:nvPr/>
        </p:nvSpPr>
        <p:spPr>
          <a:xfrm>
            <a:off x="6038891" y="1775360"/>
            <a:ext cx="373198" cy="1344793"/>
          </a:xfrm>
          <a:prstGeom prst="downArrow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1" name="円/楕円 60">
            <a:extLst>
              <a:ext uri="{FF2B5EF4-FFF2-40B4-BE49-F238E27FC236}">
                <a16:creationId xmlns:a16="http://schemas.microsoft.com/office/drawing/2014/main" id="{62237D19-CF80-974D-81CD-95F70E6D0D3F}"/>
              </a:ext>
            </a:extLst>
          </p:cNvPr>
          <p:cNvSpPr/>
          <p:nvPr/>
        </p:nvSpPr>
        <p:spPr>
          <a:xfrm>
            <a:off x="4502607" y="746921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四角形吹き出し 61">
            <a:extLst>
              <a:ext uri="{FF2B5EF4-FFF2-40B4-BE49-F238E27FC236}">
                <a16:creationId xmlns:a16="http://schemas.microsoft.com/office/drawing/2014/main" id="{6B526CA1-316F-5845-A485-45E8CE0E0097}"/>
              </a:ext>
            </a:extLst>
          </p:cNvPr>
          <p:cNvSpPr/>
          <p:nvPr/>
        </p:nvSpPr>
        <p:spPr>
          <a:xfrm>
            <a:off x="510988" y="1266874"/>
            <a:ext cx="3675531" cy="1544877"/>
          </a:xfrm>
          <a:prstGeom prst="wedgeRectCallout">
            <a:avLst>
              <a:gd name="adj1" fmla="val 60393"/>
              <a:gd name="adj2" fmla="val -51153"/>
            </a:avLst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D7C13E30-19F9-1046-A994-3F41B20D3262}"/>
              </a:ext>
            </a:extLst>
          </p:cNvPr>
          <p:cNvSpPr txBox="1"/>
          <p:nvPr/>
        </p:nvSpPr>
        <p:spPr>
          <a:xfrm>
            <a:off x="592198" y="1312535"/>
            <a:ext cx="3385542" cy="1446550"/>
          </a:xfrm>
          <a:prstGeom prst="rect">
            <a:avLst/>
          </a:prstGeom>
        </p:spPr>
        <p:txBody>
          <a:bodyPr vert="horz" wrap="none" lIns="0" tIns="45720" rIns="0" bIns="45720" rtlCol="0">
            <a:spAutoFit/>
          </a:bodyPr>
          <a:lstStyle/>
          <a:p>
            <a:pPr algn="l"/>
            <a:r>
              <a:rPr kumimoji="1" lang="ja-JP" altLang="en-US" sz="2200" b="1"/>
              <a:t>パディング</a:t>
            </a:r>
            <a:endParaRPr kumimoji="1" lang="en-US" altLang="ja-JP" sz="2200" b="1" dirty="0"/>
          </a:p>
          <a:p>
            <a:pPr algn="l"/>
            <a:r>
              <a:rPr kumimoji="1" lang="ja-JP" altLang="en-US" sz="2200" u="sng"/>
              <a:t>端点の処理をどうするか</a:t>
            </a:r>
            <a:r>
              <a:rPr lang="ja-JP" altLang="en-US" sz="2200" u="sng"/>
              <a:t>？</a:t>
            </a:r>
            <a:endParaRPr kumimoji="1" lang="en-US" altLang="ja-JP" sz="2200" u="sng" dirty="0"/>
          </a:p>
          <a:p>
            <a:pPr algn="l"/>
            <a:r>
              <a:rPr kumimoji="1" lang="ja-JP" altLang="en-US" sz="2200"/>
              <a:t>・</a:t>
            </a:r>
            <a:r>
              <a:rPr kumimoji="1" lang="en-US" altLang="ja-JP" sz="2200" dirty="0"/>
              <a:t>0</a:t>
            </a:r>
            <a:r>
              <a:rPr lang="ja-JP" altLang="en-US" sz="2200"/>
              <a:t>埋めする</a:t>
            </a:r>
            <a:r>
              <a:rPr lang="en-US" altLang="ja-JP" sz="2200" dirty="0"/>
              <a:t> (“same”)</a:t>
            </a:r>
          </a:p>
          <a:p>
            <a:pPr algn="l"/>
            <a:r>
              <a:rPr kumimoji="1" lang="ja-JP" altLang="en-US" sz="2200"/>
              <a:t>・捨てる </a:t>
            </a:r>
            <a:r>
              <a:rPr kumimoji="1" lang="en-US" altLang="ja-JP" sz="2200" dirty="0"/>
              <a:t>(“valid”)</a:t>
            </a:r>
            <a:endParaRPr kumimoji="1" lang="ja-JP" altLang="en-US" sz="2200"/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A9C15982-E686-1C4B-90C9-BDF3EBAD2E1F}"/>
              </a:ext>
            </a:extLst>
          </p:cNvPr>
          <p:cNvSpPr/>
          <p:nvPr/>
        </p:nvSpPr>
        <p:spPr>
          <a:xfrm>
            <a:off x="4502607" y="3659492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1A4085D-66B9-B145-B7E0-0F5B72BBA5A9}"/>
                  </a:ext>
                </a:extLst>
              </p:cNvPr>
              <p:cNvSpPr txBox="1"/>
              <p:nvPr/>
            </p:nvSpPr>
            <p:spPr>
              <a:xfrm>
                <a:off x="4644268" y="3690289"/>
                <a:ext cx="384080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1A4085D-66B9-B145-B7E0-0F5B72BBA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268" y="3690289"/>
                <a:ext cx="384080" cy="430887"/>
              </a:xfrm>
              <a:prstGeom prst="rect">
                <a:avLst/>
              </a:prstGeom>
              <a:blipFill>
                <a:blip r:embed="rId8"/>
                <a:stretch>
                  <a:fillRect l="-9677" r="-32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円/楕円 37">
            <a:extLst>
              <a:ext uri="{FF2B5EF4-FFF2-40B4-BE49-F238E27FC236}">
                <a16:creationId xmlns:a16="http://schemas.microsoft.com/office/drawing/2014/main" id="{C085630A-565F-7548-B63E-ECA9A9413BE4}"/>
              </a:ext>
            </a:extLst>
          </p:cNvPr>
          <p:cNvSpPr/>
          <p:nvPr/>
        </p:nvSpPr>
        <p:spPr>
          <a:xfrm>
            <a:off x="7272701" y="3659492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49C895E5-B804-E145-BCE2-0F98E0EE8935}"/>
                  </a:ext>
                </a:extLst>
              </p:cNvPr>
              <p:cNvSpPr txBox="1"/>
              <p:nvPr/>
            </p:nvSpPr>
            <p:spPr>
              <a:xfrm>
                <a:off x="7414362" y="3690289"/>
                <a:ext cx="422102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49C895E5-B804-E145-BCE2-0F98E0EE8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362" y="3690289"/>
                <a:ext cx="422102" cy="430887"/>
              </a:xfrm>
              <a:prstGeom prst="rect">
                <a:avLst/>
              </a:prstGeom>
              <a:blipFill>
                <a:blip r:embed="rId9"/>
                <a:stretch>
                  <a:fillRect l="-11765" r="-2941" b="-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330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0CB0DA-94A1-A546-8B7A-EDE8DD26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DNN</a:t>
            </a:r>
            <a:r>
              <a:rPr kumimoji="1" lang="ja-JP" altLang="en-US"/>
              <a:t>の構造：リカレント結合</a:t>
            </a: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3BB8B111-2F55-854B-84DE-07F732BAEAC8}"/>
              </a:ext>
            </a:extLst>
          </p:cNvPr>
          <p:cNvSpPr/>
          <p:nvPr/>
        </p:nvSpPr>
        <p:spPr>
          <a:xfrm>
            <a:off x="4365812" y="1102657"/>
            <a:ext cx="860612" cy="28507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A7591CE6-A83C-8345-8F29-B7710F7253AC}"/>
              </a:ext>
            </a:extLst>
          </p:cNvPr>
          <p:cNvSpPr/>
          <p:nvPr/>
        </p:nvSpPr>
        <p:spPr>
          <a:xfrm>
            <a:off x="4502607" y="2010727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E793F2F6-6C91-434C-9A89-A954E4B4C6EC}"/>
              </a:ext>
            </a:extLst>
          </p:cNvPr>
          <p:cNvSpPr/>
          <p:nvPr/>
        </p:nvSpPr>
        <p:spPr>
          <a:xfrm>
            <a:off x="4502607" y="1267612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E48380B2-7E97-5645-8100-79251F27B3A1}"/>
              </a:ext>
            </a:extLst>
          </p:cNvPr>
          <p:cNvSpPr/>
          <p:nvPr/>
        </p:nvSpPr>
        <p:spPr>
          <a:xfrm>
            <a:off x="4556395" y="3158210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60305C-4520-F440-866F-0E3A1A0706BE}"/>
                  </a:ext>
                </a:extLst>
              </p:cNvPr>
              <p:cNvSpPr txBox="1"/>
              <p:nvPr/>
            </p:nvSpPr>
            <p:spPr>
              <a:xfrm>
                <a:off x="4644268" y="1279524"/>
                <a:ext cx="335861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60305C-4520-F440-866F-0E3A1A070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268" y="1279524"/>
                <a:ext cx="335861" cy="430887"/>
              </a:xfrm>
              <a:prstGeom prst="rect">
                <a:avLst/>
              </a:prstGeom>
              <a:blipFill>
                <a:blip r:embed="rId2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21190C9-ACD3-6347-8D88-E9B26C86323E}"/>
                  </a:ext>
                </a:extLst>
              </p:cNvPr>
              <p:cNvSpPr txBox="1"/>
              <p:nvPr/>
            </p:nvSpPr>
            <p:spPr>
              <a:xfrm>
                <a:off x="4644268" y="2041524"/>
                <a:ext cx="342401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21190C9-ACD3-6347-8D88-E9B26C863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268" y="2041524"/>
                <a:ext cx="342401" cy="430887"/>
              </a:xfrm>
              <a:prstGeom prst="rect">
                <a:avLst/>
              </a:prstGeom>
              <a:blipFill>
                <a:blip r:embed="rId3"/>
                <a:stretch>
                  <a:fillRect l="-10714" r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60DEC10-E8FF-EC47-9E1F-89417A938FA3}"/>
                  </a:ext>
                </a:extLst>
              </p:cNvPr>
              <p:cNvSpPr txBox="1"/>
              <p:nvPr/>
            </p:nvSpPr>
            <p:spPr>
              <a:xfrm>
                <a:off x="4644268" y="3215900"/>
                <a:ext cx="384080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60DEC10-E8FF-EC47-9E1F-89417A938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268" y="3215900"/>
                <a:ext cx="384080" cy="430887"/>
              </a:xfrm>
              <a:prstGeom prst="rect">
                <a:avLst/>
              </a:prstGeom>
              <a:blipFill>
                <a:blip r:embed="rId4"/>
                <a:stretch>
                  <a:fillRect l="-9677" r="-3226" b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EB031628-E725-7840-9B4B-4D0A50D675B1}"/>
                  </a:ext>
                </a:extLst>
              </p:cNvPr>
              <p:cNvSpPr txBox="1"/>
              <p:nvPr/>
            </p:nvSpPr>
            <p:spPr>
              <a:xfrm>
                <a:off x="710706" y="4293660"/>
                <a:ext cx="9772675" cy="2246769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:r>
                  <a:rPr kumimoji="1" lang="en-US" altLang="ja-JP" sz="2800" dirty="0"/>
                  <a:t>N</a:t>
                </a:r>
                <a:r>
                  <a:rPr kumimoji="1" lang="ja-JP" altLang="en-US" sz="2800"/>
                  <a:t>個のニューロンが，</a:t>
                </a:r>
                <a:r>
                  <a:rPr kumimoji="1" lang="ja-JP" altLang="en-US" sz="2800" b="1"/>
                  <a:t>同じ層内で結合している</a:t>
                </a:r>
                <a:endParaRPr kumimoji="1" lang="en-US" altLang="ja-JP" sz="2800" b="1" dirty="0"/>
              </a:p>
              <a:p>
                <a:pPr algn="l"/>
                <a:r>
                  <a:rPr lang="ja-JP" altLang="en-US" sz="2800"/>
                  <a:t>・時系列データで用いられる</a:t>
                </a:r>
                <a:endParaRPr kumimoji="1" lang="en-US" altLang="ja-JP" sz="2800" dirty="0"/>
              </a:p>
              <a:p>
                <a:pPr algn="l"/>
                <a:r>
                  <a:rPr lang="ja-JP" altLang="en-US" sz="2800"/>
                  <a:t>・行列演算の形で書くと</a:t>
                </a:r>
                <a14:m>
                  <m:oMath xmlns:m="http://schemas.openxmlformats.org/officeDocument/2006/math">
                    <m:r>
                      <a:rPr lang="en-US" altLang="ja-JP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1" i="1" smtClean="0">
                            <a:latin typeface="Cambria Math" panose="02040503050406030204" pitchFamily="18" charset="0"/>
                          </a:rPr>
                          <m:t>𝑾𝒙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endParaRPr lang="en-US" altLang="ja-JP" sz="2800" dirty="0"/>
              </a:p>
              <a:p>
                <a:pPr algn="l"/>
                <a:r>
                  <a:rPr kumimoji="1" lang="ja-JP" altLang="en-US" sz="2800"/>
                  <a:t>・パラメータ数は</a:t>
                </a:r>
                <a:r>
                  <a:rPr kumimoji="1" lang="en-US" altLang="ja-JP" sz="2800" dirty="0"/>
                  <a:t> N</a:t>
                </a:r>
                <a:r>
                  <a:rPr kumimoji="1" lang="en-US" altLang="ja-JP" sz="2800" baseline="30000" dirty="0"/>
                  <a:t>2</a:t>
                </a:r>
                <a:r>
                  <a:rPr kumimoji="1" lang="en-US" altLang="ja-JP" sz="2800" dirty="0"/>
                  <a:t>+N</a:t>
                </a:r>
              </a:p>
              <a:p>
                <a:pPr algn="l"/>
                <a:r>
                  <a:rPr kumimoji="1" lang="ja-JP" altLang="en-US" sz="2800"/>
                  <a:t>・実装上は</a:t>
                </a:r>
                <a:r>
                  <a:rPr kumimoji="1" lang="en-US" altLang="ja-JP" sz="2800" dirty="0"/>
                  <a:t>LSTM</a:t>
                </a:r>
                <a:r>
                  <a:rPr kumimoji="1" lang="ja-JP" altLang="en-US" sz="2800"/>
                  <a:t>など複雑に工夫されたものを使うのが普通</a:t>
                </a:r>
                <a:endParaRPr kumimoji="1" lang="en-US" altLang="ja-JP" sz="2800" dirty="0"/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EB031628-E725-7840-9B4B-4D0A50D67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06" y="4293660"/>
                <a:ext cx="9772675" cy="2246769"/>
              </a:xfrm>
              <a:prstGeom prst="rect">
                <a:avLst/>
              </a:prstGeom>
              <a:blipFill>
                <a:blip r:embed="rId5"/>
                <a:stretch>
                  <a:fillRect l="-2208" t="-3933" b="-73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曲線コネクタ 19">
            <a:extLst>
              <a:ext uri="{FF2B5EF4-FFF2-40B4-BE49-F238E27FC236}">
                <a16:creationId xmlns:a16="http://schemas.microsoft.com/office/drawing/2014/main" id="{21002249-E671-B84C-899B-E6D6E8483038}"/>
              </a:ext>
            </a:extLst>
          </p:cNvPr>
          <p:cNvCxnSpPr>
            <a:cxnSpLocks/>
            <a:stCxn id="4" idx="2"/>
            <a:endCxn id="6" idx="2"/>
          </p:cNvCxnSpPr>
          <p:nvPr/>
        </p:nvCxnSpPr>
        <p:spPr>
          <a:xfrm rot="10800000" flipH="1" flipV="1">
            <a:off x="4502607" y="2270703"/>
            <a:ext cx="53788" cy="1147483"/>
          </a:xfrm>
          <a:prstGeom prst="curvedConnector3">
            <a:avLst>
              <a:gd name="adj1" fmla="val -658336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線コネクタ 31">
            <a:extLst>
              <a:ext uri="{FF2B5EF4-FFF2-40B4-BE49-F238E27FC236}">
                <a16:creationId xmlns:a16="http://schemas.microsoft.com/office/drawing/2014/main" id="{D25CFBFA-E544-2746-AF3F-B3AEB10372B9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10800000">
            <a:off x="4502607" y="1527590"/>
            <a:ext cx="12700" cy="743115"/>
          </a:xfrm>
          <a:prstGeom prst="curvedConnector3">
            <a:avLst>
              <a:gd name="adj1" fmla="val 5682354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線コネクタ 34">
            <a:extLst>
              <a:ext uri="{FF2B5EF4-FFF2-40B4-BE49-F238E27FC236}">
                <a16:creationId xmlns:a16="http://schemas.microsoft.com/office/drawing/2014/main" id="{4387C405-FCE4-4843-8F7C-F263AC16B386}"/>
              </a:ext>
            </a:extLst>
          </p:cNvPr>
          <p:cNvCxnSpPr>
            <a:cxnSpLocks/>
            <a:stCxn id="5" idx="6"/>
            <a:endCxn id="6" idx="6"/>
          </p:cNvCxnSpPr>
          <p:nvPr/>
        </p:nvCxnSpPr>
        <p:spPr>
          <a:xfrm>
            <a:off x="5022560" y="1527589"/>
            <a:ext cx="53788" cy="1890598"/>
          </a:xfrm>
          <a:prstGeom prst="curvedConnector3">
            <a:avLst>
              <a:gd name="adj1" fmla="val 525002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8">
            <a:extLst>
              <a:ext uri="{FF2B5EF4-FFF2-40B4-BE49-F238E27FC236}">
                <a16:creationId xmlns:a16="http://schemas.microsoft.com/office/drawing/2014/main" id="{DB22543C-C9E4-8345-BBCE-DD309BCDBB4C}"/>
              </a:ext>
            </a:extLst>
          </p:cNvPr>
          <p:cNvSpPr/>
          <p:nvPr/>
        </p:nvSpPr>
        <p:spPr>
          <a:xfrm>
            <a:off x="4502607" y="2593437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FC381943-832D-FF43-9ECE-ACD423C43352}"/>
                  </a:ext>
                </a:extLst>
              </p:cNvPr>
              <p:cNvSpPr txBox="1"/>
              <p:nvPr/>
            </p:nvSpPr>
            <p:spPr>
              <a:xfrm>
                <a:off x="4644268" y="2624234"/>
                <a:ext cx="342401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FC381943-832D-FF43-9ECE-ACD423C43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268" y="2624234"/>
                <a:ext cx="342401" cy="430887"/>
              </a:xfrm>
              <a:prstGeom prst="rect">
                <a:avLst/>
              </a:prstGeom>
              <a:blipFill>
                <a:blip r:embed="rId6"/>
                <a:stretch>
                  <a:fillRect l="-10714" r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曲線コネクタ 50">
            <a:extLst>
              <a:ext uri="{FF2B5EF4-FFF2-40B4-BE49-F238E27FC236}">
                <a16:creationId xmlns:a16="http://schemas.microsoft.com/office/drawing/2014/main" id="{208FF9D9-94A3-6846-B426-36EF53D14203}"/>
              </a:ext>
            </a:extLst>
          </p:cNvPr>
          <p:cNvCxnSpPr>
            <a:cxnSpLocks/>
            <a:stCxn id="49" idx="2"/>
            <a:endCxn id="6" idx="2"/>
          </p:cNvCxnSpPr>
          <p:nvPr/>
        </p:nvCxnSpPr>
        <p:spPr>
          <a:xfrm rot="10800000" flipH="1" flipV="1">
            <a:off x="4502607" y="2853413"/>
            <a:ext cx="53788" cy="564773"/>
          </a:xfrm>
          <a:prstGeom prst="curvedConnector3">
            <a:avLst>
              <a:gd name="adj1" fmla="val -425002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曲線コネクタ 53">
            <a:extLst>
              <a:ext uri="{FF2B5EF4-FFF2-40B4-BE49-F238E27FC236}">
                <a16:creationId xmlns:a16="http://schemas.microsoft.com/office/drawing/2014/main" id="{5F1F398B-C168-D24A-AC1C-AA57DAD2BA4A}"/>
              </a:ext>
            </a:extLst>
          </p:cNvPr>
          <p:cNvCxnSpPr>
            <a:cxnSpLocks/>
            <a:stCxn id="5" idx="6"/>
            <a:endCxn id="49" idx="6"/>
          </p:cNvCxnSpPr>
          <p:nvPr/>
        </p:nvCxnSpPr>
        <p:spPr>
          <a:xfrm>
            <a:off x="5022560" y="1527589"/>
            <a:ext cx="12700" cy="1325825"/>
          </a:xfrm>
          <a:prstGeom prst="curvedConnector3">
            <a:avLst>
              <a:gd name="adj1" fmla="val 1447055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線コネクタ 59">
            <a:extLst>
              <a:ext uri="{FF2B5EF4-FFF2-40B4-BE49-F238E27FC236}">
                <a16:creationId xmlns:a16="http://schemas.microsoft.com/office/drawing/2014/main" id="{D9EC8570-C12E-E443-A37B-795E502036AF}"/>
              </a:ext>
            </a:extLst>
          </p:cNvPr>
          <p:cNvCxnSpPr>
            <a:cxnSpLocks/>
            <a:stCxn id="4" idx="6"/>
            <a:endCxn id="49" idx="6"/>
          </p:cNvCxnSpPr>
          <p:nvPr/>
        </p:nvCxnSpPr>
        <p:spPr>
          <a:xfrm>
            <a:off x="5022560" y="2270704"/>
            <a:ext cx="12700" cy="582710"/>
          </a:xfrm>
          <a:prstGeom prst="curvedConnector3">
            <a:avLst>
              <a:gd name="adj1" fmla="val 5752937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13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77ED94-6192-F848-B79B-84428AEF7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プーリング</a:t>
            </a:r>
            <a:r>
              <a:rPr lang="ja-JP" altLang="en-US"/>
              <a:t>：主に畳み込みで用いられる．畳み込んだ後に局所的に平均をとったり，最大値をとったりする．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/>
              <a:t>バッチノーマリゼーション：レイヤーとレイヤーの間によく入る．</a:t>
            </a:r>
            <a:r>
              <a:rPr lang="ja-JP" altLang="en-US"/>
              <a:t>入力を正規化（平均</a:t>
            </a:r>
            <a:r>
              <a:rPr lang="en-US" altLang="ja-JP" dirty="0"/>
              <a:t>0</a:t>
            </a:r>
            <a:r>
              <a:rPr lang="ja-JP" altLang="en-US"/>
              <a:t>，分散</a:t>
            </a:r>
            <a:r>
              <a:rPr lang="en-US" altLang="ja-JP" dirty="0"/>
              <a:t>1</a:t>
            </a:r>
            <a:r>
              <a:rPr lang="ja-JP" altLang="en-US"/>
              <a:t>に）するような層．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AA0AE30-B3B8-2444-8E83-CD1BEC71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DNN</a:t>
            </a:r>
            <a:r>
              <a:rPr kumimoji="1" lang="ja-JP" altLang="en-US"/>
              <a:t>の構造：その他</a:t>
            </a:r>
          </a:p>
        </p:txBody>
      </p:sp>
    </p:spTree>
    <p:extLst>
      <p:ext uri="{BB962C8B-B14F-4D97-AF65-F5344CB8AC3E}">
        <p14:creationId xmlns:p14="http://schemas.microsoft.com/office/powerpoint/2010/main" val="117759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404A5B3-BB79-EF4E-BE68-193EEE693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825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D902D1EB-5329-654E-ADB5-A39276954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学習</a:t>
            </a:r>
          </a:p>
        </p:txBody>
      </p:sp>
    </p:spTree>
    <p:extLst>
      <p:ext uri="{BB962C8B-B14F-4D97-AF65-F5344CB8AC3E}">
        <p14:creationId xmlns:p14="http://schemas.microsoft.com/office/powerpoint/2010/main" val="1186236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0360F3-9A32-8444-861D-3160DB233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誤差</a:t>
            </a:r>
            <a:endParaRPr kumimoji="1" lang="en-US" altLang="ja-JP" dirty="0"/>
          </a:p>
          <a:p>
            <a:r>
              <a:rPr kumimoji="1" lang="ja-JP" altLang="en-US"/>
              <a:t>勾配法</a:t>
            </a:r>
            <a:endParaRPr kumimoji="1" lang="en-US" altLang="ja-JP" dirty="0"/>
          </a:p>
          <a:p>
            <a:r>
              <a:rPr lang="ja-JP" altLang="en-US"/>
              <a:t>局所解・大域解</a:t>
            </a:r>
            <a:endParaRPr lang="en-US" altLang="ja-JP" dirty="0"/>
          </a:p>
          <a:p>
            <a:r>
              <a:rPr kumimoji="1" lang="ja-JP" altLang="en-US"/>
              <a:t>過学習</a:t>
            </a:r>
            <a:endParaRPr kumimoji="1" lang="en-US" altLang="ja-JP" dirty="0"/>
          </a:p>
          <a:p>
            <a:r>
              <a:rPr lang="ja-JP" altLang="en-US"/>
              <a:t>汎化性能</a:t>
            </a:r>
            <a:endParaRPr lang="en-US" altLang="ja-JP" dirty="0"/>
          </a:p>
          <a:p>
            <a:r>
              <a:rPr lang="ja-JP" altLang="en-US"/>
              <a:t>正則化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54E0601-B2E1-2941-98AF-4A8E428A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キーワード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822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87DBCED9-A333-EE42-A421-BC3D8595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誤差と勾配法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0BF2A6D-1CA6-6242-9AB4-A21AAC54C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16" y="707969"/>
            <a:ext cx="4987636" cy="332509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0153896-88BA-DB45-A96F-6E48FCFFA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864" y="617394"/>
            <a:ext cx="4987636" cy="3325091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AD582F9-B656-F94E-BA28-1EB549CE4DDB}"/>
              </a:ext>
            </a:extLst>
          </p:cNvPr>
          <p:cNvSpPr txBox="1"/>
          <p:nvPr/>
        </p:nvSpPr>
        <p:spPr>
          <a:xfrm>
            <a:off x="143435" y="4566319"/>
            <a:ext cx="10156627" cy="1938992"/>
          </a:xfrm>
          <a:prstGeom prst="rect">
            <a:avLst/>
          </a:prstGeom>
        </p:spPr>
        <p:txBody>
          <a:bodyPr vert="horz" wrap="none" lIns="0" tIns="45720" rIns="0" bIns="45720" rtlCol="0">
            <a:spAutoFit/>
          </a:bodyPr>
          <a:lstStyle/>
          <a:p>
            <a:pPr algn="l"/>
            <a:r>
              <a:rPr kumimoji="1" lang="ja-JP" altLang="en-US" sz="2400"/>
              <a:t>ノイズの乗ったデータから，真の直線を推測することができるだろうか？</a:t>
            </a:r>
            <a:endParaRPr kumimoji="1" lang="en-US" altLang="ja-JP" sz="2400" dirty="0"/>
          </a:p>
          <a:p>
            <a:pPr algn="l"/>
            <a:r>
              <a:rPr lang="ja-JP" altLang="en-US" sz="2400"/>
              <a:t>→適切に</a:t>
            </a:r>
            <a:r>
              <a:rPr lang="ja-JP" altLang="en-US" sz="2400" b="1"/>
              <a:t>目的関数</a:t>
            </a:r>
            <a:r>
              <a:rPr lang="ja-JP" altLang="en-US" sz="2400"/>
              <a:t>を定義し，</a:t>
            </a:r>
            <a:r>
              <a:rPr lang="ja-JP" altLang="en-US" sz="2400" b="1"/>
              <a:t>その最小値を探す</a:t>
            </a:r>
            <a:r>
              <a:rPr lang="ja-JP" altLang="en-US" sz="2400"/>
              <a:t>と達成できる</a:t>
            </a:r>
            <a:endParaRPr lang="en-US" altLang="ja-JP" sz="2400" dirty="0"/>
          </a:p>
          <a:p>
            <a:pPr algn="l"/>
            <a:endParaRPr kumimoji="1" lang="en-US" altLang="ja-JP" sz="2400" dirty="0"/>
          </a:p>
          <a:p>
            <a:pPr algn="l"/>
            <a:r>
              <a:rPr kumimoji="1" lang="ja-JP" altLang="en-US" sz="2400"/>
              <a:t>目的関数の例：平均二乗和誤差（</a:t>
            </a:r>
            <a:r>
              <a:rPr kumimoji="1" lang="en-US" altLang="ja-JP" sz="2400" dirty="0"/>
              <a:t>Mean</a:t>
            </a:r>
            <a:r>
              <a:rPr lang="ja-JP" altLang="en-US" sz="2400"/>
              <a:t> </a:t>
            </a:r>
            <a:r>
              <a:rPr lang="en-US" altLang="ja-JP" sz="2400" dirty="0"/>
              <a:t>Squared Error, MSE</a:t>
            </a:r>
            <a:r>
              <a:rPr kumimoji="1" lang="ja-JP" altLang="en-US" sz="2400"/>
              <a:t>）</a:t>
            </a:r>
            <a:endParaRPr kumimoji="1" lang="en-US" altLang="ja-JP" sz="2400" dirty="0"/>
          </a:p>
          <a:p>
            <a:pPr algn="l"/>
            <a:r>
              <a:rPr lang="ja-JP" altLang="en-US" sz="2400"/>
              <a:t>最小値探索＝</a:t>
            </a:r>
            <a:r>
              <a:rPr lang="ja-JP" altLang="en-US" sz="2400" b="1"/>
              <a:t>勾配法</a:t>
            </a:r>
            <a:r>
              <a:rPr lang="ja-JP" altLang="en-US" sz="2400"/>
              <a:t>，（解析解）</a:t>
            </a:r>
            <a:endParaRPr kumimoji="1" lang="en-US" altLang="ja-JP" sz="2400" dirty="0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498504B1-54DF-D943-8785-56CEBA224E8E}"/>
              </a:ext>
            </a:extLst>
          </p:cNvPr>
          <p:cNvSpPr/>
          <p:nvPr/>
        </p:nvSpPr>
        <p:spPr>
          <a:xfrm>
            <a:off x="7781363" y="2279940"/>
            <a:ext cx="197223" cy="197223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8C97E458-B85F-5B4C-AA11-9EF55B5D9027}"/>
              </a:ext>
            </a:extLst>
          </p:cNvPr>
          <p:cNvSpPr/>
          <p:nvPr/>
        </p:nvSpPr>
        <p:spPr>
          <a:xfrm rot="3397685">
            <a:off x="7850537" y="2722729"/>
            <a:ext cx="546847" cy="224118"/>
          </a:xfrm>
          <a:prstGeom prst="rightArrow">
            <a:avLst/>
          </a:prstGeom>
          <a:solidFill>
            <a:schemeClr val="accent2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CA5DE0B-ED5B-544E-8784-5B327B6794CE}"/>
              </a:ext>
            </a:extLst>
          </p:cNvPr>
          <p:cNvSpPr txBox="1"/>
          <p:nvPr/>
        </p:nvSpPr>
        <p:spPr>
          <a:xfrm>
            <a:off x="9115504" y="3854292"/>
            <a:ext cx="512961" cy="400110"/>
          </a:xfrm>
          <a:prstGeom prst="rect">
            <a:avLst/>
          </a:prstGeom>
        </p:spPr>
        <p:txBody>
          <a:bodyPr vert="horz" wrap="none" lIns="0" tIns="45720" rIns="0" bIns="45720" rtlCol="0">
            <a:spAutoFit/>
          </a:bodyPr>
          <a:lstStyle/>
          <a:p>
            <a:pPr algn="l"/>
            <a:r>
              <a:rPr kumimoji="1" lang="ja-JP" altLang="en-US" sz="2000" b="1"/>
              <a:t>傾き</a:t>
            </a:r>
          </a:p>
        </p:txBody>
      </p:sp>
    </p:spTree>
    <p:extLst>
      <p:ext uri="{BB962C8B-B14F-4D97-AF65-F5344CB8AC3E}">
        <p14:creationId xmlns:p14="http://schemas.microsoft.com/office/powerpoint/2010/main" val="310070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F9023C-75A1-E54C-9B89-006D29D0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局所解，大域解</a:t>
            </a:r>
            <a:endParaRPr kumimoji="1" lang="ja-JP" altLang="en-US"/>
          </a:p>
        </p:txBody>
      </p:sp>
      <p:sp>
        <p:nvSpPr>
          <p:cNvPr id="3" name="フリーフォーム 2">
            <a:extLst>
              <a:ext uri="{FF2B5EF4-FFF2-40B4-BE49-F238E27FC236}">
                <a16:creationId xmlns:a16="http://schemas.microsoft.com/office/drawing/2014/main" id="{75ACED1B-6609-E445-838E-A40F64D6FFF2}"/>
              </a:ext>
            </a:extLst>
          </p:cNvPr>
          <p:cNvSpPr/>
          <p:nvPr/>
        </p:nvSpPr>
        <p:spPr>
          <a:xfrm>
            <a:off x="3801036" y="1093695"/>
            <a:ext cx="3550024" cy="2251307"/>
          </a:xfrm>
          <a:custGeom>
            <a:avLst/>
            <a:gdLst>
              <a:gd name="connsiteX0" fmla="*/ 0 w 3550024"/>
              <a:gd name="connsiteY0" fmla="*/ 484094 h 2251307"/>
              <a:gd name="connsiteX1" fmla="*/ 681318 w 3550024"/>
              <a:gd name="connsiteY1" fmla="*/ 1586753 h 2251307"/>
              <a:gd name="connsiteX2" fmla="*/ 1255059 w 3550024"/>
              <a:gd name="connsiteY2" fmla="*/ 1712258 h 2251307"/>
              <a:gd name="connsiteX3" fmla="*/ 1721224 w 3550024"/>
              <a:gd name="connsiteY3" fmla="*/ 1048870 h 2251307"/>
              <a:gd name="connsiteX4" fmla="*/ 2115671 w 3550024"/>
              <a:gd name="connsiteY4" fmla="*/ 1631576 h 2251307"/>
              <a:gd name="connsiteX5" fmla="*/ 2528047 w 3550024"/>
              <a:gd name="connsiteY5" fmla="*/ 2250141 h 2251307"/>
              <a:gd name="connsiteX6" fmla="*/ 3056965 w 3550024"/>
              <a:gd name="connsiteY6" fmla="*/ 1470211 h 2251307"/>
              <a:gd name="connsiteX7" fmla="*/ 3550024 w 3550024"/>
              <a:gd name="connsiteY7" fmla="*/ 0 h 2251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0024" h="2251307">
                <a:moveTo>
                  <a:pt x="0" y="484094"/>
                </a:moveTo>
                <a:cubicBezTo>
                  <a:pt x="236071" y="933076"/>
                  <a:pt x="472142" y="1382059"/>
                  <a:pt x="681318" y="1586753"/>
                </a:cubicBezTo>
                <a:cubicBezTo>
                  <a:pt x="890495" y="1791447"/>
                  <a:pt x="1081741" y="1801905"/>
                  <a:pt x="1255059" y="1712258"/>
                </a:cubicBezTo>
                <a:cubicBezTo>
                  <a:pt x="1428377" y="1622611"/>
                  <a:pt x="1577789" y="1062317"/>
                  <a:pt x="1721224" y="1048870"/>
                </a:cubicBezTo>
                <a:cubicBezTo>
                  <a:pt x="1864659" y="1035423"/>
                  <a:pt x="1981201" y="1431364"/>
                  <a:pt x="2115671" y="1631576"/>
                </a:cubicBezTo>
                <a:cubicBezTo>
                  <a:pt x="2250141" y="1831788"/>
                  <a:pt x="2371165" y="2277035"/>
                  <a:pt x="2528047" y="2250141"/>
                </a:cubicBezTo>
                <a:cubicBezTo>
                  <a:pt x="2684929" y="2223247"/>
                  <a:pt x="2886636" y="1845235"/>
                  <a:pt x="3056965" y="1470211"/>
                </a:cubicBezTo>
                <a:cubicBezTo>
                  <a:pt x="3227295" y="1095188"/>
                  <a:pt x="3388659" y="547594"/>
                  <a:pt x="3550024" y="0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A6C8BFDB-B19D-7740-B337-963D87981685}"/>
              </a:ext>
            </a:extLst>
          </p:cNvPr>
          <p:cNvSpPr/>
          <p:nvPr/>
        </p:nvSpPr>
        <p:spPr>
          <a:xfrm>
            <a:off x="3975218" y="1724669"/>
            <a:ext cx="197223" cy="197223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右矢印 4">
            <a:extLst>
              <a:ext uri="{FF2B5EF4-FFF2-40B4-BE49-F238E27FC236}">
                <a16:creationId xmlns:a16="http://schemas.microsoft.com/office/drawing/2014/main" id="{1D6E0FCB-6BE9-C54A-B805-03865744542D}"/>
              </a:ext>
            </a:extLst>
          </p:cNvPr>
          <p:cNvSpPr/>
          <p:nvPr/>
        </p:nvSpPr>
        <p:spPr>
          <a:xfrm rot="3397685">
            <a:off x="4044392" y="2123230"/>
            <a:ext cx="546847" cy="224118"/>
          </a:xfrm>
          <a:prstGeom prst="rightArrow">
            <a:avLst/>
          </a:prstGeom>
          <a:solidFill>
            <a:schemeClr val="accent2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96985F2B-15BA-A441-88DF-4322D29FDE50}"/>
              </a:ext>
            </a:extLst>
          </p:cNvPr>
          <p:cNvSpPr/>
          <p:nvPr/>
        </p:nvSpPr>
        <p:spPr>
          <a:xfrm>
            <a:off x="6920753" y="1599585"/>
            <a:ext cx="197223" cy="197223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id="{931503ED-2144-064A-AE57-C0DD1E15444B}"/>
              </a:ext>
            </a:extLst>
          </p:cNvPr>
          <p:cNvSpPr/>
          <p:nvPr/>
        </p:nvSpPr>
        <p:spPr>
          <a:xfrm rot="6609886">
            <a:off x="6599815" y="2006516"/>
            <a:ext cx="546847" cy="224118"/>
          </a:xfrm>
          <a:prstGeom prst="rightArrow">
            <a:avLst/>
          </a:prstGeom>
          <a:solidFill>
            <a:schemeClr val="accent2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13EF415-2F57-924C-B143-42EB3F8EF416}"/>
              </a:ext>
            </a:extLst>
          </p:cNvPr>
          <p:cNvSpPr txBox="1"/>
          <p:nvPr/>
        </p:nvSpPr>
        <p:spPr>
          <a:xfrm>
            <a:off x="4715973" y="2525271"/>
            <a:ext cx="237244" cy="430887"/>
          </a:xfrm>
          <a:prstGeom prst="rect">
            <a:avLst/>
          </a:prstGeom>
        </p:spPr>
        <p:txBody>
          <a:bodyPr vert="horz" wrap="none" lIns="0" tIns="45720" rIns="0" bIns="45720" rtlCol="0">
            <a:spAutoFit/>
          </a:bodyPr>
          <a:lstStyle/>
          <a:p>
            <a:pPr algn="l"/>
            <a:r>
              <a:rPr kumimoji="1" lang="en-US" altLang="ja-JP" sz="2200" dirty="0">
                <a:sym typeface="Wingdings" pitchFamily="2" charset="2"/>
              </a:rPr>
              <a:t></a:t>
            </a:r>
            <a:endParaRPr kumimoji="1" lang="ja-JP" altLang="en-US" sz="22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28F35DC-27B8-B54E-887B-B823DA0FA5BA}"/>
              </a:ext>
            </a:extLst>
          </p:cNvPr>
          <p:cNvSpPr txBox="1"/>
          <p:nvPr/>
        </p:nvSpPr>
        <p:spPr>
          <a:xfrm>
            <a:off x="6158751" y="2875473"/>
            <a:ext cx="346249" cy="584775"/>
          </a:xfrm>
          <a:prstGeom prst="rect">
            <a:avLst/>
          </a:prstGeom>
        </p:spPr>
        <p:txBody>
          <a:bodyPr vert="horz" wrap="none" lIns="0" tIns="45720" rIns="0" bIns="45720" rtlCol="0">
            <a:spAutoFit/>
          </a:bodyPr>
          <a:lstStyle/>
          <a:p>
            <a:pPr algn="l"/>
            <a:r>
              <a:rPr kumimoji="1" lang="en-US" altLang="ja-JP" sz="3200" b="1" dirty="0">
                <a:sym typeface="Wingdings" pitchFamily="2" charset="2"/>
              </a:rPr>
              <a:t></a:t>
            </a:r>
            <a:endParaRPr kumimoji="1" lang="ja-JP" altLang="en-US" sz="3200" b="1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50C8ABF-F706-B941-80A8-A3CE4604A992}"/>
              </a:ext>
            </a:extLst>
          </p:cNvPr>
          <p:cNvSpPr txBox="1"/>
          <p:nvPr/>
        </p:nvSpPr>
        <p:spPr>
          <a:xfrm>
            <a:off x="22455" y="3614612"/>
            <a:ext cx="12311063" cy="1938992"/>
          </a:xfrm>
          <a:prstGeom prst="rect">
            <a:avLst/>
          </a:prstGeom>
        </p:spPr>
        <p:txBody>
          <a:bodyPr vert="horz" wrap="none" lIns="0" tIns="45720" rIns="0" bIns="45720" rtlCol="0">
            <a:spAutoFit/>
          </a:bodyPr>
          <a:lstStyle/>
          <a:p>
            <a:pPr algn="l"/>
            <a:r>
              <a:rPr kumimoji="1" lang="ja-JP" altLang="en-US" sz="2400"/>
              <a:t>目的関数はパラメータに対して</a:t>
            </a:r>
            <a:r>
              <a:rPr kumimoji="1" lang="ja-JP" altLang="en-US" sz="2400" b="1"/>
              <a:t>底が一つとは限らない</a:t>
            </a:r>
            <a:r>
              <a:rPr lang="ja-JP" altLang="en-US" sz="2400"/>
              <a:t>（むしろたくさんあることが普通）</a:t>
            </a:r>
            <a:endParaRPr lang="en-US" altLang="ja-JP" sz="2400" dirty="0"/>
          </a:p>
          <a:p>
            <a:pPr algn="l"/>
            <a:r>
              <a:rPr kumimoji="1" lang="ja-JP" altLang="en-US" sz="2400"/>
              <a:t>＝下るだけでは一番良いパラメータが</a:t>
            </a:r>
            <a:r>
              <a:rPr kumimoji="1" lang="ja-JP" altLang="en-US" sz="2400" b="1"/>
              <a:t>見つからない</a:t>
            </a:r>
            <a:endParaRPr kumimoji="1" lang="en-US" altLang="ja-JP" sz="2400" b="1" dirty="0"/>
          </a:p>
          <a:p>
            <a:pPr algn="l"/>
            <a:endParaRPr lang="en-US" altLang="ja-JP" sz="2400" b="1" dirty="0"/>
          </a:p>
          <a:p>
            <a:pPr algn="l"/>
            <a:r>
              <a:rPr kumimoji="1" lang="ja-JP" altLang="en-US" sz="2400"/>
              <a:t>・下るだけでなく，時々は上がるようにする</a:t>
            </a:r>
            <a:r>
              <a:rPr kumimoji="1" lang="ja-JP" altLang="en-US" sz="2400" b="1"/>
              <a:t>←</a:t>
            </a:r>
            <a:r>
              <a:rPr kumimoji="1" lang="en-US" altLang="ja-JP" sz="2400" b="1" dirty="0"/>
              <a:t>DNN</a:t>
            </a:r>
            <a:r>
              <a:rPr kumimoji="1" lang="ja-JP" altLang="en-US" sz="2400" b="1"/>
              <a:t>の学習方法</a:t>
            </a:r>
            <a:endParaRPr kumimoji="1" lang="en-US" altLang="ja-JP" sz="2400" b="1" dirty="0"/>
          </a:p>
          <a:p>
            <a:pPr algn="l"/>
            <a:r>
              <a:rPr lang="ja-JP" altLang="en-US" sz="2400"/>
              <a:t>・いろんな初期値で試す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695509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09FDCE-6784-434C-BB2F-6BDA5CF3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過学習，汎化性能，正則化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9B38DE3-E541-C245-8CDD-295059E93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534" y="908720"/>
            <a:ext cx="5486400" cy="36576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7194772-40EC-F146-BFE0-64455F070147}"/>
              </a:ext>
            </a:extLst>
          </p:cNvPr>
          <p:cNvSpPr txBox="1"/>
          <p:nvPr/>
        </p:nvSpPr>
        <p:spPr>
          <a:xfrm>
            <a:off x="1528593" y="5319560"/>
            <a:ext cx="9117881" cy="1107996"/>
          </a:xfrm>
          <a:prstGeom prst="rect">
            <a:avLst/>
          </a:prstGeom>
        </p:spPr>
        <p:txBody>
          <a:bodyPr vert="horz" wrap="none" lIns="0" tIns="45720" rIns="0" bIns="45720" rtlCol="0">
            <a:spAutoFit/>
          </a:bodyPr>
          <a:lstStyle/>
          <a:p>
            <a:pPr algn="l"/>
            <a:r>
              <a:rPr kumimoji="1" lang="ja-JP" altLang="en-US" sz="2200"/>
              <a:t>「</a:t>
            </a:r>
            <a:r>
              <a:rPr kumimoji="1" lang="en-US" altLang="ja-JP" sz="2200" dirty="0"/>
              <a:t>DNN</a:t>
            </a:r>
            <a:r>
              <a:rPr kumimoji="1" lang="ja-JP" altLang="en-US" sz="2200"/>
              <a:t>を使えば全ての点を通るような関数も学習できる→誤差</a:t>
            </a:r>
            <a:r>
              <a:rPr kumimoji="1" lang="en-US" altLang="ja-JP" sz="2200" dirty="0"/>
              <a:t>0</a:t>
            </a:r>
            <a:r>
              <a:rPr lang="ja-JP" altLang="en-US" sz="2200"/>
              <a:t>だ！！」</a:t>
            </a:r>
            <a:endParaRPr lang="en-US" altLang="ja-JP" sz="2200" dirty="0"/>
          </a:p>
          <a:p>
            <a:pPr algn="l"/>
            <a:r>
              <a:rPr kumimoji="1" lang="ja-JP" altLang="en-US" sz="2200"/>
              <a:t>はやりがちだけど</a:t>
            </a:r>
            <a:r>
              <a:rPr kumimoji="1" lang="ja-JP" altLang="en-US" sz="2200" b="1"/>
              <a:t>間違い</a:t>
            </a:r>
            <a:r>
              <a:rPr kumimoji="1" lang="ja-JP" altLang="en-US" sz="2200"/>
              <a:t>．</a:t>
            </a:r>
            <a:endParaRPr kumimoji="1" lang="en-US" altLang="ja-JP" sz="2200" dirty="0"/>
          </a:p>
          <a:p>
            <a:pPr algn="l"/>
            <a:r>
              <a:rPr kumimoji="1" lang="ja-JP" altLang="en-US" sz="2200"/>
              <a:t>学習データに</a:t>
            </a:r>
            <a:r>
              <a:rPr kumimoji="1" lang="ja-JP" altLang="en-US" sz="2200" b="1"/>
              <a:t>だけ</a:t>
            </a:r>
            <a:r>
              <a:rPr kumimoji="1" lang="ja-JP" altLang="en-US" sz="2200"/>
              <a:t>ぴったり合ってしまうことを</a:t>
            </a:r>
            <a:r>
              <a:rPr kumimoji="1" lang="ja-JP" altLang="en-US" sz="2200" b="1"/>
              <a:t>過学習</a:t>
            </a:r>
            <a:r>
              <a:rPr kumimoji="1" lang="ja-JP" altLang="en-US" sz="2200"/>
              <a:t>という</a:t>
            </a:r>
          </a:p>
        </p:txBody>
      </p:sp>
      <p:sp>
        <p:nvSpPr>
          <p:cNvPr id="9" name="フリーフォーム 8">
            <a:extLst>
              <a:ext uri="{FF2B5EF4-FFF2-40B4-BE49-F238E27FC236}">
                <a16:creationId xmlns:a16="http://schemas.microsoft.com/office/drawing/2014/main" id="{00CB8BC7-3916-274E-9928-D70D4F86F034}"/>
              </a:ext>
            </a:extLst>
          </p:cNvPr>
          <p:cNvSpPr/>
          <p:nvPr/>
        </p:nvSpPr>
        <p:spPr>
          <a:xfrm>
            <a:off x="3962400" y="1477906"/>
            <a:ext cx="3962400" cy="2393649"/>
          </a:xfrm>
          <a:custGeom>
            <a:avLst/>
            <a:gdLst>
              <a:gd name="connsiteX0" fmla="*/ 0 w 3962400"/>
              <a:gd name="connsiteY0" fmla="*/ 2393649 h 2393649"/>
              <a:gd name="connsiteX1" fmla="*/ 71718 w 3962400"/>
              <a:gd name="connsiteY1" fmla="*/ 1039978 h 2393649"/>
              <a:gd name="connsiteX2" fmla="*/ 358588 w 3962400"/>
              <a:gd name="connsiteY2" fmla="*/ 1174449 h 2393649"/>
              <a:gd name="connsiteX3" fmla="*/ 573741 w 3962400"/>
              <a:gd name="connsiteY3" fmla="*/ 1784049 h 2393649"/>
              <a:gd name="connsiteX4" fmla="*/ 744071 w 3962400"/>
              <a:gd name="connsiteY4" fmla="*/ 385555 h 2393649"/>
              <a:gd name="connsiteX5" fmla="*/ 887506 w 3962400"/>
              <a:gd name="connsiteY5" fmla="*/ 62825 h 2393649"/>
              <a:gd name="connsiteX6" fmla="*/ 1013012 w 3962400"/>
              <a:gd name="connsiteY6" fmla="*/ 1048943 h 2393649"/>
              <a:gd name="connsiteX7" fmla="*/ 1129553 w 3962400"/>
              <a:gd name="connsiteY7" fmla="*/ 98684 h 2393649"/>
              <a:gd name="connsiteX8" fmla="*/ 1317812 w 3962400"/>
              <a:gd name="connsiteY8" fmla="*/ 914472 h 2393649"/>
              <a:gd name="connsiteX9" fmla="*/ 1506071 w 3962400"/>
              <a:gd name="connsiteY9" fmla="*/ 72 h 2393649"/>
              <a:gd name="connsiteX10" fmla="*/ 1586753 w 3962400"/>
              <a:gd name="connsiteY10" fmla="*/ 860684 h 2393649"/>
              <a:gd name="connsiteX11" fmla="*/ 1855694 w 3962400"/>
              <a:gd name="connsiteY11" fmla="*/ 242119 h 2393649"/>
              <a:gd name="connsiteX12" fmla="*/ 2070847 w 3962400"/>
              <a:gd name="connsiteY12" fmla="*/ 762072 h 2393649"/>
              <a:gd name="connsiteX13" fmla="*/ 2259106 w 3962400"/>
              <a:gd name="connsiteY13" fmla="*/ 555884 h 2393649"/>
              <a:gd name="connsiteX14" fmla="*/ 2411506 w 3962400"/>
              <a:gd name="connsiteY14" fmla="*/ 995155 h 2393649"/>
              <a:gd name="connsiteX15" fmla="*/ 2662518 w 3962400"/>
              <a:gd name="connsiteY15" fmla="*/ 986190 h 2393649"/>
              <a:gd name="connsiteX16" fmla="*/ 2841812 w 3962400"/>
              <a:gd name="connsiteY16" fmla="*/ 1542002 h 2393649"/>
              <a:gd name="connsiteX17" fmla="*/ 3048000 w 3962400"/>
              <a:gd name="connsiteY17" fmla="*/ 1282025 h 2393649"/>
              <a:gd name="connsiteX18" fmla="*/ 3316941 w 3962400"/>
              <a:gd name="connsiteY18" fmla="*/ 1909555 h 2393649"/>
              <a:gd name="connsiteX19" fmla="*/ 3460376 w 3962400"/>
              <a:gd name="connsiteY19" fmla="*/ 1389602 h 2393649"/>
              <a:gd name="connsiteX20" fmla="*/ 3648635 w 3962400"/>
              <a:gd name="connsiteY20" fmla="*/ 1945413 h 2393649"/>
              <a:gd name="connsiteX21" fmla="*/ 3836894 w 3962400"/>
              <a:gd name="connsiteY21" fmla="*/ 851719 h 2393649"/>
              <a:gd name="connsiteX22" fmla="*/ 3962400 w 3962400"/>
              <a:gd name="connsiteY22" fmla="*/ 1730261 h 2393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962400" h="2393649">
                <a:moveTo>
                  <a:pt x="0" y="2393649"/>
                </a:moveTo>
                <a:cubicBezTo>
                  <a:pt x="5976" y="1818413"/>
                  <a:pt x="11953" y="1243178"/>
                  <a:pt x="71718" y="1039978"/>
                </a:cubicBezTo>
                <a:cubicBezTo>
                  <a:pt x="131483" y="836778"/>
                  <a:pt x="274918" y="1050437"/>
                  <a:pt x="358588" y="1174449"/>
                </a:cubicBezTo>
                <a:cubicBezTo>
                  <a:pt x="442258" y="1298461"/>
                  <a:pt x="509494" y="1915531"/>
                  <a:pt x="573741" y="1784049"/>
                </a:cubicBezTo>
                <a:cubicBezTo>
                  <a:pt x="637988" y="1652567"/>
                  <a:pt x="691777" y="672426"/>
                  <a:pt x="744071" y="385555"/>
                </a:cubicBezTo>
                <a:cubicBezTo>
                  <a:pt x="796365" y="98684"/>
                  <a:pt x="842683" y="-47740"/>
                  <a:pt x="887506" y="62825"/>
                </a:cubicBezTo>
                <a:cubicBezTo>
                  <a:pt x="932329" y="173390"/>
                  <a:pt x="972671" y="1042967"/>
                  <a:pt x="1013012" y="1048943"/>
                </a:cubicBezTo>
                <a:cubicBezTo>
                  <a:pt x="1053353" y="1054919"/>
                  <a:pt x="1078753" y="121096"/>
                  <a:pt x="1129553" y="98684"/>
                </a:cubicBezTo>
                <a:cubicBezTo>
                  <a:pt x="1180353" y="76272"/>
                  <a:pt x="1255059" y="930907"/>
                  <a:pt x="1317812" y="914472"/>
                </a:cubicBezTo>
                <a:cubicBezTo>
                  <a:pt x="1380565" y="898037"/>
                  <a:pt x="1461248" y="9037"/>
                  <a:pt x="1506071" y="72"/>
                </a:cubicBezTo>
                <a:cubicBezTo>
                  <a:pt x="1550894" y="-8893"/>
                  <a:pt x="1528483" y="820343"/>
                  <a:pt x="1586753" y="860684"/>
                </a:cubicBezTo>
                <a:cubicBezTo>
                  <a:pt x="1645024" y="901025"/>
                  <a:pt x="1775012" y="258554"/>
                  <a:pt x="1855694" y="242119"/>
                </a:cubicBezTo>
                <a:cubicBezTo>
                  <a:pt x="1936376" y="225684"/>
                  <a:pt x="2003612" y="709778"/>
                  <a:pt x="2070847" y="762072"/>
                </a:cubicBezTo>
                <a:cubicBezTo>
                  <a:pt x="2138082" y="814366"/>
                  <a:pt x="2202330" y="517037"/>
                  <a:pt x="2259106" y="555884"/>
                </a:cubicBezTo>
                <a:cubicBezTo>
                  <a:pt x="2315882" y="594731"/>
                  <a:pt x="2344271" y="923437"/>
                  <a:pt x="2411506" y="995155"/>
                </a:cubicBezTo>
                <a:cubicBezTo>
                  <a:pt x="2478741" y="1066873"/>
                  <a:pt x="2590800" y="895049"/>
                  <a:pt x="2662518" y="986190"/>
                </a:cubicBezTo>
                <a:cubicBezTo>
                  <a:pt x="2734236" y="1077331"/>
                  <a:pt x="2777565" y="1492696"/>
                  <a:pt x="2841812" y="1542002"/>
                </a:cubicBezTo>
                <a:cubicBezTo>
                  <a:pt x="2906059" y="1591308"/>
                  <a:pt x="2968812" y="1220766"/>
                  <a:pt x="3048000" y="1282025"/>
                </a:cubicBezTo>
                <a:cubicBezTo>
                  <a:pt x="3127188" y="1343284"/>
                  <a:pt x="3248212" y="1891625"/>
                  <a:pt x="3316941" y="1909555"/>
                </a:cubicBezTo>
                <a:cubicBezTo>
                  <a:pt x="3385670" y="1927485"/>
                  <a:pt x="3405094" y="1383626"/>
                  <a:pt x="3460376" y="1389602"/>
                </a:cubicBezTo>
                <a:cubicBezTo>
                  <a:pt x="3515658" y="1395578"/>
                  <a:pt x="3585882" y="2035060"/>
                  <a:pt x="3648635" y="1945413"/>
                </a:cubicBezTo>
                <a:cubicBezTo>
                  <a:pt x="3711388" y="1855766"/>
                  <a:pt x="3784600" y="887578"/>
                  <a:pt x="3836894" y="851719"/>
                </a:cubicBezTo>
                <a:cubicBezTo>
                  <a:pt x="3889188" y="815860"/>
                  <a:pt x="3925794" y="1273060"/>
                  <a:pt x="3962400" y="1730261"/>
                </a:cubicBez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238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6C05D1E8-FA3E-8943-889B-971F726E2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534" y="908720"/>
            <a:ext cx="5486400" cy="3657600"/>
          </a:xfrm>
          <a:prstGeom prst="rect">
            <a:avLst/>
          </a:prstGeom>
        </p:spPr>
      </p:pic>
      <p:sp>
        <p:nvSpPr>
          <p:cNvPr id="17" name="フリーフォーム 16">
            <a:extLst>
              <a:ext uri="{FF2B5EF4-FFF2-40B4-BE49-F238E27FC236}">
                <a16:creationId xmlns:a16="http://schemas.microsoft.com/office/drawing/2014/main" id="{1E66976F-64C3-4043-80FD-A35965EB4751}"/>
              </a:ext>
            </a:extLst>
          </p:cNvPr>
          <p:cNvSpPr/>
          <p:nvPr/>
        </p:nvSpPr>
        <p:spPr>
          <a:xfrm>
            <a:off x="3962400" y="1477906"/>
            <a:ext cx="3962400" cy="2393649"/>
          </a:xfrm>
          <a:custGeom>
            <a:avLst/>
            <a:gdLst>
              <a:gd name="connsiteX0" fmla="*/ 0 w 3962400"/>
              <a:gd name="connsiteY0" fmla="*/ 2393649 h 2393649"/>
              <a:gd name="connsiteX1" fmla="*/ 71718 w 3962400"/>
              <a:gd name="connsiteY1" fmla="*/ 1039978 h 2393649"/>
              <a:gd name="connsiteX2" fmla="*/ 358588 w 3962400"/>
              <a:gd name="connsiteY2" fmla="*/ 1174449 h 2393649"/>
              <a:gd name="connsiteX3" fmla="*/ 573741 w 3962400"/>
              <a:gd name="connsiteY3" fmla="*/ 1784049 h 2393649"/>
              <a:gd name="connsiteX4" fmla="*/ 744071 w 3962400"/>
              <a:gd name="connsiteY4" fmla="*/ 385555 h 2393649"/>
              <a:gd name="connsiteX5" fmla="*/ 887506 w 3962400"/>
              <a:gd name="connsiteY5" fmla="*/ 62825 h 2393649"/>
              <a:gd name="connsiteX6" fmla="*/ 1013012 w 3962400"/>
              <a:gd name="connsiteY6" fmla="*/ 1048943 h 2393649"/>
              <a:gd name="connsiteX7" fmla="*/ 1129553 w 3962400"/>
              <a:gd name="connsiteY7" fmla="*/ 98684 h 2393649"/>
              <a:gd name="connsiteX8" fmla="*/ 1317812 w 3962400"/>
              <a:gd name="connsiteY8" fmla="*/ 914472 h 2393649"/>
              <a:gd name="connsiteX9" fmla="*/ 1506071 w 3962400"/>
              <a:gd name="connsiteY9" fmla="*/ 72 h 2393649"/>
              <a:gd name="connsiteX10" fmla="*/ 1586753 w 3962400"/>
              <a:gd name="connsiteY10" fmla="*/ 860684 h 2393649"/>
              <a:gd name="connsiteX11" fmla="*/ 1855694 w 3962400"/>
              <a:gd name="connsiteY11" fmla="*/ 242119 h 2393649"/>
              <a:gd name="connsiteX12" fmla="*/ 2070847 w 3962400"/>
              <a:gd name="connsiteY12" fmla="*/ 762072 h 2393649"/>
              <a:gd name="connsiteX13" fmla="*/ 2259106 w 3962400"/>
              <a:gd name="connsiteY13" fmla="*/ 555884 h 2393649"/>
              <a:gd name="connsiteX14" fmla="*/ 2411506 w 3962400"/>
              <a:gd name="connsiteY14" fmla="*/ 995155 h 2393649"/>
              <a:gd name="connsiteX15" fmla="*/ 2662518 w 3962400"/>
              <a:gd name="connsiteY15" fmla="*/ 986190 h 2393649"/>
              <a:gd name="connsiteX16" fmla="*/ 2841812 w 3962400"/>
              <a:gd name="connsiteY16" fmla="*/ 1542002 h 2393649"/>
              <a:gd name="connsiteX17" fmla="*/ 3048000 w 3962400"/>
              <a:gd name="connsiteY17" fmla="*/ 1282025 h 2393649"/>
              <a:gd name="connsiteX18" fmla="*/ 3316941 w 3962400"/>
              <a:gd name="connsiteY18" fmla="*/ 1909555 h 2393649"/>
              <a:gd name="connsiteX19" fmla="*/ 3460376 w 3962400"/>
              <a:gd name="connsiteY19" fmla="*/ 1389602 h 2393649"/>
              <a:gd name="connsiteX20" fmla="*/ 3648635 w 3962400"/>
              <a:gd name="connsiteY20" fmla="*/ 1945413 h 2393649"/>
              <a:gd name="connsiteX21" fmla="*/ 3836894 w 3962400"/>
              <a:gd name="connsiteY21" fmla="*/ 851719 h 2393649"/>
              <a:gd name="connsiteX22" fmla="*/ 3962400 w 3962400"/>
              <a:gd name="connsiteY22" fmla="*/ 1730261 h 2393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962400" h="2393649">
                <a:moveTo>
                  <a:pt x="0" y="2393649"/>
                </a:moveTo>
                <a:cubicBezTo>
                  <a:pt x="5976" y="1818413"/>
                  <a:pt x="11953" y="1243178"/>
                  <a:pt x="71718" y="1039978"/>
                </a:cubicBezTo>
                <a:cubicBezTo>
                  <a:pt x="131483" y="836778"/>
                  <a:pt x="274918" y="1050437"/>
                  <a:pt x="358588" y="1174449"/>
                </a:cubicBezTo>
                <a:cubicBezTo>
                  <a:pt x="442258" y="1298461"/>
                  <a:pt x="509494" y="1915531"/>
                  <a:pt x="573741" y="1784049"/>
                </a:cubicBezTo>
                <a:cubicBezTo>
                  <a:pt x="637988" y="1652567"/>
                  <a:pt x="691777" y="672426"/>
                  <a:pt x="744071" y="385555"/>
                </a:cubicBezTo>
                <a:cubicBezTo>
                  <a:pt x="796365" y="98684"/>
                  <a:pt x="842683" y="-47740"/>
                  <a:pt x="887506" y="62825"/>
                </a:cubicBezTo>
                <a:cubicBezTo>
                  <a:pt x="932329" y="173390"/>
                  <a:pt x="972671" y="1042967"/>
                  <a:pt x="1013012" y="1048943"/>
                </a:cubicBezTo>
                <a:cubicBezTo>
                  <a:pt x="1053353" y="1054919"/>
                  <a:pt x="1078753" y="121096"/>
                  <a:pt x="1129553" y="98684"/>
                </a:cubicBezTo>
                <a:cubicBezTo>
                  <a:pt x="1180353" y="76272"/>
                  <a:pt x="1255059" y="930907"/>
                  <a:pt x="1317812" y="914472"/>
                </a:cubicBezTo>
                <a:cubicBezTo>
                  <a:pt x="1380565" y="898037"/>
                  <a:pt x="1461248" y="9037"/>
                  <a:pt x="1506071" y="72"/>
                </a:cubicBezTo>
                <a:cubicBezTo>
                  <a:pt x="1550894" y="-8893"/>
                  <a:pt x="1528483" y="820343"/>
                  <a:pt x="1586753" y="860684"/>
                </a:cubicBezTo>
                <a:cubicBezTo>
                  <a:pt x="1645024" y="901025"/>
                  <a:pt x="1775012" y="258554"/>
                  <a:pt x="1855694" y="242119"/>
                </a:cubicBezTo>
                <a:cubicBezTo>
                  <a:pt x="1936376" y="225684"/>
                  <a:pt x="2003612" y="709778"/>
                  <a:pt x="2070847" y="762072"/>
                </a:cubicBezTo>
                <a:cubicBezTo>
                  <a:pt x="2138082" y="814366"/>
                  <a:pt x="2202330" y="517037"/>
                  <a:pt x="2259106" y="555884"/>
                </a:cubicBezTo>
                <a:cubicBezTo>
                  <a:pt x="2315882" y="594731"/>
                  <a:pt x="2344271" y="923437"/>
                  <a:pt x="2411506" y="995155"/>
                </a:cubicBezTo>
                <a:cubicBezTo>
                  <a:pt x="2478741" y="1066873"/>
                  <a:pt x="2590800" y="895049"/>
                  <a:pt x="2662518" y="986190"/>
                </a:cubicBezTo>
                <a:cubicBezTo>
                  <a:pt x="2734236" y="1077331"/>
                  <a:pt x="2777565" y="1492696"/>
                  <a:pt x="2841812" y="1542002"/>
                </a:cubicBezTo>
                <a:cubicBezTo>
                  <a:pt x="2906059" y="1591308"/>
                  <a:pt x="2968812" y="1220766"/>
                  <a:pt x="3048000" y="1282025"/>
                </a:cubicBezTo>
                <a:cubicBezTo>
                  <a:pt x="3127188" y="1343284"/>
                  <a:pt x="3248212" y="1891625"/>
                  <a:pt x="3316941" y="1909555"/>
                </a:cubicBezTo>
                <a:cubicBezTo>
                  <a:pt x="3385670" y="1927485"/>
                  <a:pt x="3405094" y="1383626"/>
                  <a:pt x="3460376" y="1389602"/>
                </a:cubicBezTo>
                <a:cubicBezTo>
                  <a:pt x="3515658" y="1395578"/>
                  <a:pt x="3585882" y="2035060"/>
                  <a:pt x="3648635" y="1945413"/>
                </a:cubicBezTo>
                <a:cubicBezTo>
                  <a:pt x="3711388" y="1855766"/>
                  <a:pt x="3784600" y="887578"/>
                  <a:pt x="3836894" y="851719"/>
                </a:cubicBezTo>
                <a:cubicBezTo>
                  <a:pt x="3889188" y="815860"/>
                  <a:pt x="3925794" y="1273060"/>
                  <a:pt x="3962400" y="1730261"/>
                </a:cubicBez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309FDCE-6784-434C-BB2F-6BDA5CF3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過学習，汎化性能，正則化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7194772-40EC-F146-BFE0-64455F070147}"/>
              </a:ext>
            </a:extLst>
          </p:cNvPr>
          <p:cNvSpPr txBox="1"/>
          <p:nvPr/>
        </p:nvSpPr>
        <p:spPr>
          <a:xfrm>
            <a:off x="1528593" y="5319560"/>
            <a:ext cx="8803116" cy="1107996"/>
          </a:xfrm>
          <a:prstGeom prst="rect">
            <a:avLst/>
          </a:prstGeom>
        </p:spPr>
        <p:txBody>
          <a:bodyPr vert="horz" wrap="none" lIns="0" tIns="45720" rIns="0" bIns="45720" rtlCol="0">
            <a:spAutoFit/>
          </a:bodyPr>
          <a:lstStyle/>
          <a:p>
            <a:pPr algn="l"/>
            <a:r>
              <a:rPr kumimoji="1" lang="ja-JP" altLang="en-US" sz="2200"/>
              <a:t>学習に使うデータとは別に，</a:t>
            </a:r>
            <a:r>
              <a:rPr kumimoji="1" lang="ja-JP" altLang="en-US" sz="2200" b="1"/>
              <a:t>評価用のデータ</a:t>
            </a:r>
            <a:r>
              <a:rPr lang="ja-JP" altLang="en-US" sz="2200" b="1"/>
              <a:t>＝</a:t>
            </a:r>
            <a:r>
              <a:rPr lang="en-US" altLang="ja-JP" sz="2200" b="1" dirty="0"/>
              <a:t>Validation</a:t>
            </a:r>
            <a:r>
              <a:rPr kumimoji="1" lang="ja-JP" altLang="en-US" sz="2200"/>
              <a:t>を残しておく</a:t>
            </a:r>
            <a:endParaRPr kumimoji="1" lang="en-US" altLang="ja-JP" sz="2200" dirty="0"/>
          </a:p>
          <a:p>
            <a:pPr algn="l"/>
            <a:endParaRPr lang="en-US" altLang="ja-JP" sz="2200" dirty="0"/>
          </a:p>
          <a:p>
            <a:pPr algn="l"/>
            <a:r>
              <a:rPr lang="ja-JP" altLang="en-US" sz="2200"/>
              <a:t>未知データに対してどれだけ誤差を小さくできるか＝</a:t>
            </a:r>
            <a:r>
              <a:rPr lang="ja-JP" altLang="en-US" sz="2200" b="1"/>
              <a:t>汎化性能</a:t>
            </a:r>
            <a:endParaRPr kumimoji="1" lang="ja-JP" altLang="en-US" sz="2200" b="1"/>
          </a:p>
        </p:txBody>
      </p:sp>
      <p:sp>
        <p:nvSpPr>
          <p:cNvPr id="11" name="ひし形 10">
            <a:extLst>
              <a:ext uri="{FF2B5EF4-FFF2-40B4-BE49-F238E27FC236}">
                <a16:creationId xmlns:a16="http://schemas.microsoft.com/office/drawing/2014/main" id="{B39F52F2-9A47-7748-9C8C-5DE0E262A005}"/>
              </a:ext>
            </a:extLst>
          </p:cNvPr>
          <p:cNvSpPr/>
          <p:nvPr/>
        </p:nvSpPr>
        <p:spPr>
          <a:xfrm>
            <a:off x="4365812" y="2159398"/>
            <a:ext cx="233082" cy="233082"/>
          </a:xfrm>
          <a:prstGeom prst="diamond">
            <a:avLst/>
          </a:prstGeom>
          <a:solidFill>
            <a:schemeClr val="accent6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ひし形 11">
            <a:extLst>
              <a:ext uri="{FF2B5EF4-FFF2-40B4-BE49-F238E27FC236}">
                <a16:creationId xmlns:a16="http://schemas.microsoft.com/office/drawing/2014/main" id="{4C521A1B-E988-F44D-9664-68A3E33DA088}"/>
              </a:ext>
            </a:extLst>
          </p:cNvPr>
          <p:cNvSpPr/>
          <p:nvPr/>
        </p:nvSpPr>
        <p:spPr>
          <a:xfrm>
            <a:off x="7440706" y="2571775"/>
            <a:ext cx="233082" cy="233082"/>
          </a:xfrm>
          <a:prstGeom prst="diamond">
            <a:avLst/>
          </a:prstGeom>
          <a:solidFill>
            <a:schemeClr val="accent6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ひし形 12">
            <a:extLst>
              <a:ext uri="{FF2B5EF4-FFF2-40B4-BE49-F238E27FC236}">
                <a16:creationId xmlns:a16="http://schemas.microsoft.com/office/drawing/2014/main" id="{7B940D57-E00F-2745-884F-82D23B348670}"/>
              </a:ext>
            </a:extLst>
          </p:cNvPr>
          <p:cNvSpPr/>
          <p:nvPr/>
        </p:nvSpPr>
        <p:spPr>
          <a:xfrm>
            <a:off x="6723530" y="2500057"/>
            <a:ext cx="233082" cy="233082"/>
          </a:xfrm>
          <a:prstGeom prst="diamond">
            <a:avLst/>
          </a:prstGeom>
          <a:solidFill>
            <a:schemeClr val="accent6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5858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09FDCE-6784-434C-BB2F-6BDA5CF3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過学習，汎化性能，正則化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7194772-40EC-F146-BFE0-64455F070147}"/>
              </a:ext>
            </a:extLst>
          </p:cNvPr>
          <p:cNvSpPr txBox="1"/>
          <p:nvPr/>
        </p:nvSpPr>
        <p:spPr>
          <a:xfrm>
            <a:off x="737511" y="4727890"/>
            <a:ext cx="10700045" cy="1446550"/>
          </a:xfrm>
          <a:prstGeom prst="rect">
            <a:avLst/>
          </a:prstGeom>
        </p:spPr>
        <p:txBody>
          <a:bodyPr vert="horz" wrap="none" lIns="0" tIns="45720" rIns="0" bIns="45720" rtlCol="0">
            <a:spAutoFit/>
          </a:bodyPr>
          <a:lstStyle/>
          <a:p>
            <a:pPr algn="l"/>
            <a:r>
              <a:rPr kumimoji="1" lang="ja-JP" altLang="en-US" sz="2200"/>
              <a:t>過学習を防ぎ汎化性能をあげるために，正則化が存在する．</a:t>
            </a:r>
            <a:endParaRPr kumimoji="1" lang="en-US" altLang="ja-JP" sz="2200" dirty="0"/>
          </a:p>
          <a:p>
            <a:pPr algn="l"/>
            <a:r>
              <a:rPr kumimoji="1" lang="ja-JP" altLang="en-US" sz="2200"/>
              <a:t>「お前ら好き勝手やるんじゃねえ」を数値で表現したものです</a:t>
            </a:r>
            <a:endParaRPr kumimoji="1" lang="en-US" altLang="ja-JP" sz="2200" dirty="0"/>
          </a:p>
          <a:p>
            <a:pPr algn="l"/>
            <a:endParaRPr kumimoji="1" lang="en-US" altLang="ja-JP" sz="2200" dirty="0"/>
          </a:p>
          <a:p>
            <a:pPr algn="l"/>
            <a:r>
              <a:rPr kumimoji="1" lang="ja-JP" altLang="en-US" sz="2200"/>
              <a:t>典型的には</a:t>
            </a:r>
            <a:r>
              <a:rPr kumimoji="1" lang="en-US" altLang="ja-JP" sz="2200" dirty="0"/>
              <a:t>L2</a:t>
            </a:r>
            <a:r>
              <a:rPr kumimoji="1" lang="ja-JP" altLang="en-US" sz="2200"/>
              <a:t>正則化，スパース正則化など（詳しくは必要になったら調べましょう）</a:t>
            </a:r>
            <a:endParaRPr kumimoji="1" lang="en-US" altLang="ja-JP" sz="22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2B57405-5935-DB40-AFB1-E90D86388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534" y="90872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16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09FDCE-6784-434C-BB2F-6BDA5CF3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学習データの偏り</a:t>
            </a:r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2B57405-5935-DB40-AFB1-E90D86388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534" y="908720"/>
            <a:ext cx="5486400" cy="36576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4A3054-6749-004E-BE1E-CE31493FB276}"/>
              </a:ext>
            </a:extLst>
          </p:cNvPr>
          <p:cNvSpPr/>
          <p:nvPr/>
        </p:nvSpPr>
        <p:spPr>
          <a:xfrm>
            <a:off x="5970494" y="1353671"/>
            <a:ext cx="2008094" cy="2752164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フリーフォーム 3">
            <a:extLst>
              <a:ext uri="{FF2B5EF4-FFF2-40B4-BE49-F238E27FC236}">
                <a16:creationId xmlns:a16="http://schemas.microsoft.com/office/drawing/2014/main" id="{51329A4A-50C3-D047-ACBC-AE0A7B4DA88E}"/>
              </a:ext>
            </a:extLst>
          </p:cNvPr>
          <p:cNvSpPr/>
          <p:nvPr/>
        </p:nvSpPr>
        <p:spPr>
          <a:xfrm>
            <a:off x="5988424" y="1837765"/>
            <a:ext cx="1165411" cy="2070847"/>
          </a:xfrm>
          <a:custGeom>
            <a:avLst/>
            <a:gdLst>
              <a:gd name="connsiteX0" fmla="*/ 0 w 1165411"/>
              <a:gd name="connsiteY0" fmla="*/ 0 h 2070847"/>
              <a:gd name="connsiteX1" fmla="*/ 618564 w 1165411"/>
              <a:gd name="connsiteY1" fmla="*/ 797859 h 2070847"/>
              <a:gd name="connsiteX2" fmla="*/ 1165411 w 1165411"/>
              <a:gd name="connsiteY2" fmla="*/ 2070847 h 2070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5411" h="2070847">
                <a:moveTo>
                  <a:pt x="0" y="0"/>
                </a:moveTo>
                <a:cubicBezTo>
                  <a:pt x="212164" y="226359"/>
                  <a:pt x="424329" y="452718"/>
                  <a:pt x="618564" y="797859"/>
                </a:cubicBezTo>
                <a:cubicBezTo>
                  <a:pt x="812799" y="1143000"/>
                  <a:pt x="989105" y="1606923"/>
                  <a:pt x="1165411" y="2070847"/>
                </a:cubicBez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5FC965-48FD-8B4B-9CA2-F5A74A178821}"/>
              </a:ext>
            </a:extLst>
          </p:cNvPr>
          <p:cNvSpPr txBox="1"/>
          <p:nvPr/>
        </p:nvSpPr>
        <p:spPr>
          <a:xfrm>
            <a:off x="6681283" y="2298866"/>
            <a:ext cx="2821285" cy="430887"/>
          </a:xfrm>
          <a:prstGeom prst="rect">
            <a:avLst/>
          </a:prstGeom>
        </p:spPr>
        <p:txBody>
          <a:bodyPr vert="horz" wrap="none" lIns="0" tIns="45720" rIns="0" bIns="45720" rtlCol="0">
            <a:spAutoFit/>
          </a:bodyPr>
          <a:lstStyle/>
          <a:p>
            <a:pPr algn="l"/>
            <a:r>
              <a:rPr kumimoji="1" lang="ja-JP" altLang="en-US" sz="2200" b="1"/>
              <a:t>「こうなるのかな？」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292C08-82C1-F149-9B4D-39A9E9076D4E}"/>
              </a:ext>
            </a:extLst>
          </p:cNvPr>
          <p:cNvSpPr txBox="1"/>
          <p:nvPr/>
        </p:nvSpPr>
        <p:spPr>
          <a:xfrm>
            <a:off x="2885010" y="4903694"/>
            <a:ext cx="6206827" cy="430887"/>
          </a:xfrm>
          <a:prstGeom prst="rect">
            <a:avLst/>
          </a:prstGeom>
        </p:spPr>
        <p:txBody>
          <a:bodyPr vert="horz" wrap="none" lIns="0" tIns="45720" rIns="0" bIns="45720" rtlCol="0">
            <a:spAutoFit/>
          </a:bodyPr>
          <a:lstStyle/>
          <a:p>
            <a:pPr algn="l"/>
            <a:r>
              <a:rPr kumimoji="1" lang="ja-JP" altLang="en-US" sz="2200"/>
              <a:t>学習データが偏っていると，当然学習結果も偏る</a:t>
            </a:r>
          </a:p>
        </p:txBody>
      </p:sp>
    </p:spTree>
    <p:extLst>
      <p:ext uri="{BB962C8B-B14F-4D97-AF65-F5344CB8AC3E}">
        <p14:creationId xmlns:p14="http://schemas.microsoft.com/office/powerpoint/2010/main" val="1433971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09FDCE-6784-434C-BB2F-6BDA5CF3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学習データの偏り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7194772-40EC-F146-BFE0-64455F070147}"/>
              </a:ext>
            </a:extLst>
          </p:cNvPr>
          <p:cNvSpPr txBox="1"/>
          <p:nvPr/>
        </p:nvSpPr>
        <p:spPr>
          <a:xfrm>
            <a:off x="737511" y="4727890"/>
            <a:ext cx="65" cy="430887"/>
          </a:xfrm>
          <a:prstGeom prst="rect">
            <a:avLst/>
          </a:prstGeom>
        </p:spPr>
        <p:txBody>
          <a:bodyPr vert="horz" wrap="none" lIns="0" tIns="45720" rIns="0" bIns="45720" rtlCol="0">
            <a:spAutoFit/>
          </a:bodyPr>
          <a:lstStyle/>
          <a:p>
            <a:pPr algn="l"/>
            <a:endParaRPr kumimoji="1" lang="en-US" altLang="ja-JP" sz="22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2B57405-5935-DB40-AFB1-E90D86388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534" y="908720"/>
            <a:ext cx="5486400" cy="3657600"/>
          </a:xfrm>
          <a:prstGeom prst="rect">
            <a:avLst/>
          </a:prstGeom>
        </p:spPr>
      </p:pic>
      <p:sp>
        <p:nvSpPr>
          <p:cNvPr id="4" name="フリーフォーム 3">
            <a:extLst>
              <a:ext uri="{FF2B5EF4-FFF2-40B4-BE49-F238E27FC236}">
                <a16:creationId xmlns:a16="http://schemas.microsoft.com/office/drawing/2014/main" id="{51329A4A-50C3-D047-ACBC-AE0A7B4DA88E}"/>
              </a:ext>
            </a:extLst>
          </p:cNvPr>
          <p:cNvSpPr/>
          <p:nvPr/>
        </p:nvSpPr>
        <p:spPr>
          <a:xfrm>
            <a:off x="5988424" y="1837765"/>
            <a:ext cx="1165411" cy="2070847"/>
          </a:xfrm>
          <a:custGeom>
            <a:avLst/>
            <a:gdLst>
              <a:gd name="connsiteX0" fmla="*/ 0 w 1165411"/>
              <a:gd name="connsiteY0" fmla="*/ 0 h 2070847"/>
              <a:gd name="connsiteX1" fmla="*/ 618564 w 1165411"/>
              <a:gd name="connsiteY1" fmla="*/ 797859 h 2070847"/>
              <a:gd name="connsiteX2" fmla="*/ 1165411 w 1165411"/>
              <a:gd name="connsiteY2" fmla="*/ 2070847 h 2070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5411" h="2070847">
                <a:moveTo>
                  <a:pt x="0" y="0"/>
                </a:moveTo>
                <a:cubicBezTo>
                  <a:pt x="212164" y="226359"/>
                  <a:pt x="424329" y="452718"/>
                  <a:pt x="618564" y="797859"/>
                </a:cubicBezTo>
                <a:cubicBezTo>
                  <a:pt x="812799" y="1143000"/>
                  <a:pt x="989105" y="1606923"/>
                  <a:pt x="1165411" y="2070847"/>
                </a:cubicBez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5FC965-48FD-8B4B-9CA2-F5A74A178821}"/>
              </a:ext>
            </a:extLst>
          </p:cNvPr>
          <p:cNvSpPr txBox="1"/>
          <p:nvPr/>
        </p:nvSpPr>
        <p:spPr>
          <a:xfrm>
            <a:off x="7153835" y="3069831"/>
            <a:ext cx="2375650" cy="430887"/>
          </a:xfrm>
          <a:prstGeom prst="rect">
            <a:avLst/>
          </a:prstGeom>
        </p:spPr>
        <p:txBody>
          <a:bodyPr vert="horz" wrap="none" lIns="0" tIns="45720" rIns="0" bIns="45720" rtlCol="0">
            <a:spAutoFit/>
          </a:bodyPr>
          <a:lstStyle/>
          <a:p>
            <a:pPr algn="l"/>
            <a:r>
              <a:rPr kumimoji="1" lang="ja-JP" altLang="en-US" sz="2200" b="1"/>
              <a:t>「全然違った</a:t>
            </a:r>
            <a:r>
              <a:rPr kumimoji="1" lang="en-US" altLang="ja-JP" sz="2200" b="1" dirty="0"/>
              <a:t>……</a:t>
            </a:r>
            <a:r>
              <a:rPr kumimoji="1" lang="ja-JP" altLang="en-US" sz="2200" b="1"/>
              <a:t>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292C08-82C1-F149-9B4D-39A9E9076D4E}"/>
              </a:ext>
            </a:extLst>
          </p:cNvPr>
          <p:cNvSpPr txBox="1"/>
          <p:nvPr/>
        </p:nvSpPr>
        <p:spPr>
          <a:xfrm>
            <a:off x="2885010" y="4903694"/>
            <a:ext cx="6206827" cy="430887"/>
          </a:xfrm>
          <a:prstGeom prst="rect">
            <a:avLst/>
          </a:prstGeom>
        </p:spPr>
        <p:txBody>
          <a:bodyPr vert="horz" wrap="none" lIns="0" tIns="45720" rIns="0" bIns="45720" rtlCol="0">
            <a:spAutoFit/>
          </a:bodyPr>
          <a:lstStyle/>
          <a:p>
            <a:pPr algn="l"/>
            <a:r>
              <a:rPr kumimoji="1" lang="ja-JP" altLang="en-US" sz="2200"/>
              <a:t>学習データが偏っていると，当然学習結果も偏る</a:t>
            </a:r>
          </a:p>
        </p:txBody>
      </p:sp>
    </p:spTree>
    <p:extLst>
      <p:ext uri="{BB962C8B-B14F-4D97-AF65-F5344CB8AC3E}">
        <p14:creationId xmlns:p14="http://schemas.microsoft.com/office/powerpoint/2010/main" val="2159674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3878F7-0A5B-B144-840D-585CD838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551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角丸四角形 85">
            <a:extLst>
              <a:ext uri="{FF2B5EF4-FFF2-40B4-BE49-F238E27FC236}">
                <a16:creationId xmlns:a16="http://schemas.microsoft.com/office/drawing/2014/main" id="{D36000ED-124C-D048-8A76-DF0E64BCCB13}"/>
              </a:ext>
            </a:extLst>
          </p:cNvPr>
          <p:cNvSpPr/>
          <p:nvPr/>
        </p:nvSpPr>
        <p:spPr>
          <a:xfrm>
            <a:off x="525600" y="842682"/>
            <a:ext cx="4556061" cy="330797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D507468-44B4-2D4C-9BF2-28623658F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8" y="214040"/>
            <a:ext cx="11497733" cy="694680"/>
          </a:xfrm>
        </p:spPr>
        <p:txBody>
          <a:bodyPr/>
          <a:lstStyle/>
          <a:p>
            <a:r>
              <a:rPr kumimoji="1" lang="ja-JP" altLang="en-US"/>
              <a:t>ニューラルネットワーク</a:t>
            </a: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71A87686-75BF-EE44-8306-A64F71EBE092}"/>
              </a:ext>
            </a:extLst>
          </p:cNvPr>
          <p:cNvSpPr/>
          <p:nvPr/>
        </p:nvSpPr>
        <p:spPr>
          <a:xfrm>
            <a:off x="1791614" y="2420470"/>
            <a:ext cx="519953" cy="519953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51C59CBE-3C6A-614A-B41C-7F867A3B7230}"/>
              </a:ext>
            </a:extLst>
          </p:cNvPr>
          <p:cNvSpPr/>
          <p:nvPr/>
        </p:nvSpPr>
        <p:spPr>
          <a:xfrm>
            <a:off x="2602865" y="1698758"/>
            <a:ext cx="519953" cy="519953"/>
          </a:xfrm>
          <a:prstGeom prst="ellipse">
            <a:avLst/>
          </a:prstGeom>
          <a:solidFill>
            <a:schemeClr val="accent4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37EE4272-7FED-AF4E-830F-3BB0CF9F4879}"/>
              </a:ext>
            </a:extLst>
          </p:cNvPr>
          <p:cNvSpPr/>
          <p:nvPr/>
        </p:nvSpPr>
        <p:spPr>
          <a:xfrm>
            <a:off x="4014861" y="2698377"/>
            <a:ext cx="519953" cy="519953"/>
          </a:xfrm>
          <a:prstGeom prst="ellipse">
            <a:avLst/>
          </a:prstGeom>
          <a:solidFill>
            <a:schemeClr val="accent4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E713E179-59F5-5D48-A616-29163A657EE6}"/>
              </a:ext>
            </a:extLst>
          </p:cNvPr>
          <p:cNvSpPr/>
          <p:nvPr/>
        </p:nvSpPr>
        <p:spPr>
          <a:xfrm>
            <a:off x="3190108" y="3316942"/>
            <a:ext cx="519953" cy="519953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5BE9436E-05F8-0F40-915D-8220411017CF}"/>
              </a:ext>
            </a:extLst>
          </p:cNvPr>
          <p:cNvSpPr/>
          <p:nvPr/>
        </p:nvSpPr>
        <p:spPr>
          <a:xfrm>
            <a:off x="2802302" y="2536958"/>
            <a:ext cx="519953" cy="519953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C793FB29-19AE-7D4B-B1FD-965CD453A7BE}"/>
              </a:ext>
            </a:extLst>
          </p:cNvPr>
          <p:cNvSpPr/>
          <p:nvPr/>
        </p:nvSpPr>
        <p:spPr>
          <a:xfrm>
            <a:off x="1845402" y="3567953"/>
            <a:ext cx="519953" cy="519953"/>
          </a:xfrm>
          <a:prstGeom prst="ellipse">
            <a:avLst/>
          </a:prstGeom>
          <a:solidFill>
            <a:schemeClr val="accent4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2" name="曲線コネクタ 11">
            <a:extLst>
              <a:ext uri="{FF2B5EF4-FFF2-40B4-BE49-F238E27FC236}">
                <a16:creationId xmlns:a16="http://schemas.microsoft.com/office/drawing/2014/main" id="{A136A755-8A53-2B41-AD30-223145285B00}"/>
              </a:ext>
            </a:extLst>
          </p:cNvPr>
          <p:cNvCxnSpPr>
            <a:stCxn id="5" idx="5"/>
            <a:endCxn id="6" idx="1"/>
          </p:cNvCxnSpPr>
          <p:nvPr/>
        </p:nvCxnSpPr>
        <p:spPr>
          <a:xfrm rot="16200000" flipH="1">
            <a:off x="3252861" y="1936377"/>
            <a:ext cx="631956" cy="1044333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線コネクタ 12">
            <a:extLst>
              <a:ext uri="{FF2B5EF4-FFF2-40B4-BE49-F238E27FC236}">
                <a16:creationId xmlns:a16="http://schemas.microsoft.com/office/drawing/2014/main" id="{96D3FBDE-B7C4-8B4A-A224-4A85ADDC7BEA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 rot="5400000">
            <a:off x="1679502" y="2568444"/>
            <a:ext cx="1425387" cy="57363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線コネクタ 15">
            <a:extLst>
              <a:ext uri="{FF2B5EF4-FFF2-40B4-BE49-F238E27FC236}">
                <a16:creationId xmlns:a16="http://schemas.microsoft.com/office/drawing/2014/main" id="{C4ECFDAB-09C6-0B4C-B04F-A4EFD51079D4}"/>
              </a:ext>
            </a:extLst>
          </p:cNvPr>
          <p:cNvCxnSpPr>
            <a:cxnSpLocks/>
            <a:stCxn id="5" idx="3"/>
            <a:endCxn id="4" idx="7"/>
          </p:cNvCxnSpPr>
          <p:nvPr/>
        </p:nvCxnSpPr>
        <p:spPr>
          <a:xfrm rot="5400000">
            <a:off x="2280192" y="2097796"/>
            <a:ext cx="354049" cy="443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線コネクタ 18">
            <a:extLst>
              <a:ext uri="{FF2B5EF4-FFF2-40B4-BE49-F238E27FC236}">
                <a16:creationId xmlns:a16="http://schemas.microsoft.com/office/drawing/2014/main" id="{4FAABB77-7DB2-8844-B480-06992A6BE4EE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 rot="5400000">
            <a:off x="2727292" y="2293721"/>
            <a:ext cx="470537" cy="16822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線コネクタ 21">
            <a:extLst>
              <a:ext uri="{FF2B5EF4-FFF2-40B4-BE49-F238E27FC236}">
                <a16:creationId xmlns:a16="http://schemas.microsoft.com/office/drawing/2014/main" id="{FB8C509F-9CAF-4B49-8218-F15C9B6CAF18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rot="5400000">
            <a:off x="2252163" y="3017814"/>
            <a:ext cx="663332" cy="58923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線コネクタ 24">
            <a:extLst>
              <a:ext uri="{FF2B5EF4-FFF2-40B4-BE49-F238E27FC236}">
                <a16:creationId xmlns:a16="http://schemas.microsoft.com/office/drawing/2014/main" id="{FAA2818B-7154-4245-A565-490646584142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3322255" y="2796935"/>
            <a:ext cx="692606" cy="16141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線コネクタ 27">
            <a:extLst>
              <a:ext uri="{FF2B5EF4-FFF2-40B4-BE49-F238E27FC236}">
                <a16:creationId xmlns:a16="http://schemas.microsoft.com/office/drawing/2014/main" id="{ACBB537A-353D-DD49-939C-695C515176D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rot="5400000">
            <a:off x="3737010" y="3039091"/>
            <a:ext cx="250902" cy="45709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線コネクタ 31">
            <a:extLst>
              <a:ext uri="{FF2B5EF4-FFF2-40B4-BE49-F238E27FC236}">
                <a16:creationId xmlns:a16="http://schemas.microsoft.com/office/drawing/2014/main" id="{529B615B-9A02-4E47-BE3B-A808B5D93F50}"/>
              </a:ext>
            </a:extLst>
          </p:cNvPr>
          <p:cNvCxnSpPr>
            <a:cxnSpLocks/>
            <a:stCxn id="9" idx="0"/>
            <a:endCxn id="4" idx="4"/>
          </p:cNvCxnSpPr>
          <p:nvPr/>
        </p:nvCxnSpPr>
        <p:spPr>
          <a:xfrm rot="16200000" flipV="1">
            <a:off x="1764720" y="3227294"/>
            <a:ext cx="627530" cy="537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線コネクタ 37">
            <a:extLst>
              <a:ext uri="{FF2B5EF4-FFF2-40B4-BE49-F238E27FC236}">
                <a16:creationId xmlns:a16="http://schemas.microsoft.com/office/drawing/2014/main" id="{B32EE8EB-89F9-0642-854D-BBE4C1D74364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rot="16200000" flipV="1">
            <a:off x="2486434" y="2613267"/>
            <a:ext cx="528809" cy="103083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線コネクタ 40">
            <a:extLst>
              <a:ext uri="{FF2B5EF4-FFF2-40B4-BE49-F238E27FC236}">
                <a16:creationId xmlns:a16="http://schemas.microsoft.com/office/drawing/2014/main" id="{2C31F837-54CA-0449-82CA-CC1222EC0B6C}"/>
              </a:ext>
            </a:extLst>
          </p:cNvPr>
          <p:cNvCxnSpPr>
            <a:cxnSpLocks/>
            <a:stCxn id="7" idx="2"/>
            <a:endCxn id="9" idx="6"/>
          </p:cNvCxnSpPr>
          <p:nvPr/>
        </p:nvCxnSpPr>
        <p:spPr>
          <a:xfrm rot="10800000" flipV="1">
            <a:off x="2365356" y="3576918"/>
            <a:ext cx="824753" cy="25101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F91CAAD-7D11-DD4E-BEC9-76F896820505}"/>
              </a:ext>
            </a:extLst>
          </p:cNvPr>
          <p:cNvSpPr txBox="1"/>
          <p:nvPr/>
        </p:nvSpPr>
        <p:spPr>
          <a:xfrm>
            <a:off x="704943" y="1536250"/>
            <a:ext cx="1894749" cy="1015663"/>
          </a:xfrm>
          <a:prstGeom prst="rect">
            <a:avLst/>
          </a:prstGeom>
        </p:spPr>
        <p:txBody>
          <a:bodyPr vert="horz" wrap="none" lIns="0" tIns="45720" rIns="0" bIns="45720" rtlCol="0">
            <a:spAutoFit/>
          </a:bodyPr>
          <a:lstStyle/>
          <a:p>
            <a:r>
              <a:rPr kumimoji="1" lang="ja-JP" alt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ニューロン</a:t>
            </a:r>
            <a:endParaRPr kumimoji="1" lang="en-US" altLang="ja-JP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ja-JP" alt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オン</a:t>
            </a:r>
            <a:r>
              <a:rPr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ja-JP" alt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オフ程度の</a:t>
            </a:r>
            <a:endParaRPr lang="en-US" altLang="ja-JP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ja-JP" alt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単純な素子</a:t>
            </a:r>
            <a:endParaRPr kumimoji="1" lang="ja-JP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2F6BD50-DFCE-EE49-8DEE-718B74868F5B}"/>
              </a:ext>
            </a:extLst>
          </p:cNvPr>
          <p:cNvSpPr txBox="1"/>
          <p:nvPr/>
        </p:nvSpPr>
        <p:spPr>
          <a:xfrm>
            <a:off x="3232489" y="1419839"/>
            <a:ext cx="1795363" cy="1015663"/>
          </a:xfrm>
          <a:prstGeom prst="rect">
            <a:avLst/>
          </a:prstGeom>
        </p:spPr>
        <p:txBody>
          <a:bodyPr vert="horz" wrap="none" lIns="0" tIns="45720" rIns="0" bIns="45720" rtlCol="0">
            <a:spAutoFit/>
          </a:bodyPr>
          <a:lstStyle/>
          <a:p>
            <a:r>
              <a:rPr kumimoji="1" lang="ja-JP" alt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シナプス</a:t>
            </a:r>
            <a:endParaRPr kumimoji="1" lang="en-US" altLang="ja-JP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ja-JP" alt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オンオフ状態を</a:t>
            </a:r>
            <a:endParaRPr kumimoji="1" lang="en-US" altLang="ja-JP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ja-JP" alt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伝達する重み</a:t>
            </a:r>
            <a:endParaRPr kumimoji="1" lang="ja-JP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円/楕円 73">
            <a:extLst>
              <a:ext uri="{FF2B5EF4-FFF2-40B4-BE49-F238E27FC236}">
                <a16:creationId xmlns:a16="http://schemas.microsoft.com/office/drawing/2014/main" id="{F24800A1-71BF-CF4B-A5F2-B3518379A32D}"/>
              </a:ext>
            </a:extLst>
          </p:cNvPr>
          <p:cNvSpPr/>
          <p:nvPr/>
        </p:nvSpPr>
        <p:spPr>
          <a:xfrm>
            <a:off x="5660649" y="2163909"/>
            <a:ext cx="519953" cy="519953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5" name="円/楕円 74">
            <a:extLst>
              <a:ext uri="{FF2B5EF4-FFF2-40B4-BE49-F238E27FC236}">
                <a16:creationId xmlns:a16="http://schemas.microsoft.com/office/drawing/2014/main" id="{C32F4928-9D44-8F46-8428-EC098274FA5E}"/>
              </a:ext>
            </a:extLst>
          </p:cNvPr>
          <p:cNvSpPr/>
          <p:nvPr/>
        </p:nvSpPr>
        <p:spPr>
          <a:xfrm>
            <a:off x="6151384" y="1446679"/>
            <a:ext cx="519953" cy="51995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円/楕円 75">
            <a:extLst>
              <a:ext uri="{FF2B5EF4-FFF2-40B4-BE49-F238E27FC236}">
                <a16:creationId xmlns:a16="http://schemas.microsoft.com/office/drawing/2014/main" id="{3D942C20-1DD8-3B45-B8E0-66728A5746E3}"/>
              </a:ext>
            </a:extLst>
          </p:cNvPr>
          <p:cNvSpPr/>
          <p:nvPr/>
        </p:nvSpPr>
        <p:spPr>
          <a:xfrm>
            <a:off x="6671337" y="2280397"/>
            <a:ext cx="519953" cy="519953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7" name="円/楕円 76">
            <a:extLst>
              <a:ext uri="{FF2B5EF4-FFF2-40B4-BE49-F238E27FC236}">
                <a16:creationId xmlns:a16="http://schemas.microsoft.com/office/drawing/2014/main" id="{8B330434-A41B-0E45-840D-3B4F5A8F42C2}"/>
              </a:ext>
            </a:extLst>
          </p:cNvPr>
          <p:cNvSpPr/>
          <p:nvPr/>
        </p:nvSpPr>
        <p:spPr>
          <a:xfrm>
            <a:off x="5714437" y="3311392"/>
            <a:ext cx="519953" cy="51995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8" name="曲線コネクタ 77">
            <a:extLst>
              <a:ext uri="{FF2B5EF4-FFF2-40B4-BE49-F238E27FC236}">
                <a16:creationId xmlns:a16="http://schemas.microsoft.com/office/drawing/2014/main" id="{31AD3641-5D55-A540-A250-D58051C2AEB7}"/>
              </a:ext>
            </a:extLst>
          </p:cNvPr>
          <p:cNvCxnSpPr>
            <a:cxnSpLocks/>
            <a:stCxn id="75" idx="5"/>
            <a:endCxn id="76" idx="1"/>
          </p:cNvCxnSpPr>
          <p:nvPr/>
        </p:nvCxnSpPr>
        <p:spPr>
          <a:xfrm rot="16200000" flipH="1">
            <a:off x="6438310" y="2047369"/>
            <a:ext cx="466055" cy="15229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曲線コネクタ 78">
            <a:extLst>
              <a:ext uri="{FF2B5EF4-FFF2-40B4-BE49-F238E27FC236}">
                <a16:creationId xmlns:a16="http://schemas.microsoft.com/office/drawing/2014/main" id="{A1299619-F96C-5E47-9A64-EFFE3DBA0E47}"/>
              </a:ext>
            </a:extLst>
          </p:cNvPr>
          <p:cNvCxnSpPr>
            <a:cxnSpLocks/>
            <a:stCxn id="76" idx="3"/>
            <a:endCxn id="77" idx="7"/>
          </p:cNvCxnSpPr>
          <p:nvPr/>
        </p:nvCxnSpPr>
        <p:spPr>
          <a:xfrm rot="5400000">
            <a:off x="6121198" y="2761253"/>
            <a:ext cx="663332" cy="58923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曲線コネクタ 79">
            <a:extLst>
              <a:ext uri="{FF2B5EF4-FFF2-40B4-BE49-F238E27FC236}">
                <a16:creationId xmlns:a16="http://schemas.microsoft.com/office/drawing/2014/main" id="{051972D9-6804-A148-B4C8-970009D5E5C1}"/>
              </a:ext>
            </a:extLst>
          </p:cNvPr>
          <p:cNvCxnSpPr>
            <a:cxnSpLocks/>
            <a:stCxn id="76" idx="2"/>
            <a:endCxn id="74" idx="6"/>
          </p:cNvCxnSpPr>
          <p:nvPr/>
        </p:nvCxnSpPr>
        <p:spPr>
          <a:xfrm rot="10800000">
            <a:off x="6180603" y="2423886"/>
            <a:ext cx="490735" cy="116488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1E9DF12B-9EB8-5144-A6AF-E2AEDCDE96F3}"/>
              </a:ext>
            </a:extLst>
          </p:cNvPr>
          <p:cNvSpPr txBox="1"/>
          <p:nvPr/>
        </p:nvSpPr>
        <p:spPr>
          <a:xfrm>
            <a:off x="771161" y="976305"/>
            <a:ext cx="769441" cy="400110"/>
          </a:xfrm>
          <a:prstGeom prst="rect">
            <a:avLst/>
          </a:prstGeom>
        </p:spPr>
        <p:txBody>
          <a:bodyPr vert="horz" wrap="none" lIns="0" tIns="45720" rIns="0" bIns="45720" rtlCol="0">
            <a:spAutoFit/>
          </a:bodyPr>
          <a:lstStyle/>
          <a:p>
            <a:r>
              <a:rPr kumimoji="1" lang="ja-JP" altLang="en-US" sz="2000" b="1" u="sng">
                <a:solidFill>
                  <a:schemeClr val="tx1">
                    <a:lumMod val="50000"/>
                    <a:lumOff val="50000"/>
                  </a:schemeClr>
                </a:solidFill>
              </a:rPr>
              <a:t>人の脳</a:t>
            </a:r>
            <a:endParaRPr kumimoji="1" lang="ja-JP" altLang="en-US" sz="2000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07DD1360-FADC-2240-9B3E-3AC7C055AAAB}"/>
              </a:ext>
            </a:extLst>
          </p:cNvPr>
          <p:cNvSpPr txBox="1"/>
          <p:nvPr/>
        </p:nvSpPr>
        <p:spPr>
          <a:xfrm>
            <a:off x="1787128" y="5629218"/>
            <a:ext cx="8617744" cy="830997"/>
          </a:xfrm>
          <a:prstGeom prst="rect">
            <a:avLst/>
          </a:prstGeom>
        </p:spPr>
        <p:txBody>
          <a:bodyPr vert="horz" wrap="none" lIns="0" tIns="45720" rIns="0" bIns="45720" rtlCol="0">
            <a:spAutoFit/>
          </a:bodyPr>
          <a:lstStyle/>
          <a:p>
            <a:r>
              <a:rPr lang="ja-JP" altLang="en-US" sz="2400"/>
              <a:t>人間の脳は高度な情報処理をするが，その構造は意外と単純．</a:t>
            </a:r>
            <a:endParaRPr lang="en-US" altLang="ja-JP" sz="2400" dirty="0"/>
          </a:p>
          <a:p>
            <a:r>
              <a:rPr lang="ja-JP" altLang="en-US" sz="2400"/>
              <a:t>脳を模したモデルを使えば</a:t>
            </a:r>
            <a:r>
              <a:rPr lang="ja-JP" altLang="en-US" sz="2400" b="1"/>
              <a:t>人の知能を解き明かせるのでは！</a:t>
            </a:r>
            <a:endParaRPr lang="en-US" altLang="ja-JP" sz="2400" b="1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9B37B3F-7D4E-0F49-8EB9-95807558B822}"/>
              </a:ext>
            </a:extLst>
          </p:cNvPr>
          <p:cNvSpPr txBox="1"/>
          <p:nvPr/>
        </p:nvSpPr>
        <p:spPr>
          <a:xfrm>
            <a:off x="7395815" y="1666526"/>
            <a:ext cx="4796185" cy="1107996"/>
          </a:xfrm>
          <a:prstGeom prst="rect">
            <a:avLst/>
          </a:prstGeom>
        </p:spPr>
        <p:txBody>
          <a:bodyPr vert="horz" wrap="none" lIns="0" tIns="45720" rIns="0" bIns="45720" rtlCol="0">
            <a:spAutoFit/>
          </a:bodyPr>
          <a:lstStyle/>
          <a:p>
            <a:pPr algn="l"/>
            <a:r>
              <a:rPr kumimoji="1" lang="ja-JP" altLang="en-US" sz="2200"/>
              <a:t>ニューロンは</a:t>
            </a:r>
            <a:r>
              <a:rPr kumimoji="1" lang="ja-JP" altLang="en-US" sz="2200" b="1"/>
              <a:t>多数決</a:t>
            </a:r>
            <a:r>
              <a:rPr kumimoji="1" lang="ja-JP" altLang="en-US" sz="2200"/>
              <a:t>で動く</a:t>
            </a:r>
            <a:endParaRPr kumimoji="1" lang="en-US" altLang="ja-JP" sz="2200" dirty="0"/>
          </a:p>
          <a:p>
            <a:pPr algn="l"/>
            <a:r>
              <a:rPr kumimoji="1" lang="ja-JP" altLang="en-US" sz="2200"/>
              <a:t>・友達が言ってるし俺もそうしよう．</a:t>
            </a:r>
            <a:endParaRPr kumimoji="1" lang="en-US" altLang="ja-JP" sz="2200" dirty="0"/>
          </a:p>
          <a:p>
            <a:pPr algn="l"/>
            <a:r>
              <a:rPr lang="ja-JP" altLang="en-US" sz="2200"/>
              <a:t>・あいつがそう言うなら俺は反対！</a:t>
            </a:r>
            <a:endParaRPr lang="en-US" altLang="ja-JP" sz="2200" dirty="0"/>
          </a:p>
        </p:txBody>
      </p:sp>
      <p:cxnSp>
        <p:nvCxnSpPr>
          <p:cNvPr id="91" name="曲線コネクタ 90">
            <a:extLst>
              <a:ext uri="{FF2B5EF4-FFF2-40B4-BE49-F238E27FC236}">
                <a16:creationId xmlns:a16="http://schemas.microsoft.com/office/drawing/2014/main" id="{68F222AD-F11F-7943-8A28-4218D3BB6B82}"/>
              </a:ext>
            </a:extLst>
          </p:cNvPr>
          <p:cNvCxnSpPr>
            <a:cxnSpLocks/>
            <a:stCxn id="8" idx="2"/>
            <a:endCxn id="4" idx="6"/>
          </p:cNvCxnSpPr>
          <p:nvPr/>
        </p:nvCxnSpPr>
        <p:spPr>
          <a:xfrm rot="10800000">
            <a:off x="2311568" y="2680447"/>
            <a:ext cx="490735" cy="116488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461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0CB0DA-94A1-A546-8B7A-EDE8DD26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DNN</a:t>
            </a:r>
            <a:r>
              <a:rPr kumimoji="1" lang="ja-JP" altLang="en-US"/>
              <a:t>の構造：畳み込み</a:t>
            </a: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3BB8B111-2F55-854B-84DE-07F732BAEAC8}"/>
              </a:ext>
            </a:extLst>
          </p:cNvPr>
          <p:cNvSpPr/>
          <p:nvPr/>
        </p:nvSpPr>
        <p:spPr>
          <a:xfrm>
            <a:off x="4365812" y="1344705"/>
            <a:ext cx="860612" cy="283284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A7591CE6-A83C-8345-8F29-B7710F7253AC}"/>
              </a:ext>
            </a:extLst>
          </p:cNvPr>
          <p:cNvSpPr/>
          <p:nvPr/>
        </p:nvSpPr>
        <p:spPr>
          <a:xfrm>
            <a:off x="4502607" y="2113561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E793F2F6-6C91-434C-9A89-A954E4B4C6EC}"/>
              </a:ext>
            </a:extLst>
          </p:cNvPr>
          <p:cNvSpPr/>
          <p:nvPr/>
        </p:nvSpPr>
        <p:spPr>
          <a:xfrm>
            <a:off x="4502607" y="1446168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60305C-4520-F440-866F-0E3A1A0706BE}"/>
                  </a:ext>
                </a:extLst>
              </p:cNvPr>
              <p:cNvSpPr txBox="1"/>
              <p:nvPr/>
            </p:nvSpPr>
            <p:spPr>
              <a:xfrm>
                <a:off x="4644268" y="1458080"/>
                <a:ext cx="335861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60305C-4520-F440-866F-0E3A1A070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268" y="1458080"/>
                <a:ext cx="335861" cy="430887"/>
              </a:xfrm>
              <a:prstGeom prst="rect">
                <a:avLst/>
              </a:prstGeom>
              <a:blipFill>
                <a:blip r:embed="rId2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21190C9-ACD3-6347-8D88-E9B26C86323E}"/>
                  </a:ext>
                </a:extLst>
              </p:cNvPr>
              <p:cNvSpPr txBox="1"/>
              <p:nvPr/>
            </p:nvSpPr>
            <p:spPr>
              <a:xfrm>
                <a:off x="4644268" y="2175166"/>
                <a:ext cx="342401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21190C9-ACD3-6347-8D88-E9B26C863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268" y="2175166"/>
                <a:ext cx="342401" cy="430887"/>
              </a:xfrm>
              <a:prstGeom prst="rect">
                <a:avLst/>
              </a:prstGeom>
              <a:blipFill>
                <a:blip r:embed="rId3"/>
                <a:stretch>
                  <a:fillRect l="-10714" r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B031628-E725-7840-9B4B-4D0A50D675B1}"/>
              </a:ext>
            </a:extLst>
          </p:cNvPr>
          <p:cNvSpPr txBox="1"/>
          <p:nvPr/>
        </p:nvSpPr>
        <p:spPr>
          <a:xfrm>
            <a:off x="710706" y="4772925"/>
            <a:ext cx="11026929" cy="1815882"/>
          </a:xfrm>
          <a:prstGeom prst="rect">
            <a:avLst/>
          </a:prstGeom>
        </p:spPr>
        <p:txBody>
          <a:bodyPr vert="horz" wrap="none" lIns="0" tIns="45720" rIns="0" bIns="45720" rtlCol="0">
            <a:spAutoFit/>
          </a:bodyPr>
          <a:lstStyle/>
          <a:p>
            <a:pPr algn="l"/>
            <a:r>
              <a:rPr kumimoji="1" lang="en-US" altLang="ja-JP" sz="2800" dirty="0"/>
              <a:t>N</a:t>
            </a:r>
            <a:r>
              <a:rPr kumimoji="1" lang="ja-JP" altLang="en-US" sz="2800"/>
              <a:t>個のニューロンが，次の</a:t>
            </a:r>
            <a:r>
              <a:rPr kumimoji="1" lang="en-US" altLang="ja-JP" sz="2800" dirty="0"/>
              <a:t>M</a:t>
            </a:r>
            <a:r>
              <a:rPr kumimoji="1" lang="ja-JP" altLang="en-US" sz="2800"/>
              <a:t>個のニューロン全てと結びついている</a:t>
            </a:r>
            <a:endParaRPr kumimoji="1" lang="en-US" altLang="ja-JP" sz="2800" dirty="0"/>
          </a:p>
          <a:p>
            <a:pPr algn="l"/>
            <a:r>
              <a:rPr lang="ja-JP" altLang="en-US" sz="2800"/>
              <a:t>・ステレオ音源（右左）やカラー画像（</a:t>
            </a:r>
            <a:r>
              <a:rPr lang="en-US" altLang="ja-JP" sz="2800" dirty="0"/>
              <a:t>RGB</a:t>
            </a:r>
            <a:r>
              <a:rPr lang="ja-JP" altLang="en-US" sz="2800"/>
              <a:t>）のような「チャネル」</a:t>
            </a:r>
            <a:br>
              <a:rPr lang="en-US" altLang="ja-JP" sz="2800" dirty="0"/>
            </a:br>
            <a:r>
              <a:rPr lang="ja-JP" altLang="en-US" sz="2800"/>
              <a:t>のあるデータでよく用いられる．</a:t>
            </a:r>
            <a:endParaRPr kumimoji="1" lang="en-US" altLang="ja-JP" sz="2800" dirty="0"/>
          </a:p>
          <a:p>
            <a:r>
              <a:rPr lang="ja-JP" altLang="en-US" sz="2800"/>
              <a:t>・並進対称性を考えている（重みパラメータを共有している）</a:t>
            </a:r>
            <a:endParaRPr lang="en-US" altLang="ja-JP" sz="2800" dirty="0"/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81440EEB-25DE-6046-A06F-5A0AC35F83B5}"/>
              </a:ext>
            </a:extLst>
          </p:cNvPr>
          <p:cNvSpPr/>
          <p:nvPr/>
        </p:nvSpPr>
        <p:spPr>
          <a:xfrm>
            <a:off x="7135906" y="1344705"/>
            <a:ext cx="860612" cy="283284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43531ABD-5C6D-F34A-BB4B-107E9CED31DE}"/>
              </a:ext>
            </a:extLst>
          </p:cNvPr>
          <p:cNvSpPr/>
          <p:nvPr/>
        </p:nvSpPr>
        <p:spPr>
          <a:xfrm>
            <a:off x="7272701" y="2113561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40AA09A5-A69E-C143-BE77-EEF80B0E008C}"/>
              </a:ext>
            </a:extLst>
          </p:cNvPr>
          <p:cNvSpPr/>
          <p:nvPr/>
        </p:nvSpPr>
        <p:spPr>
          <a:xfrm>
            <a:off x="7272701" y="1446168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2B546C8-E3A4-BD42-AAEC-B57771D65DD2}"/>
                  </a:ext>
                </a:extLst>
              </p:cNvPr>
              <p:cNvSpPr txBox="1"/>
              <p:nvPr/>
            </p:nvSpPr>
            <p:spPr>
              <a:xfrm>
                <a:off x="7414362" y="1458080"/>
                <a:ext cx="336502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2B546C8-E3A4-BD42-AAEC-B57771D65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362" y="1458080"/>
                <a:ext cx="336502" cy="430887"/>
              </a:xfrm>
              <a:prstGeom prst="rect">
                <a:avLst/>
              </a:prstGeom>
              <a:blipFill>
                <a:blip r:embed="rId4"/>
                <a:stretch>
                  <a:fillRect l="-18519" r="-7407"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E5A90C9-8178-8E41-BBBE-8ABA7838B8E5}"/>
                  </a:ext>
                </a:extLst>
              </p:cNvPr>
              <p:cNvSpPr txBox="1"/>
              <p:nvPr/>
            </p:nvSpPr>
            <p:spPr>
              <a:xfrm>
                <a:off x="7414362" y="2175166"/>
                <a:ext cx="343043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E5A90C9-8178-8E41-BBBE-8ABA7838B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362" y="2175166"/>
                <a:ext cx="343043" cy="430887"/>
              </a:xfrm>
              <a:prstGeom prst="rect">
                <a:avLst/>
              </a:prstGeom>
              <a:blipFill>
                <a:blip r:embed="rId5"/>
                <a:stretch>
                  <a:fillRect l="-17857" r="-3571"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83C274B-DC77-EA44-B522-7E69A9688F37}"/>
              </a:ext>
            </a:extLst>
          </p:cNvPr>
          <p:cNvCxnSpPr>
            <a:stCxn id="5" idx="6"/>
            <a:endCxn id="29" idx="2"/>
          </p:cNvCxnSpPr>
          <p:nvPr/>
        </p:nvCxnSpPr>
        <p:spPr>
          <a:xfrm>
            <a:off x="5022560" y="1706145"/>
            <a:ext cx="2250141" cy="667393"/>
          </a:xfrm>
          <a:prstGeom prst="straightConnector1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533C731-B890-3D47-8A51-0D088FAEF11B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>
            <a:off x="5022560" y="2373538"/>
            <a:ext cx="2250141" cy="0"/>
          </a:xfrm>
          <a:prstGeom prst="straightConnector1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C1EC8FAF-3929-174D-8521-D4DFF8180276}"/>
              </a:ext>
            </a:extLst>
          </p:cNvPr>
          <p:cNvCxnSpPr>
            <a:cxnSpLocks/>
            <a:stCxn id="44" idx="6"/>
            <a:endCxn id="29" idx="2"/>
          </p:cNvCxnSpPr>
          <p:nvPr/>
        </p:nvCxnSpPr>
        <p:spPr>
          <a:xfrm flipV="1">
            <a:off x="5022560" y="2373538"/>
            <a:ext cx="2250141" cy="667393"/>
          </a:xfrm>
          <a:prstGeom prst="straightConnector1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円/楕円 43">
            <a:extLst>
              <a:ext uri="{FF2B5EF4-FFF2-40B4-BE49-F238E27FC236}">
                <a16:creationId xmlns:a16="http://schemas.microsoft.com/office/drawing/2014/main" id="{310ADD26-A4F8-D54A-A1C5-9195F99F4890}"/>
              </a:ext>
            </a:extLst>
          </p:cNvPr>
          <p:cNvSpPr/>
          <p:nvPr/>
        </p:nvSpPr>
        <p:spPr>
          <a:xfrm>
            <a:off x="4502607" y="2780954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0FF13250-1C96-1C49-ACAF-EE0149035023}"/>
                  </a:ext>
                </a:extLst>
              </p:cNvPr>
              <p:cNvSpPr txBox="1"/>
              <p:nvPr/>
            </p:nvSpPr>
            <p:spPr>
              <a:xfrm>
                <a:off x="4644268" y="2811751"/>
                <a:ext cx="342401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0FF13250-1C96-1C49-ACAF-EE0149035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268" y="2811751"/>
                <a:ext cx="342401" cy="430887"/>
              </a:xfrm>
              <a:prstGeom prst="rect">
                <a:avLst/>
              </a:prstGeom>
              <a:blipFill>
                <a:blip r:embed="rId6"/>
                <a:stretch>
                  <a:fillRect l="-10714" r="-3571" b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円/楕円 46">
            <a:extLst>
              <a:ext uri="{FF2B5EF4-FFF2-40B4-BE49-F238E27FC236}">
                <a16:creationId xmlns:a16="http://schemas.microsoft.com/office/drawing/2014/main" id="{C2631225-45FA-F548-8295-0E302C776B3E}"/>
              </a:ext>
            </a:extLst>
          </p:cNvPr>
          <p:cNvSpPr/>
          <p:nvPr/>
        </p:nvSpPr>
        <p:spPr>
          <a:xfrm>
            <a:off x="7272701" y="2780954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EA018B4-E286-DE48-893B-F07A460B7FB4}"/>
                  </a:ext>
                </a:extLst>
              </p:cNvPr>
              <p:cNvSpPr txBox="1"/>
              <p:nvPr/>
            </p:nvSpPr>
            <p:spPr>
              <a:xfrm>
                <a:off x="7414362" y="2811751"/>
                <a:ext cx="343043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EA018B4-E286-DE48-893B-F07A460B7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362" y="2811751"/>
                <a:ext cx="343043" cy="430887"/>
              </a:xfrm>
              <a:prstGeom prst="rect">
                <a:avLst/>
              </a:prstGeom>
              <a:blipFill>
                <a:blip r:embed="rId7"/>
                <a:stretch>
                  <a:fillRect l="-17857" r="-3571"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3191A7DE-1437-C041-B13C-B587EDEAC1DF}"/>
              </a:ext>
            </a:extLst>
          </p:cNvPr>
          <p:cNvCxnSpPr/>
          <p:nvPr/>
        </p:nvCxnSpPr>
        <p:spPr>
          <a:xfrm>
            <a:off x="5022560" y="2369619"/>
            <a:ext cx="2250141" cy="667393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FCDA2FC3-2DAE-C446-B35E-B19944626458}"/>
              </a:ext>
            </a:extLst>
          </p:cNvPr>
          <p:cNvCxnSpPr>
            <a:cxnSpLocks/>
          </p:cNvCxnSpPr>
          <p:nvPr/>
        </p:nvCxnSpPr>
        <p:spPr>
          <a:xfrm>
            <a:off x="5022560" y="3037012"/>
            <a:ext cx="2250141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AFCCA714-DA11-FD4E-A0B6-A09E2055FD26}"/>
              </a:ext>
            </a:extLst>
          </p:cNvPr>
          <p:cNvCxnSpPr>
            <a:cxnSpLocks/>
          </p:cNvCxnSpPr>
          <p:nvPr/>
        </p:nvCxnSpPr>
        <p:spPr>
          <a:xfrm flipV="1">
            <a:off x="5022560" y="3037012"/>
            <a:ext cx="2250141" cy="667393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EC9E98A2-BF22-074A-904F-E15CF9772795}"/>
              </a:ext>
            </a:extLst>
          </p:cNvPr>
          <p:cNvCxnSpPr/>
          <p:nvPr/>
        </p:nvCxnSpPr>
        <p:spPr>
          <a:xfrm>
            <a:off x="5022560" y="1024827"/>
            <a:ext cx="2250141" cy="667393"/>
          </a:xfrm>
          <a:prstGeom prst="straightConnector1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9A5B73BF-A4E8-2D47-979F-230D45905EC3}"/>
              </a:ext>
            </a:extLst>
          </p:cNvPr>
          <p:cNvCxnSpPr>
            <a:cxnSpLocks/>
          </p:cNvCxnSpPr>
          <p:nvPr/>
        </p:nvCxnSpPr>
        <p:spPr>
          <a:xfrm>
            <a:off x="5022560" y="1692220"/>
            <a:ext cx="2250141" cy="0"/>
          </a:xfrm>
          <a:prstGeom prst="straightConnector1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D7F98BB3-FB23-FC4B-84EB-1B889D91E516}"/>
              </a:ext>
            </a:extLst>
          </p:cNvPr>
          <p:cNvCxnSpPr>
            <a:cxnSpLocks/>
          </p:cNvCxnSpPr>
          <p:nvPr/>
        </p:nvCxnSpPr>
        <p:spPr>
          <a:xfrm flipV="1">
            <a:off x="5022560" y="1692220"/>
            <a:ext cx="2250141" cy="667393"/>
          </a:xfrm>
          <a:prstGeom prst="straightConnector1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下矢印 58">
            <a:extLst>
              <a:ext uri="{FF2B5EF4-FFF2-40B4-BE49-F238E27FC236}">
                <a16:creationId xmlns:a16="http://schemas.microsoft.com/office/drawing/2014/main" id="{C86B6A76-58A8-9147-B7B2-5F27DB1F51FC}"/>
              </a:ext>
            </a:extLst>
          </p:cNvPr>
          <p:cNvSpPr/>
          <p:nvPr/>
        </p:nvSpPr>
        <p:spPr>
          <a:xfrm>
            <a:off x="6038891" y="1775360"/>
            <a:ext cx="373198" cy="1344793"/>
          </a:xfrm>
          <a:prstGeom prst="downArrow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1" name="円/楕円 60">
            <a:extLst>
              <a:ext uri="{FF2B5EF4-FFF2-40B4-BE49-F238E27FC236}">
                <a16:creationId xmlns:a16="http://schemas.microsoft.com/office/drawing/2014/main" id="{62237D19-CF80-974D-81CD-95F70E6D0D3F}"/>
              </a:ext>
            </a:extLst>
          </p:cNvPr>
          <p:cNvSpPr/>
          <p:nvPr/>
        </p:nvSpPr>
        <p:spPr>
          <a:xfrm>
            <a:off x="4502607" y="746921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四角形吹き出し 61">
            <a:extLst>
              <a:ext uri="{FF2B5EF4-FFF2-40B4-BE49-F238E27FC236}">
                <a16:creationId xmlns:a16="http://schemas.microsoft.com/office/drawing/2014/main" id="{6B526CA1-316F-5845-A485-45E8CE0E0097}"/>
              </a:ext>
            </a:extLst>
          </p:cNvPr>
          <p:cNvSpPr/>
          <p:nvPr/>
        </p:nvSpPr>
        <p:spPr>
          <a:xfrm>
            <a:off x="510988" y="1266874"/>
            <a:ext cx="3675531" cy="1544877"/>
          </a:xfrm>
          <a:prstGeom prst="wedgeRectCallout">
            <a:avLst>
              <a:gd name="adj1" fmla="val 60393"/>
              <a:gd name="adj2" fmla="val -51153"/>
            </a:avLst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D7C13E30-19F9-1046-A994-3F41B20D3262}"/>
              </a:ext>
            </a:extLst>
          </p:cNvPr>
          <p:cNvSpPr txBox="1"/>
          <p:nvPr/>
        </p:nvSpPr>
        <p:spPr>
          <a:xfrm>
            <a:off x="592198" y="1312535"/>
            <a:ext cx="3385542" cy="1446550"/>
          </a:xfrm>
          <a:prstGeom prst="rect">
            <a:avLst/>
          </a:prstGeom>
        </p:spPr>
        <p:txBody>
          <a:bodyPr vert="horz" wrap="none" lIns="0" tIns="45720" rIns="0" bIns="45720" rtlCol="0">
            <a:spAutoFit/>
          </a:bodyPr>
          <a:lstStyle/>
          <a:p>
            <a:pPr algn="l"/>
            <a:r>
              <a:rPr kumimoji="1" lang="ja-JP" altLang="en-US" sz="2200" b="1"/>
              <a:t>パディング</a:t>
            </a:r>
            <a:endParaRPr kumimoji="1" lang="en-US" altLang="ja-JP" sz="2200" b="1" dirty="0"/>
          </a:p>
          <a:p>
            <a:pPr algn="l"/>
            <a:r>
              <a:rPr kumimoji="1" lang="ja-JP" altLang="en-US" sz="2200" u="sng"/>
              <a:t>端点の処理をどうするか</a:t>
            </a:r>
            <a:r>
              <a:rPr lang="ja-JP" altLang="en-US" sz="2200" u="sng"/>
              <a:t>？</a:t>
            </a:r>
            <a:endParaRPr kumimoji="1" lang="en-US" altLang="ja-JP" sz="2200" u="sng" dirty="0"/>
          </a:p>
          <a:p>
            <a:pPr algn="l"/>
            <a:r>
              <a:rPr kumimoji="1" lang="ja-JP" altLang="en-US" sz="2200"/>
              <a:t>・</a:t>
            </a:r>
            <a:r>
              <a:rPr kumimoji="1" lang="en-US" altLang="ja-JP" sz="2200" dirty="0"/>
              <a:t>0</a:t>
            </a:r>
            <a:r>
              <a:rPr lang="ja-JP" altLang="en-US" sz="2200"/>
              <a:t>埋めする</a:t>
            </a:r>
            <a:r>
              <a:rPr lang="en-US" altLang="ja-JP" sz="2200" dirty="0"/>
              <a:t> (“same”)</a:t>
            </a:r>
          </a:p>
          <a:p>
            <a:pPr algn="l"/>
            <a:r>
              <a:rPr kumimoji="1" lang="ja-JP" altLang="en-US" sz="2200"/>
              <a:t>・捨てる </a:t>
            </a:r>
            <a:r>
              <a:rPr kumimoji="1" lang="en-US" altLang="ja-JP" sz="2200" dirty="0"/>
              <a:t>(“valid”)</a:t>
            </a:r>
            <a:endParaRPr kumimoji="1" lang="ja-JP" altLang="en-US" sz="2200"/>
          </a:p>
        </p:txBody>
      </p:sp>
      <p:sp>
        <p:nvSpPr>
          <p:cNvPr id="64" name="四角形吹き出し 63">
            <a:extLst>
              <a:ext uri="{FF2B5EF4-FFF2-40B4-BE49-F238E27FC236}">
                <a16:creationId xmlns:a16="http://schemas.microsoft.com/office/drawing/2014/main" id="{D3ABC4F2-0000-9E43-8DC6-AAA221347486}"/>
              </a:ext>
            </a:extLst>
          </p:cNvPr>
          <p:cNvSpPr/>
          <p:nvPr/>
        </p:nvSpPr>
        <p:spPr>
          <a:xfrm>
            <a:off x="818640" y="2925586"/>
            <a:ext cx="3798186" cy="1365800"/>
          </a:xfrm>
          <a:prstGeom prst="wedgeRectCallout">
            <a:avLst>
              <a:gd name="adj1" fmla="val 61616"/>
              <a:gd name="adj2" fmla="val -39112"/>
            </a:avLst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F300A92-2169-FF4D-A1BF-9A78078DAA1D}"/>
              </a:ext>
            </a:extLst>
          </p:cNvPr>
          <p:cNvSpPr txBox="1"/>
          <p:nvPr/>
        </p:nvSpPr>
        <p:spPr>
          <a:xfrm>
            <a:off x="941819" y="2925585"/>
            <a:ext cx="3817776" cy="1446550"/>
          </a:xfrm>
          <a:prstGeom prst="rect">
            <a:avLst/>
          </a:prstGeom>
        </p:spPr>
        <p:txBody>
          <a:bodyPr vert="horz" wrap="none" lIns="0" tIns="45720" rIns="0" bIns="45720" rtlCol="0">
            <a:spAutoFit/>
          </a:bodyPr>
          <a:lstStyle/>
          <a:p>
            <a:pPr algn="l"/>
            <a:r>
              <a:rPr kumimoji="1" lang="ja-JP" altLang="en-US" sz="2200" b="1"/>
              <a:t>カーネルサイズ</a:t>
            </a:r>
            <a:endParaRPr kumimoji="1" lang="en-US" altLang="ja-JP" sz="2200" b="1" dirty="0"/>
          </a:p>
          <a:p>
            <a:pPr algn="l"/>
            <a:r>
              <a:rPr kumimoji="1" lang="ja-JP" altLang="en-US" sz="2200" u="sng"/>
              <a:t>隣接何個までみるか？</a:t>
            </a:r>
            <a:endParaRPr kumimoji="1" lang="en-US" altLang="ja-JP" sz="2200" u="sng" dirty="0"/>
          </a:p>
          <a:p>
            <a:pPr algn="l"/>
            <a:r>
              <a:rPr lang="ja-JP" altLang="en-US" sz="2200"/>
              <a:t>・画像と二次元（</a:t>
            </a:r>
            <a:r>
              <a:rPr lang="en-US" altLang="ja-JP" sz="2200" dirty="0"/>
              <a:t>2D Conv.</a:t>
            </a:r>
            <a:r>
              <a:rPr lang="ja-JP" altLang="en-US" sz="2200"/>
              <a:t>）</a:t>
            </a:r>
            <a:endParaRPr lang="en-US" altLang="ja-JP" sz="2200" dirty="0"/>
          </a:p>
          <a:p>
            <a:pPr algn="l"/>
            <a:r>
              <a:rPr lang="ja-JP" altLang="en-US" sz="2200"/>
              <a:t>・波形なら一次元（</a:t>
            </a:r>
            <a:r>
              <a:rPr lang="en-US" altLang="ja-JP" sz="2200" dirty="0"/>
              <a:t>1D Conv.</a:t>
            </a:r>
            <a:r>
              <a:rPr lang="ja-JP" altLang="en-US" sz="2200"/>
              <a:t>）</a:t>
            </a:r>
            <a:endParaRPr lang="en-US" altLang="ja-JP" sz="2200" dirty="0"/>
          </a:p>
        </p:txBody>
      </p:sp>
      <p:sp>
        <p:nvSpPr>
          <p:cNvPr id="66" name="四角形吹き出し 65">
            <a:extLst>
              <a:ext uri="{FF2B5EF4-FFF2-40B4-BE49-F238E27FC236}">
                <a16:creationId xmlns:a16="http://schemas.microsoft.com/office/drawing/2014/main" id="{1AFD174C-E52C-384C-9A9F-872400224967}"/>
              </a:ext>
            </a:extLst>
          </p:cNvPr>
          <p:cNvSpPr/>
          <p:nvPr/>
        </p:nvSpPr>
        <p:spPr>
          <a:xfrm>
            <a:off x="6736449" y="261123"/>
            <a:ext cx="4879650" cy="1365800"/>
          </a:xfrm>
          <a:prstGeom prst="wedgeRectCallout">
            <a:avLst>
              <a:gd name="adj1" fmla="val -56716"/>
              <a:gd name="adj2" fmla="val 54749"/>
            </a:avLst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C92D721A-D710-6344-9C41-9BB585A23EAA}"/>
              </a:ext>
            </a:extLst>
          </p:cNvPr>
          <p:cNvSpPr txBox="1"/>
          <p:nvPr/>
        </p:nvSpPr>
        <p:spPr>
          <a:xfrm>
            <a:off x="6808693" y="234619"/>
            <a:ext cx="4807406" cy="1446550"/>
          </a:xfrm>
          <a:prstGeom prst="rect">
            <a:avLst/>
          </a:prstGeom>
        </p:spPr>
        <p:txBody>
          <a:bodyPr vert="horz" wrap="none" lIns="0" tIns="45720" rIns="0" bIns="45720" rtlCol="0">
            <a:spAutoFit/>
          </a:bodyPr>
          <a:lstStyle/>
          <a:p>
            <a:pPr algn="l"/>
            <a:r>
              <a:rPr lang="ja-JP" altLang="en-US" sz="2200" b="1"/>
              <a:t>ストライド</a:t>
            </a:r>
            <a:endParaRPr kumimoji="1" lang="en-US" altLang="ja-JP" sz="2200" b="1" dirty="0"/>
          </a:p>
          <a:p>
            <a:pPr algn="l"/>
            <a:r>
              <a:rPr kumimoji="1" lang="ja-JP" altLang="en-US" sz="2200" u="sng"/>
              <a:t>畳み込みの「粗さ」</a:t>
            </a:r>
            <a:endParaRPr kumimoji="1" lang="en-US" altLang="ja-JP" sz="2200" u="sng" dirty="0"/>
          </a:p>
          <a:p>
            <a:pPr algn="l"/>
            <a:r>
              <a:rPr lang="ja-JP" altLang="en-US" sz="2200"/>
              <a:t>ストライドを</a:t>
            </a:r>
            <a:r>
              <a:rPr lang="en-US" altLang="ja-JP" sz="2200" dirty="0"/>
              <a:t>s</a:t>
            </a:r>
            <a:r>
              <a:rPr lang="ja-JP" altLang="en-US" sz="2200"/>
              <a:t>，入力次元を</a:t>
            </a:r>
            <a:r>
              <a:rPr lang="en-US" altLang="ja-JP" sz="2200" dirty="0"/>
              <a:t>N</a:t>
            </a:r>
            <a:r>
              <a:rPr lang="ja-JP" altLang="en-US" sz="2200"/>
              <a:t>とすると</a:t>
            </a:r>
            <a:endParaRPr lang="en-US" altLang="ja-JP" sz="2200" dirty="0"/>
          </a:p>
          <a:p>
            <a:pPr algn="l"/>
            <a:r>
              <a:rPr lang="ja-JP" altLang="en-US" sz="2200"/>
              <a:t>出力の次元はおよそ</a:t>
            </a:r>
            <a:r>
              <a:rPr lang="en-US" altLang="ja-JP" sz="2200" dirty="0"/>
              <a:t>N/s</a:t>
            </a: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11A33D08-EE4D-8144-BA3B-3FD0122619C7}"/>
              </a:ext>
            </a:extLst>
          </p:cNvPr>
          <p:cNvSpPr/>
          <p:nvPr/>
        </p:nvSpPr>
        <p:spPr>
          <a:xfrm>
            <a:off x="4502607" y="3659492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A08F6F7C-1892-2E4A-8796-4572B35C84CC}"/>
                  </a:ext>
                </a:extLst>
              </p:cNvPr>
              <p:cNvSpPr txBox="1"/>
              <p:nvPr/>
            </p:nvSpPr>
            <p:spPr>
              <a:xfrm>
                <a:off x="4644268" y="3690289"/>
                <a:ext cx="384080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A08F6F7C-1892-2E4A-8796-4572B35C8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268" y="3690289"/>
                <a:ext cx="384080" cy="430887"/>
              </a:xfrm>
              <a:prstGeom prst="rect">
                <a:avLst/>
              </a:prstGeom>
              <a:blipFill>
                <a:blip r:embed="rId8"/>
                <a:stretch>
                  <a:fillRect l="-9677" r="-32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円/楕円 37">
            <a:extLst>
              <a:ext uri="{FF2B5EF4-FFF2-40B4-BE49-F238E27FC236}">
                <a16:creationId xmlns:a16="http://schemas.microsoft.com/office/drawing/2014/main" id="{654A4B7F-C28A-7F49-9BB9-9B43DED831AF}"/>
              </a:ext>
            </a:extLst>
          </p:cNvPr>
          <p:cNvSpPr/>
          <p:nvPr/>
        </p:nvSpPr>
        <p:spPr>
          <a:xfrm>
            <a:off x="7272701" y="3659492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43A33110-23F4-484B-81DD-D5754100500C}"/>
                  </a:ext>
                </a:extLst>
              </p:cNvPr>
              <p:cNvSpPr txBox="1"/>
              <p:nvPr/>
            </p:nvSpPr>
            <p:spPr>
              <a:xfrm>
                <a:off x="7414362" y="3690289"/>
                <a:ext cx="422102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43A33110-23F4-484B-81DD-D57541005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362" y="3690289"/>
                <a:ext cx="422102" cy="430887"/>
              </a:xfrm>
              <a:prstGeom prst="rect">
                <a:avLst/>
              </a:prstGeom>
              <a:blipFill>
                <a:blip r:embed="rId9"/>
                <a:stretch>
                  <a:fillRect l="-11765" r="-2941" b="-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369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1B9E02-8315-8B40-BC2F-4FFDA18C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ディープ</a:t>
            </a:r>
            <a:r>
              <a:rPr kumimoji="1" lang="ja-JP" altLang="en-US"/>
              <a:t>ニューラルネットワーク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81E85FB-FD3E-AA48-BECC-DB906E9186E7}"/>
              </a:ext>
            </a:extLst>
          </p:cNvPr>
          <p:cNvSpPr txBox="1"/>
          <p:nvPr/>
        </p:nvSpPr>
        <p:spPr>
          <a:xfrm>
            <a:off x="1787128" y="949642"/>
            <a:ext cx="8617744" cy="1569660"/>
          </a:xfrm>
          <a:prstGeom prst="rect">
            <a:avLst/>
          </a:prstGeom>
        </p:spPr>
        <p:txBody>
          <a:bodyPr vert="horz" wrap="none" lIns="0" tIns="45720" rIns="0" bIns="45720" rtlCol="0">
            <a:spAutoFit/>
          </a:bodyPr>
          <a:lstStyle/>
          <a:p>
            <a:r>
              <a:rPr lang="ja-JP" altLang="en-US" sz="2400"/>
              <a:t>人間の脳は高度な情報処理をするが，その構造は意外と単純．</a:t>
            </a:r>
            <a:endParaRPr lang="en-US" altLang="ja-JP" sz="2400" dirty="0"/>
          </a:p>
          <a:p>
            <a:r>
              <a:rPr lang="ja-JP" altLang="en-US" sz="2400"/>
              <a:t>脳を模したモデルを使えば人の知能を解き明かせるのでは！</a:t>
            </a:r>
            <a:endParaRPr lang="en-US" altLang="ja-JP" sz="2400" dirty="0"/>
          </a:p>
          <a:p>
            <a:endParaRPr lang="en-US" altLang="ja-JP" sz="2400" b="1" dirty="0"/>
          </a:p>
          <a:p>
            <a:r>
              <a:rPr lang="ja-JP" altLang="en-US" sz="2400" b="1"/>
              <a:t>→そんなことは今の</a:t>
            </a:r>
            <a:r>
              <a:rPr lang="en-US" altLang="ja-JP" sz="2400" b="1" dirty="0"/>
              <a:t>DNN</a:t>
            </a:r>
            <a:r>
              <a:rPr lang="ja-JP" altLang="en-US" sz="2400" b="1"/>
              <a:t>は考えてないです．</a:t>
            </a:r>
            <a:endParaRPr lang="en-US" altLang="ja-JP" sz="2400" b="1" dirty="0"/>
          </a:p>
        </p:txBody>
      </p:sp>
      <p:sp>
        <p:nvSpPr>
          <p:cNvPr id="6" name="乗算記号 5">
            <a:extLst>
              <a:ext uri="{FF2B5EF4-FFF2-40B4-BE49-F238E27FC236}">
                <a16:creationId xmlns:a16="http://schemas.microsoft.com/office/drawing/2014/main" id="{0E60908C-F16D-C34A-8B50-970F35526007}"/>
              </a:ext>
            </a:extLst>
          </p:cNvPr>
          <p:cNvSpPr/>
          <p:nvPr/>
        </p:nvSpPr>
        <p:spPr>
          <a:xfrm>
            <a:off x="2187388" y="577026"/>
            <a:ext cx="7646894" cy="1344706"/>
          </a:xfrm>
          <a:prstGeom prst="mathMultiply">
            <a:avLst>
              <a:gd name="adj1" fmla="val 8853"/>
            </a:avLst>
          </a:prstGeom>
          <a:solidFill>
            <a:schemeClr val="accent2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D600B44D-8B7F-FC49-B20B-CA1B5E7C42EA}"/>
              </a:ext>
            </a:extLst>
          </p:cNvPr>
          <p:cNvSpPr/>
          <p:nvPr/>
        </p:nvSpPr>
        <p:spPr>
          <a:xfrm>
            <a:off x="916723" y="3617021"/>
            <a:ext cx="519953" cy="519953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B137ADCD-6236-A64C-9BD7-4A8C83522729}"/>
              </a:ext>
            </a:extLst>
          </p:cNvPr>
          <p:cNvSpPr/>
          <p:nvPr/>
        </p:nvSpPr>
        <p:spPr>
          <a:xfrm>
            <a:off x="1407458" y="2899791"/>
            <a:ext cx="519953" cy="51995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B3517472-91A1-5548-8DDF-54CE538A9964}"/>
              </a:ext>
            </a:extLst>
          </p:cNvPr>
          <p:cNvSpPr/>
          <p:nvPr/>
        </p:nvSpPr>
        <p:spPr>
          <a:xfrm>
            <a:off x="1927411" y="3733509"/>
            <a:ext cx="519953" cy="519953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BC6A29F7-58F7-D544-A5C7-C76661A59F44}"/>
              </a:ext>
            </a:extLst>
          </p:cNvPr>
          <p:cNvSpPr/>
          <p:nvPr/>
        </p:nvSpPr>
        <p:spPr>
          <a:xfrm>
            <a:off x="970511" y="4764504"/>
            <a:ext cx="519953" cy="51995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1" name="曲線コネクタ 10">
            <a:extLst>
              <a:ext uri="{FF2B5EF4-FFF2-40B4-BE49-F238E27FC236}">
                <a16:creationId xmlns:a16="http://schemas.microsoft.com/office/drawing/2014/main" id="{5C5E6992-AABB-E24B-B7B4-74359FDE1076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 rot="16200000" flipH="1">
            <a:off x="1694384" y="3500481"/>
            <a:ext cx="466055" cy="15229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線コネクタ 11">
            <a:extLst>
              <a:ext uri="{FF2B5EF4-FFF2-40B4-BE49-F238E27FC236}">
                <a16:creationId xmlns:a16="http://schemas.microsoft.com/office/drawing/2014/main" id="{B7FAF99F-48BE-B544-BFEC-FD46BC5B3CB5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rot="5400000">
            <a:off x="1377272" y="4214365"/>
            <a:ext cx="663332" cy="58923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線コネクタ 12">
            <a:extLst>
              <a:ext uri="{FF2B5EF4-FFF2-40B4-BE49-F238E27FC236}">
                <a16:creationId xmlns:a16="http://schemas.microsoft.com/office/drawing/2014/main" id="{47B6F5C0-BBA2-9A4A-82C7-E50D226FF236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rot="10800000">
            <a:off x="1436677" y="3876998"/>
            <a:ext cx="490735" cy="116488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599A7B1-4AF3-2944-89B1-485B24D24821}"/>
              </a:ext>
            </a:extLst>
          </p:cNvPr>
          <p:cNvSpPr txBox="1"/>
          <p:nvPr/>
        </p:nvSpPr>
        <p:spPr>
          <a:xfrm>
            <a:off x="2832847" y="3591086"/>
            <a:ext cx="8290731" cy="1446550"/>
          </a:xfrm>
          <a:prstGeom prst="rect">
            <a:avLst/>
          </a:prstGeom>
        </p:spPr>
        <p:txBody>
          <a:bodyPr vert="horz" wrap="none" lIns="0" tIns="45720" rIns="0" bIns="45720" rtlCol="0">
            <a:spAutoFit/>
          </a:bodyPr>
          <a:lstStyle/>
          <a:p>
            <a:pPr algn="l"/>
            <a:r>
              <a:rPr lang="ja-JP" altLang="en-US" sz="2200"/>
              <a:t>この構造が便利！</a:t>
            </a:r>
            <a:endParaRPr lang="en-US" altLang="ja-JP" sz="2200" dirty="0"/>
          </a:p>
          <a:p>
            <a:pPr algn="l"/>
            <a:r>
              <a:rPr lang="ja-JP" altLang="en-US" sz="2200"/>
              <a:t>・いろんな関数の</a:t>
            </a:r>
            <a:r>
              <a:rPr lang="ja-JP" altLang="en-US" sz="2200" b="1"/>
              <a:t>近似</a:t>
            </a:r>
            <a:r>
              <a:rPr lang="ja-JP" altLang="en-US" sz="2200"/>
              <a:t>ができる</a:t>
            </a:r>
            <a:endParaRPr lang="en-US" altLang="ja-JP" sz="2200" dirty="0"/>
          </a:p>
          <a:p>
            <a:pPr algn="l"/>
            <a:r>
              <a:rPr lang="ja-JP" altLang="en-US" sz="2200"/>
              <a:t>・近似を達成するための</a:t>
            </a:r>
            <a:r>
              <a:rPr lang="ja-JP" altLang="en-US" sz="2200" b="1"/>
              <a:t>アルゴリズム</a:t>
            </a:r>
            <a:r>
              <a:rPr lang="ja-JP" altLang="en-US" sz="2200"/>
              <a:t>がある</a:t>
            </a:r>
            <a:endParaRPr lang="en-US" altLang="ja-JP" sz="2200" dirty="0"/>
          </a:p>
          <a:p>
            <a:pPr algn="l"/>
            <a:r>
              <a:rPr lang="ja-JP" altLang="en-US" sz="2200"/>
              <a:t>・（そもそもいろんな</a:t>
            </a:r>
            <a:r>
              <a:rPr lang="ja-JP" altLang="en-US" sz="2200" b="1"/>
              <a:t>アプリケーション</a:t>
            </a:r>
            <a:r>
              <a:rPr lang="ja-JP" altLang="en-US" sz="2200"/>
              <a:t>でうまくいってるし</a:t>
            </a:r>
            <a:r>
              <a:rPr lang="en-US" altLang="ja-JP" sz="2200" dirty="0"/>
              <a:t>……</a:t>
            </a:r>
            <a:r>
              <a:rPr lang="ja-JP" altLang="en-US" sz="2200"/>
              <a:t>）</a:t>
            </a:r>
            <a:endParaRPr lang="en-US" altLang="ja-JP" sz="2200" dirty="0"/>
          </a:p>
        </p:txBody>
      </p:sp>
    </p:spTree>
    <p:extLst>
      <p:ext uri="{BB962C8B-B14F-4D97-AF65-F5344CB8AC3E}">
        <p14:creationId xmlns:p14="http://schemas.microsoft.com/office/powerpoint/2010/main" val="191634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404A5B3-BB79-EF4E-BE68-193EEE693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ニューラルネットの仕組み</a:t>
            </a:r>
          </a:p>
        </p:txBody>
      </p:sp>
    </p:spTree>
    <p:extLst>
      <p:ext uri="{BB962C8B-B14F-4D97-AF65-F5344CB8AC3E}">
        <p14:creationId xmlns:p14="http://schemas.microsoft.com/office/powerpoint/2010/main" val="233655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角丸四角形 30">
            <a:extLst>
              <a:ext uri="{FF2B5EF4-FFF2-40B4-BE49-F238E27FC236}">
                <a16:creationId xmlns:a16="http://schemas.microsoft.com/office/drawing/2014/main" id="{9F0A4BB4-B217-8C48-ACDD-82364542771E}"/>
              </a:ext>
            </a:extLst>
          </p:cNvPr>
          <p:cNvSpPr/>
          <p:nvPr/>
        </p:nvSpPr>
        <p:spPr>
          <a:xfrm>
            <a:off x="1183341" y="797858"/>
            <a:ext cx="860612" cy="28507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6304B50-35D5-A24B-9981-9DFCF826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ニューラルネットワークの強み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62670BD-EEE0-5746-A8C8-C2161910F8F5}"/>
                  </a:ext>
                </a:extLst>
              </p:cNvPr>
              <p:cNvSpPr txBox="1"/>
              <p:nvPr/>
            </p:nvSpPr>
            <p:spPr>
              <a:xfrm>
                <a:off x="7153835" y="974725"/>
                <a:ext cx="2507738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ja-JP" altLang="en-US" sz="2200"/>
                  <a:t>：活性化関数</a:t>
                </a:r>
                <a:r>
                  <a:rPr lang="ja-JP" altLang="en-US" sz="2200"/>
                  <a:t>．</a:t>
                </a:r>
                <a:endParaRPr lang="en-US" altLang="ja-JP" sz="22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62670BD-EEE0-5746-A8C8-C2161910F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835" y="974725"/>
                <a:ext cx="2507738" cy="430887"/>
              </a:xfrm>
              <a:prstGeom prst="rect">
                <a:avLst/>
              </a:prstGeom>
              <a:blipFill>
                <a:blip r:embed="rId2"/>
                <a:stretch>
                  <a:fillRect l="-3518" t="-8571" r="-5528" b="-2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円/楕円 5">
            <a:extLst>
              <a:ext uri="{FF2B5EF4-FFF2-40B4-BE49-F238E27FC236}">
                <a16:creationId xmlns:a16="http://schemas.microsoft.com/office/drawing/2014/main" id="{551EE342-6352-E547-876C-DDDAB3CBC5E4}"/>
              </a:ext>
            </a:extLst>
          </p:cNvPr>
          <p:cNvSpPr/>
          <p:nvPr/>
        </p:nvSpPr>
        <p:spPr>
          <a:xfrm>
            <a:off x="1320136" y="1705928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159781CF-6E7E-5648-A2EE-C885ECAC15F0}"/>
              </a:ext>
            </a:extLst>
          </p:cNvPr>
          <p:cNvSpPr/>
          <p:nvPr/>
        </p:nvSpPr>
        <p:spPr>
          <a:xfrm>
            <a:off x="1320136" y="962813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925441B2-0729-6840-AF27-28C9AC034185}"/>
              </a:ext>
            </a:extLst>
          </p:cNvPr>
          <p:cNvSpPr/>
          <p:nvPr/>
        </p:nvSpPr>
        <p:spPr>
          <a:xfrm>
            <a:off x="2330824" y="1822416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324C30FA-2A83-3F45-9974-E8B27667701A}"/>
              </a:ext>
            </a:extLst>
          </p:cNvPr>
          <p:cNvSpPr/>
          <p:nvPr/>
        </p:nvSpPr>
        <p:spPr>
          <a:xfrm>
            <a:off x="1373924" y="2853411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" name="曲線コネクタ 9">
            <a:extLst>
              <a:ext uri="{FF2B5EF4-FFF2-40B4-BE49-F238E27FC236}">
                <a16:creationId xmlns:a16="http://schemas.microsoft.com/office/drawing/2014/main" id="{2972DCC3-B459-5944-B2B9-240909AB2B19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 rot="16200000" flipH="1">
            <a:off x="1839486" y="1331078"/>
            <a:ext cx="491940" cy="64302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線コネクタ 10">
            <a:extLst>
              <a:ext uri="{FF2B5EF4-FFF2-40B4-BE49-F238E27FC236}">
                <a16:creationId xmlns:a16="http://schemas.microsoft.com/office/drawing/2014/main" id="{CF4EE67D-3FA7-6C4B-8241-8701463928CD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rot="5400000">
            <a:off x="1780685" y="2303272"/>
            <a:ext cx="663332" cy="58923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線コネクタ 11">
            <a:extLst>
              <a:ext uri="{FF2B5EF4-FFF2-40B4-BE49-F238E27FC236}">
                <a16:creationId xmlns:a16="http://schemas.microsoft.com/office/drawing/2014/main" id="{EE00E2A1-5183-4D43-B24F-76CB258A42E2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rot="10800000">
            <a:off x="1840090" y="1965905"/>
            <a:ext cx="490735" cy="11648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>
            <a:extLst>
              <a:ext uri="{FF2B5EF4-FFF2-40B4-BE49-F238E27FC236}">
                <a16:creationId xmlns:a16="http://schemas.microsoft.com/office/drawing/2014/main" id="{41FD3FEF-2BAD-E64B-9C59-16D32EF7653F}"/>
              </a:ext>
            </a:extLst>
          </p:cNvPr>
          <p:cNvSpPr/>
          <p:nvPr/>
        </p:nvSpPr>
        <p:spPr>
          <a:xfrm>
            <a:off x="448236" y="1822416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0" name="曲線コネクタ 19">
            <a:extLst>
              <a:ext uri="{FF2B5EF4-FFF2-40B4-BE49-F238E27FC236}">
                <a16:creationId xmlns:a16="http://schemas.microsoft.com/office/drawing/2014/main" id="{57EBC0A0-138F-754B-BA7B-7D13506CA96A}"/>
              </a:ext>
            </a:extLst>
          </p:cNvPr>
          <p:cNvCxnSpPr>
            <a:cxnSpLocks/>
            <a:stCxn id="6" idx="2"/>
            <a:endCxn id="16" idx="6"/>
          </p:cNvCxnSpPr>
          <p:nvPr/>
        </p:nvCxnSpPr>
        <p:spPr>
          <a:xfrm rot="10800000" flipV="1">
            <a:off x="968190" y="1965905"/>
            <a:ext cx="351947" cy="11648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線コネクタ 22">
            <a:extLst>
              <a:ext uri="{FF2B5EF4-FFF2-40B4-BE49-F238E27FC236}">
                <a16:creationId xmlns:a16="http://schemas.microsoft.com/office/drawing/2014/main" id="{F906EA5F-A73F-4848-966D-BAACD76D3220}"/>
              </a:ext>
            </a:extLst>
          </p:cNvPr>
          <p:cNvCxnSpPr>
            <a:cxnSpLocks/>
            <a:stCxn id="7" idx="3"/>
            <a:endCxn id="16" idx="7"/>
          </p:cNvCxnSpPr>
          <p:nvPr/>
        </p:nvCxnSpPr>
        <p:spPr>
          <a:xfrm rot="5400000">
            <a:off x="898193" y="1400473"/>
            <a:ext cx="491940" cy="504237"/>
          </a:xfrm>
          <a:prstGeom prst="curvedConnector3">
            <a:avLst>
              <a:gd name="adj1" fmla="val 50000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線コネクタ 25">
            <a:extLst>
              <a:ext uri="{FF2B5EF4-FFF2-40B4-BE49-F238E27FC236}">
                <a16:creationId xmlns:a16="http://schemas.microsoft.com/office/drawing/2014/main" id="{33F0006C-2EF7-4E45-A139-A0294D3111F5}"/>
              </a:ext>
            </a:extLst>
          </p:cNvPr>
          <p:cNvCxnSpPr>
            <a:cxnSpLocks/>
            <a:stCxn id="9" idx="1"/>
            <a:endCxn id="16" idx="5"/>
          </p:cNvCxnSpPr>
          <p:nvPr/>
        </p:nvCxnSpPr>
        <p:spPr>
          <a:xfrm rot="16200000" flipV="1">
            <a:off x="839391" y="2318877"/>
            <a:ext cx="663332" cy="55802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741026D-1022-A142-BF26-3782D7B9C7D8}"/>
                  </a:ext>
                </a:extLst>
              </p:cNvPr>
              <p:cNvSpPr txBox="1"/>
              <p:nvPr/>
            </p:nvSpPr>
            <p:spPr>
              <a:xfrm>
                <a:off x="592221" y="1835336"/>
                <a:ext cx="223331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741026D-1022-A142-BF26-3782D7B9C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21" y="1835336"/>
                <a:ext cx="223331" cy="430887"/>
              </a:xfrm>
              <a:prstGeom prst="rect">
                <a:avLst/>
              </a:prstGeom>
              <a:blipFill>
                <a:blip r:embed="rId3"/>
                <a:stretch>
                  <a:fillRect l="-11111" r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D895CA7-C86E-BB4C-A67A-2075A18993B8}"/>
                  </a:ext>
                </a:extLst>
              </p:cNvPr>
              <p:cNvSpPr txBox="1"/>
              <p:nvPr/>
            </p:nvSpPr>
            <p:spPr>
              <a:xfrm>
                <a:off x="2483808" y="1835336"/>
                <a:ext cx="226024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D895CA7-C86E-BB4C-A67A-2075A1899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808" y="1835336"/>
                <a:ext cx="226024" cy="430887"/>
              </a:xfrm>
              <a:prstGeom prst="rect">
                <a:avLst/>
              </a:prstGeom>
              <a:blipFill>
                <a:blip r:embed="rId4"/>
                <a:stretch>
                  <a:fillRect l="-27778" r="-22222" b="-88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6DC8DD4D-2C05-E741-B0DF-CCD6990A1DFE}"/>
                  </a:ext>
                </a:extLst>
              </p:cNvPr>
              <p:cNvSpPr txBox="1"/>
              <p:nvPr/>
            </p:nvSpPr>
            <p:spPr>
              <a:xfrm>
                <a:off x="1461797" y="974725"/>
                <a:ext cx="345031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6DC8DD4D-2C05-E741-B0DF-CCD6990A1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797" y="974725"/>
                <a:ext cx="345031" cy="430887"/>
              </a:xfrm>
              <a:prstGeom prst="rect">
                <a:avLst/>
              </a:prstGeom>
              <a:blipFill>
                <a:blip r:embed="rId5"/>
                <a:stretch>
                  <a:fillRect l="-17857" r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D93853A1-152C-3441-AB9C-7D63E2D05378}"/>
                  </a:ext>
                </a:extLst>
              </p:cNvPr>
              <p:cNvSpPr txBox="1"/>
              <p:nvPr/>
            </p:nvSpPr>
            <p:spPr>
              <a:xfrm>
                <a:off x="1461797" y="1736725"/>
                <a:ext cx="351570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D93853A1-152C-3441-AB9C-7D63E2D05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797" y="1736725"/>
                <a:ext cx="351570" cy="430887"/>
              </a:xfrm>
              <a:prstGeom prst="rect">
                <a:avLst/>
              </a:prstGeom>
              <a:blipFill>
                <a:blip r:embed="rId6"/>
                <a:stretch>
                  <a:fillRect l="-17241" r="-34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BF35E11-E400-0747-A3B4-A2C0DFF6730C}"/>
                  </a:ext>
                </a:extLst>
              </p:cNvPr>
              <p:cNvSpPr txBox="1"/>
              <p:nvPr/>
            </p:nvSpPr>
            <p:spPr>
              <a:xfrm>
                <a:off x="1461797" y="2911101"/>
                <a:ext cx="393249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BF35E11-E400-0747-A3B4-A2C0DFF67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797" y="2911101"/>
                <a:ext cx="393249" cy="430887"/>
              </a:xfrm>
              <a:prstGeom prst="rect">
                <a:avLst/>
              </a:prstGeom>
              <a:blipFill>
                <a:blip r:embed="rId7"/>
                <a:stretch>
                  <a:fillRect l="-15625" r="-3125" b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12D93371-0A01-584B-870E-6A231AF32F7B}"/>
              </a:ext>
            </a:extLst>
          </p:cNvPr>
          <p:cNvGrpSpPr/>
          <p:nvPr/>
        </p:nvGrpSpPr>
        <p:grpSpPr>
          <a:xfrm>
            <a:off x="3361765" y="2024149"/>
            <a:ext cx="2989440" cy="1247968"/>
            <a:chOff x="3361765" y="2024149"/>
            <a:chExt cx="2989440" cy="1247968"/>
          </a:xfrm>
        </p:grpSpPr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64FCFC92-CB25-BA4A-8630-8A06D1F0860D}"/>
                </a:ext>
              </a:extLst>
            </p:cNvPr>
            <p:cNvSpPr/>
            <p:nvPr/>
          </p:nvSpPr>
          <p:spPr>
            <a:xfrm>
              <a:off x="3361765" y="2554940"/>
              <a:ext cx="1972235" cy="717177"/>
            </a:xfrm>
            <a:custGeom>
              <a:avLst/>
              <a:gdLst>
                <a:gd name="connsiteX0" fmla="*/ 0 w 1972235"/>
                <a:gd name="connsiteY0" fmla="*/ 1335742 h 1335742"/>
                <a:gd name="connsiteX1" fmla="*/ 860611 w 1972235"/>
                <a:gd name="connsiteY1" fmla="*/ 1057836 h 1335742"/>
                <a:gd name="connsiteX2" fmla="*/ 1111623 w 1972235"/>
                <a:gd name="connsiteY2" fmla="*/ 259977 h 1335742"/>
                <a:gd name="connsiteX3" fmla="*/ 1972235 w 1972235"/>
                <a:gd name="connsiteY3" fmla="*/ 0 h 1335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2235" h="1335742">
                  <a:moveTo>
                    <a:pt x="0" y="1335742"/>
                  </a:moveTo>
                  <a:cubicBezTo>
                    <a:pt x="337670" y="1286436"/>
                    <a:pt x="675341" y="1237130"/>
                    <a:pt x="860611" y="1057836"/>
                  </a:cubicBezTo>
                  <a:cubicBezTo>
                    <a:pt x="1045881" y="878542"/>
                    <a:pt x="926352" y="436283"/>
                    <a:pt x="1111623" y="259977"/>
                  </a:cubicBezTo>
                  <a:cubicBezTo>
                    <a:pt x="1296894" y="83671"/>
                    <a:pt x="1634564" y="41835"/>
                    <a:pt x="1972235" y="0"/>
                  </a:cubicBezTo>
                </a:path>
              </a:pathLst>
            </a:custGeom>
            <a:noFill/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6ED4260C-6FD2-4043-9717-1AF18DBC243D}"/>
                    </a:ext>
                  </a:extLst>
                </p:cNvPr>
                <p:cNvSpPr txBox="1"/>
                <p:nvPr/>
              </p:nvSpPr>
              <p:spPr>
                <a:xfrm>
                  <a:off x="4971789" y="2024149"/>
                  <a:ext cx="1379416" cy="430887"/>
                </a:xfrm>
                <a:prstGeom prst="rect">
                  <a:avLst/>
                </a:prstGeom>
              </p:spPr>
              <p:txBody>
                <a:bodyPr vert="horz" wrap="none" lIns="0" tIns="45720" rIns="0" bIns="4572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2200" b="0" i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a:rPr kumimoji="1" lang="en-US" altLang="ja-JP" sz="22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kumimoji="1" lang="ja-JP" altLang="en-US" sz="2200"/>
                </a:p>
              </p:txBody>
            </p:sp>
          </mc:Choice>
          <mc:Fallback xmlns="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6ED4260C-6FD2-4043-9717-1AF18DBC24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789" y="2024149"/>
                  <a:ext cx="1379416" cy="430887"/>
                </a:xfrm>
                <a:prstGeom prst="rect">
                  <a:avLst/>
                </a:prstGeom>
                <a:blipFill>
                  <a:blip r:embed="rId8"/>
                  <a:stretch>
                    <a:fillRect l="-3636" b="-857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6CA9CAA-CAAE-E749-B5F0-CFB365D2354E}"/>
              </a:ext>
            </a:extLst>
          </p:cNvPr>
          <p:cNvCxnSpPr/>
          <p:nvPr/>
        </p:nvCxnSpPr>
        <p:spPr>
          <a:xfrm>
            <a:off x="2904564" y="2893752"/>
            <a:ext cx="363070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108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角丸四角形 30">
            <a:extLst>
              <a:ext uri="{FF2B5EF4-FFF2-40B4-BE49-F238E27FC236}">
                <a16:creationId xmlns:a16="http://schemas.microsoft.com/office/drawing/2014/main" id="{9F0A4BB4-B217-8C48-ACDD-82364542771E}"/>
              </a:ext>
            </a:extLst>
          </p:cNvPr>
          <p:cNvSpPr/>
          <p:nvPr/>
        </p:nvSpPr>
        <p:spPr>
          <a:xfrm>
            <a:off x="1183341" y="797858"/>
            <a:ext cx="860612" cy="28507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6304B50-35D5-A24B-9981-9DFCF826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ニューラルネットワークの強み</a:t>
            </a:r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551EE342-6352-E547-876C-DDDAB3CBC5E4}"/>
              </a:ext>
            </a:extLst>
          </p:cNvPr>
          <p:cNvSpPr/>
          <p:nvPr/>
        </p:nvSpPr>
        <p:spPr>
          <a:xfrm>
            <a:off x="1320136" y="1705928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159781CF-6E7E-5648-A2EE-C885ECAC15F0}"/>
              </a:ext>
            </a:extLst>
          </p:cNvPr>
          <p:cNvSpPr/>
          <p:nvPr/>
        </p:nvSpPr>
        <p:spPr>
          <a:xfrm>
            <a:off x="1320136" y="962813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925441B2-0729-6840-AF27-28C9AC034185}"/>
              </a:ext>
            </a:extLst>
          </p:cNvPr>
          <p:cNvSpPr/>
          <p:nvPr/>
        </p:nvSpPr>
        <p:spPr>
          <a:xfrm>
            <a:off x="2330824" y="1822416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324C30FA-2A83-3F45-9974-E8B27667701A}"/>
              </a:ext>
            </a:extLst>
          </p:cNvPr>
          <p:cNvSpPr/>
          <p:nvPr/>
        </p:nvSpPr>
        <p:spPr>
          <a:xfrm>
            <a:off x="1373924" y="2853411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" name="曲線コネクタ 9">
            <a:extLst>
              <a:ext uri="{FF2B5EF4-FFF2-40B4-BE49-F238E27FC236}">
                <a16:creationId xmlns:a16="http://schemas.microsoft.com/office/drawing/2014/main" id="{2972DCC3-B459-5944-B2B9-240909AB2B19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 rot="16200000" flipH="1">
            <a:off x="1839486" y="1331078"/>
            <a:ext cx="491940" cy="64302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線コネクタ 10">
            <a:extLst>
              <a:ext uri="{FF2B5EF4-FFF2-40B4-BE49-F238E27FC236}">
                <a16:creationId xmlns:a16="http://schemas.microsoft.com/office/drawing/2014/main" id="{CF4EE67D-3FA7-6C4B-8241-8701463928CD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rot="5400000">
            <a:off x="1780685" y="2303272"/>
            <a:ext cx="663332" cy="58923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線コネクタ 11">
            <a:extLst>
              <a:ext uri="{FF2B5EF4-FFF2-40B4-BE49-F238E27FC236}">
                <a16:creationId xmlns:a16="http://schemas.microsoft.com/office/drawing/2014/main" id="{EE00E2A1-5183-4D43-B24F-76CB258A42E2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rot="10800000">
            <a:off x="1840090" y="1965905"/>
            <a:ext cx="490735" cy="11648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>
            <a:extLst>
              <a:ext uri="{FF2B5EF4-FFF2-40B4-BE49-F238E27FC236}">
                <a16:creationId xmlns:a16="http://schemas.microsoft.com/office/drawing/2014/main" id="{41FD3FEF-2BAD-E64B-9C59-16D32EF7653F}"/>
              </a:ext>
            </a:extLst>
          </p:cNvPr>
          <p:cNvSpPr/>
          <p:nvPr/>
        </p:nvSpPr>
        <p:spPr>
          <a:xfrm>
            <a:off x="448236" y="1822416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0" name="曲線コネクタ 19">
            <a:extLst>
              <a:ext uri="{FF2B5EF4-FFF2-40B4-BE49-F238E27FC236}">
                <a16:creationId xmlns:a16="http://schemas.microsoft.com/office/drawing/2014/main" id="{57EBC0A0-138F-754B-BA7B-7D13506CA96A}"/>
              </a:ext>
            </a:extLst>
          </p:cNvPr>
          <p:cNvCxnSpPr>
            <a:cxnSpLocks/>
            <a:stCxn id="6" idx="2"/>
            <a:endCxn id="16" idx="6"/>
          </p:cNvCxnSpPr>
          <p:nvPr/>
        </p:nvCxnSpPr>
        <p:spPr>
          <a:xfrm rot="10800000" flipV="1">
            <a:off x="968190" y="1965905"/>
            <a:ext cx="351947" cy="116488"/>
          </a:xfrm>
          <a:prstGeom prst="curvedConnector3">
            <a:avLst>
              <a:gd name="adj1" fmla="val 50000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線コネクタ 22">
            <a:extLst>
              <a:ext uri="{FF2B5EF4-FFF2-40B4-BE49-F238E27FC236}">
                <a16:creationId xmlns:a16="http://schemas.microsoft.com/office/drawing/2014/main" id="{F906EA5F-A73F-4848-966D-BAACD76D3220}"/>
              </a:ext>
            </a:extLst>
          </p:cNvPr>
          <p:cNvCxnSpPr>
            <a:cxnSpLocks/>
            <a:stCxn id="7" idx="3"/>
            <a:endCxn id="16" idx="7"/>
          </p:cNvCxnSpPr>
          <p:nvPr/>
        </p:nvCxnSpPr>
        <p:spPr>
          <a:xfrm rot="5400000">
            <a:off x="898193" y="1400473"/>
            <a:ext cx="491940" cy="50423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線コネクタ 25">
            <a:extLst>
              <a:ext uri="{FF2B5EF4-FFF2-40B4-BE49-F238E27FC236}">
                <a16:creationId xmlns:a16="http://schemas.microsoft.com/office/drawing/2014/main" id="{33F0006C-2EF7-4E45-A139-A0294D3111F5}"/>
              </a:ext>
            </a:extLst>
          </p:cNvPr>
          <p:cNvCxnSpPr>
            <a:cxnSpLocks/>
            <a:stCxn id="9" idx="1"/>
            <a:endCxn id="16" idx="5"/>
          </p:cNvCxnSpPr>
          <p:nvPr/>
        </p:nvCxnSpPr>
        <p:spPr>
          <a:xfrm rot="16200000" flipV="1">
            <a:off x="839391" y="2318877"/>
            <a:ext cx="663332" cy="55802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741026D-1022-A142-BF26-3782D7B9C7D8}"/>
                  </a:ext>
                </a:extLst>
              </p:cNvPr>
              <p:cNvSpPr txBox="1"/>
              <p:nvPr/>
            </p:nvSpPr>
            <p:spPr>
              <a:xfrm>
                <a:off x="592221" y="1835336"/>
                <a:ext cx="223331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741026D-1022-A142-BF26-3782D7B9C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21" y="1835336"/>
                <a:ext cx="223331" cy="430887"/>
              </a:xfrm>
              <a:prstGeom prst="rect">
                <a:avLst/>
              </a:prstGeom>
              <a:blipFill>
                <a:blip r:embed="rId2"/>
                <a:stretch>
                  <a:fillRect l="-11111" r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D895CA7-C86E-BB4C-A67A-2075A18993B8}"/>
                  </a:ext>
                </a:extLst>
              </p:cNvPr>
              <p:cNvSpPr txBox="1"/>
              <p:nvPr/>
            </p:nvSpPr>
            <p:spPr>
              <a:xfrm>
                <a:off x="2483808" y="1835336"/>
                <a:ext cx="226024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D895CA7-C86E-BB4C-A67A-2075A1899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808" y="1835336"/>
                <a:ext cx="226024" cy="430887"/>
              </a:xfrm>
              <a:prstGeom prst="rect">
                <a:avLst/>
              </a:prstGeom>
              <a:blipFill>
                <a:blip r:embed="rId3"/>
                <a:stretch>
                  <a:fillRect l="-27778" r="-22222" b="-88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6DC8DD4D-2C05-E741-B0DF-CCD6990A1DFE}"/>
                  </a:ext>
                </a:extLst>
              </p:cNvPr>
              <p:cNvSpPr txBox="1"/>
              <p:nvPr/>
            </p:nvSpPr>
            <p:spPr>
              <a:xfrm>
                <a:off x="1461797" y="974725"/>
                <a:ext cx="345031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6DC8DD4D-2C05-E741-B0DF-CCD6990A1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797" y="974725"/>
                <a:ext cx="345031" cy="430887"/>
              </a:xfrm>
              <a:prstGeom prst="rect">
                <a:avLst/>
              </a:prstGeom>
              <a:blipFill>
                <a:blip r:embed="rId4"/>
                <a:stretch>
                  <a:fillRect l="-17857" r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D93853A1-152C-3441-AB9C-7D63E2D05378}"/>
                  </a:ext>
                </a:extLst>
              </p:cNvPr>
              <p:cNvSpPr txBox="1"/>
              <p:nvPr/>
            </p:nvSpPr>
            <p:spPr>
              <a:xfrm>
                <a:off x="1461797" y="1736725"/>
                <a:ext cx="351570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D93853A1-152C-3441-AB9C-7D63E2D05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797" y="1736725"/>
                <a:ext cx="351570" cy="430887"/>
              </a:xfrm>
              <a:prstGeom prst="rect">
                <a:avLst/>
              </a:prstGeom>
              <a:blipFill>
                <a:blip r:embed="rId5"/>
                <a:stretch>
                  <a:fillRect l="-17241" r="-34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BF35E11-E400-0747-A3B4-A2C0DFF6730C}"/>
                  </a:ext>
                </a:extLst>
              </p:cNvPr>
              <p:cNvSpPr txBox="1"/>
              <p:nvPr/>
            </p:nvSpPr>
            <p:spPr>
              <a:xfrm>
                <a:off x="1461797" y="2911101"/>
                <a:ext cx="393249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BF35E11-E400-0747-A3B4-A2C0DFF67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797" y="2911101"/>
                <a:ext cx="393249" cy="430887"/>
              </a:xfrm>
              <a:prstGeom prst="rect">
                <a:avLst/>
              </a:prstGeom>
              <a:blipFill>
                <a:blip r:embed="rId6"/>
                <a:stretch>
                  <a:fillRect l="-15625" r="-3125" b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12D93371-0A01-584B-870E-6A231AF32F7B}"/>
              </a:ext>
            </a:extLst>
          </p:cNvPr>
          <p:cNvGrpSpPr/>
          <p:nvPr/>
        </p:nvGrpSpPr>
        <p:grpSpPr>
          <a:xfrm>
            <a:off x="3361765" y="2024149"/>
            <a:ext cx="2989440" cy="1247968"/>
            <a:chOff x="3361765" y="2024149"/>
            <a:chExt cx="2989440" cy="1247968"/>
          </a:xfrm>
        </p:grpSpPr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64FCFC92-CB25-BA4A-8630-8A06D1F0860D}"/>
                </a:ext>
              </a:extLst>
            </p:cNvPr>
            <p:cNvSpPr/>
            <p:nvPr/>
          </p:nvSpPr>
          <p:spPr>
            <a:xfrm>
              <a:off x="3361765" y="2554940"/>
              <a:ext cx="1972235" cy="717177"/>
            </a:xfrm>
            <a:custGeom>
              <a:avLst/>
              <a:gdLst>
                <a:gd name="connsiteX0" fmla="*/ 0 w 1972235"/>
                <a:gd name="connsiteY0" fmla="*/ 1335742 h 1335742"/>
                <a:gd name="connsiteX1" fmla="*/ 860611 w 1972235"/>
                <a:gd name="connsiteY1" fmla="*/ 1057836 h 1335742"/>
                <a:gd name="connsiteX2" fmla="*/ 1111623 w 1972235"/>
                <a:gd name="connsiteY2" fmla="*/ 259977 h 1335742"/>
                <a:gd name="connsiteX3" fmla="*/ 1972235 w 1972235"/>
                <a:gd name="connsiteY3" fmla="*/ 0 h 1335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2235" h="1335742">
                  <a:moveTo>
                    <a:pt x="0" y="1335742"/>
                  </a:moveTo>
                  <a:cubicBezTo>
                    <a:pt x="337670" y="1286436"/>
                    <a:pt x="675341" y="1237130"/>
                    <a:pt x="860611" y="1057836"/>
                  </a:cubicBezTo>
                  <a:cubicBezTo>
                    <a:pt x="1045881" y="878542"/>
                    <a:pt x="926352" y="436283"/>
                    <a:pt x="1111623" y="259977"/>
                  </a:cubicBezTo>
                  <a:cubicBezTo>
                    <a:pt x="1296894" y="83671"/>
                    <a:pt x="1634564" y="41835"/>
                    <a:pt x="1972235" y="0"/>
                  </a:cubicBezTo>
                </a:path>
              </a:pathLst>
            </a:custGeom>
            <a:noFill/>
            <a:ln w="38100" cap="flat" cmpd="sng" algn="ctr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6ED4260C-6FD2-4043-9717-1AF18DBC243D}"/>
                    </a:ext>
                  </a:extLst>
                </p:cNvPr>
                <p:cNvSpPr txBox="1"/>
                <p:nvPr/>
              </p:nvSpPr>
              <p:spPr>
                <a:xfrm>
                  <a:off x="4971789" y="2024149"/>
                  <a:ext cx="1379416" cy="430887"/>
                </a:xfrm>
                <a:prstGeom prst="rect">
                  <a:avLst/>
                </a:prstGeom>
              </p:spPr>
              <p:txBody>
                <a:bodyPr vert="horz" wrap="none" lIns="0" tIns="45720" rIns="0" bIns="4572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2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sz="22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sz="22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2200" b="0" i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a:rPr kumimoji="1" lang="en-US" altLang="ja-JP" sz="2200" b="0" i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22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kumimoji="1" lang="ja-JP" altLang="en-US" sz="2200"/>
                </a:p>
              </p:txBody>
            </p:sp>
          </mc:Choice>
          <mc:Fallback xmlns="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6ED4260C-6FD2-4043-9717-1AF18DBC24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789" y="2024149"/>
                  <a:ext cx="1379416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3636" b="-857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173A1C03-6BA3-714E-BAA3-3DEF063B9F26}"/>
              </a:ext>
            </a:extLst>
          </p:cNvPr>
          <p:cNvGrpSpPr/>
          <p:nvPr/>
        </p:nvGrpSpPr>
        <p:grpSpPr>
          <a:xfrm>
            <a:off x="3854828" y="2554940"/>
            <a:ext cx="2805292" cy="717178"/>
            <a:chOff x="3854828" y="2554940"/>
            <a:chExt cx="2805292" cy="717178"/>
          </a:xfrm>
        </p:grpSpPr>
        <p:sp>
          <p:nvSpPr>
            <p:cNvPr id="40" name="フリーフォーム 39">
              <a:extLst>
                <a:ext uri="{FF2B5EF4-FFF2-40B4-BE49-F238E27FC236}">
                  <a16:creationId xmlns:a16="http://schemas.microsoft.com/office/drawing/2014/main" id="{A1D5A6C9-D8E0-554C-B3E3-7B95A670DAA4}"/>
                </a:ext>
              </a:extLst>
            </p:cNvPr>
            <p:cNvSpPr/>
            <p:nvPr/>
          </p:nvSpPr>
          <p:spPr>
            <a:xfrm flipV="1">
              <a:off x="3854828" y="2554940"/>
              <a:ext cx="1972235" cy="717178"/>
            </a:xfrm>
            <a:custGeom>
              <a:avLst/>
              <a:gdLst>
                <a:gd name="connsiteX0" fmla="*/ 0 w 1972235"/>
                <a:gd name="connsiteY0" fmla="*/ 1335742 h 1335742"/>
                <a:gd name="connsiteX1" fmla="*/ 860611 w 1972235"/>
                <a:gd name="connsiteY1" fmla="*/ 1057836 h 1335742"/>
                <a:gd name="connsiteX2" fmla="*/ 1111623 w 1972235"/>
                <a:gd name="connsiteY2" fmla="*/ 259977 h 1335742"/>
                <a:gd name="connsiteX3" fmla="*/ 1972235 w 1972235"/>
                <a:gd name="connsiteY3" fmla="*/ 0 h 1335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2235" h="1335742">
                  <a:moveTo>
                    <a:pt x="0" y="1335742"/>
                  </a:moveTo>
                  <a:cubicBezTo>
                    <a:pt x="337670" y="1286436"/>
                    <a:pt x="675341" y="1237130"/>
                    <a:pt x="860611" y="1057836"/>
                  </a:cubicBezTo>
                  <a:cubicBezTo>
                    <a:pt x="1045881" y="878542"/>
                    <a:pt x="926352" y="436283"/>
                    <a:pt x="1111623" y="259977"/>
                  </a:cubicBezTo>
                  <a:cubicBezTo>
                    <a:pt x="1296894" y="83671"/>
                    <a:pt x="1634564" y="41835"/>
                    <a:pt x="1972235" y="0"/>
                  </a:cubicBezTo>
                </a:path>
              </a:pathLst>
            </a:cu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D0BAFA63-F93B-0C42-B835-910FF91F8216}"/>
                    </a:ext>
                  </a:extLst>
                </p:cNvPr>
                <p:cNvSpPr txBox="1"/>
                <p:nvPr/>
              </p:nvSpPr>
              <p:spPr>
                <a:xfrm>
                  <a:off x="5267624" y="2777184"/>
                  <a:ext cx="1392496" cy="430887"/>
                </a:xfrm>
                <a:prstGeom prst="rect">
                  <a:avLst/>
                </a:prstGeom>
              </p:spPr>
              <p:txBody>
                <a:bodyPr vert="horz" wrap="none" lIns="0" tIns="45720" rIns="0" bIns="4572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2200" b="0" i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a:rPr kumimoji="1" lang="en-US" altLang="ja-JP" sz="22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kumimoji="1" lang="ja-JP" altLang="en-US" sz="2200"/>
                </a:p>
              </p:txBody>
            </p:sp>
          </mc:Choice>
          <mc:Fallback xmlns="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D0BAFA63-F93B-0C42-B835-910FF91F8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7624" y="2777184"/>
                  <a:ext cx="1392496" cy="430887"/>
                </a:xfrm>
                <a:prstGeom prst="rect">
                  <a:avLst/>
                </a:prstGeom>
                <a:blipFill>
                  <a:blip r:embed="rId8"/>
                  <a:stretch>
                    <a:fillRect l="-4545" b="-571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A7D207CB-3370-3846-BC9A-373A29300F18}"/>
              </a:ext>
            </a:extLst>
          </p:cNvPr>
          <p:cNvCxnSpPr/>
          <p:nvPr/>
        </p:nvCxnSpPr>
        <p:spPr>
          <a:xfrm>
            <a:off x="2904564" y="2893752"/>
            <a:ext cx="363070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51A8226E-9425-294D-907C-FD9700B6359C}"/>
                  </a:ext>
                </a:extLst>
              </p:cNvPr>
              <p:cNvSpPr txBox="1"/>
              <p:nvPr/>
            </p:nvSpPr>
            <p:spPr>
              <a:xfrm>
                <a:off x="7153835" y="974725"/>
                <a:ext cx="2507738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ja-JP" altLang="en-US" sz="2200"/>
                  <a:t>：活性化関数</a:t>
                </a:r>
                <a:r>
                  <a:rPr lang="ja-JP" altLang="en-US" sz="2200"/>
                  <a:t>．</a:t>
                </a:r>
                <a:endParaRPr lang="en-US" altLang="ja-JP" sz="2200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51A8226E-9425-294D-907C-FD9700B63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835" y="974725"/>
                <a:ext cx="2507738" cy="430887"/>
              </a:xfrm>
              <a:prstGeom prst="rect">
                <a:avLst/>
              </a:prstGeom>
              <a:blipFill>
                <a:blip r:embed="rId9"/>
                <a:stretch>
                  <a:fillRect l="-3518" t="-8571" r="-5528" b="-2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51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角丸四角形 30">
            <a:extLst>
              <a:ext uri="{FF2B5EF4-FFF2-40B4-BE49-F238E27FC236}">
                <a16:creationId xmlns:a16="http://schemas.microsoft.com/office/drawing/2014/main" id="{9F0A4BB4-B217-8C48-ACDD-82364542771E}"/>
              </a:ext>
            </a:extLst>
          </p:cNvPr>
          <p:cNvSpPr/>
          <p:nvPr/>
        </p:nvSpPr>
        <p:spPr>
          <a:xfrm>
            <a:off x="1183341" y="797858"/>
            <a:ext cx="860612" cy="28507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6304B50-35D5-A24B-9981-9DFCF826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ニューラルネットワークの強み</a:t>
            </a:r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551EE342-6352-E547-876C-DDDAB3CBC5E4}"/>
              </a:ext>
            </a:extLst>
          </p:cNvPr>
          <p:cNvSpPr/>
          <p:nvPr/>
        </p:nvSpPr>
        <p:spPr>
          <a:xfrm>
            <a:off x="1320136" y="1705928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159781CF-6E7E-5648-A2EE-C885ECAC15F0}"/>
              </a:ext>
            </a:extLst>
          </p:cNvPr>
          <p:cNvSpPr/>
          <p:nvPr/>
        </p:nvSpPr>
        <p:spPr>
          <a:xfrm>
            <a:off x="1320136" y="962813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925441B2-0729-6840-AF27-28C9AC034185}"/>
              </a:ext>
            </a:extLst>
          </p:cNvPr>
          <p:cNvSpPr/>
          <p:nvPr/>
        </p:nvSpPr>
        <p:spPr>
          <a:xfrm>
            <a:off x="2330824" y="1822416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324C30FA-2A83-3F45-9974-E8B27667701A}"/>
              </a:ext>
            </a:extLst>
          </p:cNvPr>
          <p:cNvSpPr/>
          <p:nvPr/>
        </p:nvSpPr>
        <p:spPr>
          <a:xfrm>
            <a:off x="1373924" y="2853411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" name="曲線コネクタ 9">
            <a:extLst>
              <a:ext uri="{FF2B5EF4-FFF2-40B4-BE49-F238E27FC236}">
                <a16:creationId xmlns:a16="http://schemas.microsoft.com/office/drawing/2014/main" id="{2972DCC3-B459-5944-B2B9-240909AB2B19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 rot="16200000" flipH="1">
            <a:off x="1839486" y="1331078"/>
            <a:ext cx="491940" cy="643025"/>
          </a:xfrm>
          <a:prstGeom prst="curvedConnector3">
            <a:avLst>
              <a:gd name="adj1" fmla="val 50000"/>
            </a:avLst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線コネクタ 10">
            <a:extLst>
              <a:ext uri="{FF2B5EF4-FFF2-40B4-BE49-F238E27FC236}">
                <a16:creationId xmlns:a16="http://schemas.microsoft.com/office/drawing/2014/main" id="{CF4EE67D-3FA7-6C4B-8241-8701463928CD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rot="5400000">
            <a:off x="1780685" y="2303272"/>
            <a:ext cx="663332" cy="58923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線コネクタ 11">
            <a:extLst>
              <a:ext uri="{FF2B5EF4-FFF2-40B4-BE49-F238E27FC236}">
                <a16:creationId xmlns:a16="http://schemas.microsoft.com/office/drawing/2014/main" id="{EE00E2A1-5183-4D43-B24F-76CB258A42E2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rot="10800000">
            <a:off x="1840090" y="1965905"/>
            <a:ext cx="490735" cy="116488"/>
          </a:xfrm>
          <a:prstGeom prst="curvedConnector3">
            <a:avLst>
              <a:gd name="adj1" fmla="val 50000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>
            <a:extLst>
              <a:ext uri="{FF2B5EF4-FFF2-40B4-BE49-F238E27FC236}">
                <a16:creationId xmlns:a16="http://schemas.microsoft.com/office/drawing/2014/main" id="{41FD3FEF-2BAD-E64B-9C59-16D32EF7653F}"/>
              </a:ext>
            </a:extLst>
          </p:cNvPr>
          <p:cNvSpPr/>
          <p:nvPr/>
        </p:nvSpPr>
        <p:spPr>
          <a:xfrm>
            <a:off x="448236" y="1822416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0" name="曲線コネクタ 19">
            <a:extLst>
              <a:ext uri="{FF2B5EF4-FFF2-40B4-BE49-F238E27FC236}">
                <a16:creationId xmlns:a16="http://schemas.microsoft.com/office/drawing/2014/main" id="{57EBC0A0-138F-754B-BA7B-7D13506CA96A}"/>
              </a:ext>
            </a:extLst>
          </p:cNvPr>
          <p:cNvCxnSpPr>
            <a:cxnSpLocks/>
            <a:stCxn id="6" idx="2"/>
            <a:endCxn id="16" idx="6"/>
          </p:cNvCxnSpPr>
          <p:nvPr/>
        </p:nvCxnSpPr>
        <p:spPr>
          <a:xfrm rot="10800000" flipV="1">
            <a:off x="968190" y="1965905"/>
            <a:ext cx="351947" cy="11648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線コネクタ 22">
            <a:extLst>
              <a:ext uri="{FF2B5EF4-FFF2-40B4-BE49-F238E27FC236}">
                <a16:creationId xmlns:a16="http://schemas.microsoft.com/office/drawing/2014/main" id="{F906EA5F-A73F-4848-966D-BAACD76D3220}"/>
              </a:ext>
            </a:extLst>
          </p:cNvPr>
          <p:cNvCxnSpPr>
            <a:cxnSpLocks/>
            <a:stCxn id="7" idx="3"/>
            <a:endCxn id="16" idx="7"/>
          </p:cNvCxnSpPr>
          <p:nvPr/>
        </p:nvCxnSpPr>
        <p:spPr>
          <a:xfrm rot="5400000">
            <a:off x="898193" y="1400473"/>
            <a:ext cx="491940" cy="50423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線コネクタ 25">
            <a:extLst>
              <a:ext uri="{FF2B5EF4-FFF2-40B4-BE49-F238E27FC236}">
                <a16:creationId xmlns:a16="http://schemas.microsoft.com/office/drawing/2014/main" id="{33F0006C-2EF7-4E45-A139-A0294D3111F5}"/>
              </a:ext>
            </a:extLst>
          </p:cNvPr>
          <p:cNvCxnSpPr>
            <a:cxnSpLocks/>
            <a:stCxn id="9" idx="1"/>
            <a:endCxn id="16" idx="5"/>
          </p:cNvCxnSpPr>
          <p:nvPr/>
        </p:nvCxnSpPr>
        <p:spPr>
          <a:xfrm rot="16200000" flipV="1">
            <a:off x="839391" y="2318877"/>
            <a:ext cx="663332" cy="55802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741026D-1022-A142-BF26-3782D7B9C7D8}"/>
                  </a:ext>
                </a:extLst>
              </p:cNvPr>
              <p:cNvSpPr txBox="1"/>
              <p:nvPr/>
            </p:nvSpPr>
            <p:spPr>
              <a:xfrm>
                <a:off x="592221" y="1835336"/>
                <a:ext cx="223331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741026D-1022-A142-BF26-3782D7B9C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21" y="1835336"/>
                <a:ext cx="223331" cy="430887"/>
              </a:xfrm>
              <a:prstGeom prst="rect">
                <a:avLst/>
              </a:prstGeom>
              <a:blipFill>
                <a:blip r:embed="rId2"/>
                <a:stretch>
                  <a:fillRect l="-11111" r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D895CA7-C86E-BB4C-A67A-2075A18993B8}"/>
                  </a:ext>
                </a:extLst>
              </p:cNvPr>
              <p:cNvSpPr txBox="1"/>
              <p:nvPr/>
            </p:nvSpPr>
            <p:spPr>
              <a:xfrm>
                <a:off x="2483808" y="1835336"/>
                <a:ext cx="226024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D895CA7-C86E-BB4C-A67A-2075A1899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808" y="1835336"/>
                <a:ext cx="226024" cy="430887"/>
              </a:xfrm>
              <a:prstGeom prst="rect">
                <a:avLst/>
              </a:prstGeom>
              <a:blipFill>
                <a:blip r:embed="rId3"/>
                <a:stretch>
                  <a:fillRect l="-27778" r="-22222" b="-88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6DC8DD4D-2C05-E741-B0DF-CCD6990A1DFE}"/>
                  </a:ext>
                </a:extLst>
              </p:cNvPr>
              <p:cNvSpPr txBox="1"/>
              <p:nvPr/>
            </p:nvSpPr>
            <p:spPr>
              <a:xfrm>
                <a:off x="1461797" y="974725"/>
                <a:ext cx="345031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6DC8DD4D-2C05-E741-B0DF-CCD6990A1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797" y="974725"/>
                <a:ext cx="345031" cy="430887"/>
              </a:xfrm>
              <a:prstGeom prst="rect">
                <a:avLst/>
              </a:prstGeom>
              <a:blipFill>
                <a:blip r:embed="rId4"/>
                <a:stretch>
                  <a:fillRect l="-17857" r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D93853A1-152C-3441-AB9C-7D63E2D05378}"/>
                  </a:ext>
                </a:extLst>
              </p:cNvPr>
              <p:cNvSpPr txBox="1"/>
              <p:nvPr/>
            </p:nvSpPr>
            <p:spPr>
              <a:xfrm>
                <a:off x="1461797" y="1736725"/>
                <a:ext cx="351570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D93853A1-152C-3441-AB9C-7D63E2D05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797" y="1736725"/>
                <a:ext cx="351570" cy="430887"/>
              </a:xfrm>
              <a:prstGeom prst="rect">
                <a:avLst/>
              </a:prstGeom>
              <a:blipFill>
                <a:blip r:embed="rId5"/>
                <a:stretch>
                  <a:fillRect l="-17241" r="-34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BF35E11-E400-0747-A3B4-A2C0DFF6730C}"/>
                  </a:ext>
                </a:extLst>
              </p:cNvPr>
              <p:cNvSpPr txBox="1"/>
              <p:nvPr/>
            </p:nvSpPr>
            <p:spPr>
              <a:xfrm>
                <a:off x="1461797" y="2911101"/>
                <a:ext cx="393249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BF35E11-E400-0747-A3B4-A2C0DFF67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797" y="2911101"/>
                <a:ext cx="393249" cy="430887"/>
              </a:xfrm>
              <a:prstGeom prst="rect">
                <a:avLst/>
              </a:prstGeom>
              <a:blipFill>
                <a:blip r:embed="rId6"/>
                <a:stretch>
                  <a:fillRect l="-15625" r="-3125" b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ED4260C-6FD2-4043-9717-1AF18DBC243D}"/>
                  </a:ext>
                </a:extLst>
              </p:cNvPr>
              <p:cNvSpPr txBox="1"/>
              <p:nvPr/>
            </p:nvSpPr>
            <p:spPr>
              <a:xfrm>
                <a:off x="4971789" y="2024149"/>
                <a:ext cx="967893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ED4260C-6FD2-4043-9717-1AF18DBC2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789" y="2024149"/>
                <a:ext cx="967893" cy="430887"/>
              </a:xfrm>
              <a:prstGeom prst="rect">
                <a:avLst/>
              </a:prstGeom>
              <a:blipFill>
                <a:blip r:embed="rId7"/>
                <a:stretch>
                  <a:fillRect l="-5128" r="-1282" b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9BECAC6E-0950-BA46-A5DA-B6BB96CECEA7}"/>
              </a:ext>
            </a:extLst>
          </p:cNvPr>
          <p:cNvCxnSpPr/>
          <p:nvPr/>
        </p:nvCxnSpPr>
        <p:spPr>
          <a:xfrm>
            <a:off x="2904564" y="2893752"/>
            <a:ext cx="363070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リーフォーム 2">
            <a:extLst>
              <a:ext uri="{FF2B5EF4-FFF2-40B4-BE49-F238E27FC236}">
                <a16:creationId xmlns:a16="http://schemas.microsoft.com/office/drawing/2014/main" id="{466ABAE5-B4C5-9C4F-97A1-0DB091969824}"/>
              </a:ext>
            </a:extLst>
          </p:cNvPr>
          <p:cNvSpPr/>
          <p:nvPr/>
        </p:nvSpPr>
        <p:spPr>
          <a:xfrm>
            <a:off x="3711392" y="1822417"/>
            <a:ext cx="1730188" cy="1028360"/>
          </a:xfrm>
          <a:custGeom>
            <a:avLst/>
            <a:gdLst>
              <a:gd name="connsiteX0" fmla="*/ 0 w 1730188"/>
              <a:gd name="connsiteY0" fmla="*/ 726157 h 726157"/>
              <a:gd name="connsiteX1" fmla="*/ 600635 w 1730188"/>
              <a:gd name="connsiteY1" fmla="*/ 519969 h 726157"/>
              <a:gd name="connsiteX2" fmla="*/ 851647 w 1730188"/>
              <a:gd name="connsiteY2" fmla="*/ 16 h 726157"/>
              <a:gd name="connsiteX3" fmla="*/ 1039906 w 1730188"/>
              <a:gd name="connsiteY3" fmla="*/ 537899 h 726157"/>
              <a:gd name="connsiteX4" fmla="*/ 1730188 w 1730188"/>
              <a:gd name="connsiteY4" fmla="*/ 717193 h 72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0188" h="726157">
                <a:moveTo>
                  <a:pt x="0" y="726157"/>
                </a:moveTo>
                <a:cubicBezTo>
                  <a:pt x="229347" y="683574"/>
                  <a:pt x="458694" y="640992"/>
                  <a:pt x="600635" y="519969"/>
                </a:cubicBezTo>
                <a:cubicBezTo>
                  <a:pt x="742576" y="398946"/>
                  <a:pt x="778435" y="-2972"/>
                  <a:pt x="851647" y="16"/>
                </a:cubicBezTo>
                <a:cubicBezTo>
                  <a:pt x="924859" y="3004"/>
                  <a:pt x="893483" y="418370"/>
                  <a:pt x="1039906" y="537899"/>
                </a:cubicBezTo>
                <a:cubicBezTo>
                  <a:pt x="1186329" y="657428"/>
                  <a:pt x="1458258" y="687310"/>
                  <a:pt x="1730188" y="717193"/>
                </a:cubicBezTo>
              </a:path>
            </a:pathLst>
          </a:custGeom>
          <a:noFill/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 44">
            <a:extLst>
              <a:ext uri="{FF2B5EF4-FFF2-40B4-BE49-F238E27FC236}">
                <a16:creationId xmlns:a16="http://schemas.microsoft.com/office/drawing/2014/main" id="{697EBE63-C48F-C340-A7EC-0A45F0C96C5B}"/>
              </a:ext>
            </a:extLst>
          </p:cNvPr>
          <p:cNvSpPr/>
          <p:nvPr/>
        </p:nvSpPr>
        <p:spPr>
          <a:xfrm>
            <a:off x="3361765" y="2554940"/>
            <a:ext cx="1972235" cy="717177"/>
          </a:xfrm>
          <a:custGeom>
            <a:avLst/>
            <a:gdLst>
              <a:gd name="connsiteX0" fmla="*/ 0 w 1972235"/>
              <a:gd name="connsiteY0" fmla="*/ 1335742 h 1335742"/>
              <a:gd name="connsiteX1" fmla="*/ 860611 w 1972235"/>
              <a:gd name="connsiteY1" fmla="*/ 1057836 h 1335742"/>
              <a:gd name="connsiteX2" fmla="*/ 1111623 w 1972235"/>
              <a:gd name="connsiteY2" fmla="*/ 259977 h 1335742"/>
              <a:gd name="connsiteX3" fmla="*/ 1972235 w 1972235"/>
              <a:gd name="connsiteY3" fmla="*/ 0 h 1335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2235" h="1335742">
                <a:moveTo>
                  <a:pt x="0" y="1335742"/>
                </a:moveTo>
                <a:cubicBezTo>
                  <a:pt x="337670" y="1286436"/>
                  <a:pt x="675341" y="1237130"/>
                  <a:pt x="860611" y="1057836"/>
                </a:cubicBezTo>
                <a:cubicBezTo>
                  <a:pt x="1045881" y="878542"/>
                  <a:pt x="926352" y="436283"/>
                  <a:pt x="1111623" y="259977"/>
                </a:cubicBezTo>
                <a:cubicBezTo>
                  <a:pt x="1296894" y="83671"/>
                  <a:pt x="1634564" y="41835"/>
                  <a:pt x="1972235" y="0"/>
                </a:cubicBezTo>
              </a:path>
            </a:pathLst>
          </a:custGeom>
          <a:noFill/>
          <a:ln w="38100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フリーフォーム 47">
            <a:extLst>
              <a:ext uri="{FF2B5EF4-FFF2-40B4-BE49-F238E27FC236}">
                <a16:creationId xmlns:a16="http://schemas.microsoft.com/office/drawing/2014/main" id="{EF4048D0-4AE0-A54E-BF3F-CC06086A4910}"/>
              </a:ext>
            </a:extLst>
          </p:cNvPr>
          <p:cNvSpPr/>
          <p:nvPr/>
        </p:nvSpPr>
        <p:spPr>
          <a:xfrm flipV="1">
            <a:off x="3854828" y="2554940"/>
            <a:ext cx="1972235" cy="717178"/>
          </a:xfrm>
          <a:custGeom>
            <a:avLst/>
            <a:gdLst>
              <a:gd name="connsiteX0" fmla="*/ 0 w 1972235"/>
              <a:gd name="connsiteY0" fmla="*/ 1335742 h 1335742"/>
              <a:gd name="connsiteX1" fmla="*/ 860611 w 1972235"/>
              <a:gd name="connsiteY1" fmla="*/ 1057836 h 1335742"/>
              <a:gd name="connsiteX2" fmla="*/ 1111623 w 1972235"/>
              <a:gd name="connsiteY2" fmla="*/ 259977 h 1335742"/>
              <a:gd name="connsiteX3" fmla="*/ 1972235 w 1972235"/>
              <a:gd name="connsiteY3" fmla="*/ 0 h 1335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2235" h="1335742">
                <a:moveTo>
                  <a:pt x="0" y="1335742"/>
                </a:moveTo>
                <a:cubicBezTo>
                  <a:pt x="337670" y="1286436"/>
                  <a:pt x="675341" y="1237130"/>
                  <a:pt x="860611" y="1057836"/>
                </a:cubicBezTo>
                <a:cubicBezTo>
                  <a:pt x="1045881" y="878542"/>
                  <a:pt x="926352" y="436283"/>
                  <a:pt x="1111623" y="259977"/>
                </a:cubicBezTo>
                <a:cubicBezTo>
                  <a:pt x="1296894" y="83671"/>
                  <a:pt x="1634564" y="41835"/>
                  <a:pt x="1972235" y="0"/>
                </a:cubicBezTo>
              </a:path>
            </a:pathLst>
          </a:custGeom>
          <a:noFill/>
          <a:ln w="38100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C7861D28-F1CE-D043-82FC-FDD728AF12E7}"/>
                  </a:ext>
                </a:extLst>
              </p:cNvPr>
              <p:cNvSpPr txBox="1"/>
              <p:nvPr/>
            </p:nvSpPr>
            <p:spPr>
              <a:xfrm>
                <a:off x="7153835" y="974725"/>
                <a:ext cx="3265317" cy="769441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200" b="0"/>
                  <a:t>を適当に足し合わせると</a:t>
                </a:r>
                <a:br>
                  <a:rPr kumimoji="1" lang="en-US" altLang="ja-JP" sz="2200" b="0" dirty="0"/>
                </a:br>
                <a:r>
                  <a:rPr kumimoji="1" lang="ja-JP" altLang="en-US" sz="2200" b="0"/>
                  <a:t>一山の関数を作れる</a:t>
                </a:r>
                <a:endParaRPr kumimoji="1" lang="en-US" altLang="ja-JP" sz="2200" b="0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C7861D28-F1CE-D043-82FC-FDD728AF1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835" y="974725"/>
                <a:ext cx="3265317" cy="769441"/>
              </a:xfrm>
              <a:prstGeom prst="rect">
                <a:avLst/>
              </a:prstGeom>
              <a:blipFill>
                <a:blip r:embed="rId8"/>
                <a:stretch>
                  <a:fillRect l="-4651" t="-4918" r="-4264" b="-16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88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角丸四角形 30">
            <a:extLst>
              <a:ext uri="{FF2B5EF4-FFF2-40B4-BE49-F238E27FC236}">
                <a16:creationId xmlns:a16="http://schemas.microsoft.com/office/drawing/2014/main" id="{9F0A4BB4-B217-8C48-ACDD-82364542771E}"/>
              </a:ext>
            </a:extLst>
          </p:cNvPr>
          <p:cNvSpPr/>
          <p:nvPr/>
        </p:nvSpPr>
        <p:spPr>
          <a:xfrm>
            <a:off x="1183341" y="815788"/>
            <a:ext cx="860612" cy="28507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6304B50-35D5-A24B-9981-9DFCF826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ニューラルネットワークの強み</a:t>
            </a:r>
            <a:endParaRPr kumimoji="1" lang="ja-JP" altLang="en-US"/>
          </a:p>
        </p:txBody>
      </p:sp>
      <p:sp>
        <p:nvSpPr>
          <p:cNvPr id="4" name="フリーフォーム 3">
            <a:extLst>
              <a:ext uri="{FF2B5EF4-FFF2-40B4-BE49-F238E27FC236}">
                <a16:creationId xmlns:a16="http://schemas.microsoft.com/office/drawing/2014/main" id="{26FFEF34-3A47-B842-84FA-799CA4F6C7AD}"/>
              </a:ext>
            </a:extLst>
          </p:cNvPr>
          <p:cNvSpPr/>
          <p:nvPr/>
        </p:nvSpPr>
        <p:spPr>
          <a:xfrm>
            <a:off x="3276600" y="683996"/>
            <a:ext cx="3576918" cy="2207219"/>
          </a:xfrm>
          <a:custGeom>
            <a:avLst/>
            <a:gdLst>
              <a:gd name="connsiteX0" fmla="*/ 0 w 3576918"/>
              <a:gd name="connsiteY0" fmla="*/ 1793247 h 2207219"/>
              <a:gd name="connsiteX1" fmla="*/ 268941 w 3576918"/>
              <a:gd name="connsiteY1" fmla="*/ 681624 h 2207219"/>
              <a:gd name="connsiteX2" fmla="*/ 412377 w 3576918"/>
              <a:gd name="connsiteY2" fmla="*/ 529224 h 2207219"/>
              <a:gd name="connsiteX3" fmla="*/ 618565 w 3576918"/>
              <a:gd name="connsiteY3" fmla="*/ 1470518 h 2207219"/>
              <a:gd name="connsiteX4" fmla="*/ 788894 w 3576918"/>
              <a:gd name="connsiteY4" fmla="*/ 1667741 h 2207219"/>
              <a:gd name="connsiteX5" fmla="*/ 995083 w 3576918"/>
              <a:gd name="connsiteY5" fmla="*/ 1918753 h 2207219"/>
              <a:gd name="connsiteX6" fmla="*/ 1201271 w 3576918"/>
              <a:gd name="connsiteY6" fmla="*/ 2205624 h 2207219"/>
              <a:gd name="connsiteX7" fmla="*/ 1425388 w 3576918"/>
              <a:gd name="connsiteY7" fmla="*/ 1784282 h 2207219"/>
              <a:gd name="connsiteX8" fmla="*/ 1550894 w 3576918"/>
              <a:gd name="connsiteY8" fmla="*/ 1013318 h 2207219"/>
              <a:gd name="connsiteX9" fmla="*/ 1631577 w 3576918"/>
              <a:gd name="connsiteY9" fmla="*/ 744377 h 2207219"/>
              <a:gd name="connsiteX10" fmla="*/ 1855694 w 3576918"/>
              <a:gd name="connsiteY10" fmla="*/ 896777 h 2207219"/>
              <a:gd name="connsiteX11" fmla="*/ 2017059 w 3576918"/>
              <a:gd name="connsiteY11" fmla="*/ 574047 h 2207219"/>
              <a:gd name="connsiteX12" fmla="*/ 2259106 w 3576918"/>
              <a:gd name="connsiteY12" fmla="*/ 36165 h 2207219"/>
              <a:gd name="connsiteX13" fmla="*/ 2698377 w 3576918"/>
              <a:gd name="connsiteY13" fmla="*/ 1685671 h 2207219"/>
              <a:gd name="connsiteX14" fmla="*/ 3576918 w 3576918"/>
              <a:gd name="connsiteY14" fmla="*/ 2133906 h 220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76918" h="2207219">
                <a:moveTo>
                  <a:pt x="0" y="1793247"/>
                </a:moveTo>
                <a:cubicBezTo>
                  <a:pt x="100106" y="1342770"/>
                  <a:pt x="200212" y="892294"/>
                  <a:pt x="268941" y="681624"/>
                </a:cubicBezTo>
                <a:cubicBezTo>
                  <a:pt x="337670" y="470954"/>
                  <a:pt x="354106" y="397742"/>
                  <a:pt x="412377" y="529224"/>
                </a:cubicBezTo>
                <a:cubicBezTo>
                  <a:pt x="470648" y="660706"/>
                  <a:pt x="555812" y="1280765"/>
                  <a:pt x="618565" y="1470518"/>
                </a:cubicBezTo>
                <a:cubicBezTo>
                  <a:pt x="681318" y="1660271"/>
                  <a:pt x="726141" y="1593035"/>
                  <a:pt x="788894" y="1667741"/>
                </a:cubicBezTo>
                <a:cubicBezTo>
                  <a:pt x="851647" y="1742447"/>
                  <a:pt x="926353" y="1829106"/>
                  <a:pt x="995083" y="1918753"/>
                </a:cubicBezTo>
                <a:cubicBezTo>
                  <a:pt x="1063813" y="2008400"/>
                  <a:pt x="1129554" y="2228036"/>
                  <a:pt x="1201271" y="2205624"/>
                </a:cubicBezTo>
                <a:cubicBezTo>
                  <a:pt x="1272988" y="2183212"/>
                  <a:pt x="1367118" y="1983000"/>
                  <a:pt x="1425388" y="1784282"/>
                </a:cubicBezTo>
                <a:cubicBezTo>
                  <a:pt x="1483658" y="1585564"/>
                  <a:pt x="1516529" y="1186635"/>
                  <a:pt x="1550894" y="1013318"/>
                </a:cubicBezTo>
                <a:cubicBezTo>
                  <a:pt x="1585259" y="840001"/>
                  <a:pt x="1580777" y="763801"/>
                  <a:pt x="1631577" y="744377"/>
                </a:cubicBezTo>
                <a:cubicBezTo>
                  <a:pt x="1682377" y="724953"/>
                  <a:pt x="1791447" y="925165"/>
                  <a:pt x="1855694" y="896777"/>
                </a:cubicBezTo>
                <a:cubicBezTo>
                  <a:pt x="1919941" y="868389"/>
                  <a:pt x="1949824" y="717482"/>
                  <a:pt x="2017059" y="574047"/>
                </a:cubicBezTo>
                <a:cubicBezTo>
                  <a:pt x="2084294" y="430612"/>
                  <a:pt x="2145553" y="-149106"/>
                  <a:pt x="2259106" y="36165"/>
                </a:cubicBezTo>
                <a:cubicBezTo>
                  <a:pt x="2372659" y="221436"/>
                  <a:pt x="2478742" y="1336047"/>
                  <a:pt x="2698377" y="1685671"/>
                </a:cubicBezTo>
                <a:cubicBezTo>
                  <a:pt x="2918012" y="2035295"/>
                  <a:pt x="3247465" y="2084600"/>
                  <a:pt x="3576918" y="213390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62670BD-EEE0-5746-A8C8-C2161910F8F5}"/>
                  </a:ext>
                </a:extLst>
              </p:cNvPr>
              <p:cNvSpPr txBox="1"/>
              <p:nvPr/>
            </p:nvSpPr>
            <p:spPr>
              <a:xfrm>
                <a:off x="6317987" y="2167612"/>
                <a:ext cx="1071062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2200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62670BD-EEE0-5746-A8C8-C2161910F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987" y="2167612"/>
                <a:ext cx="1071062" cy="430887"/>
              </a:xfrm>
              <a:prstGeom prst="rect">
                <a:avLst/>
              </a:prstGeom>
              <a:blipFill>
                <a:blip r:embed="rId2"/>
                <a:stretch>
                  <a:fillRect l="-4651" b="-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円/楕円 5">
            <a:extLst>
              <a:ext uri="{FF2B5EF4-FFF2-40B4-BE49-F238E27FC236}">
                <a16:creationId xmlns:a16="http://schemas.microsoft.com/office/drawing/2014/main" id="{551EE342-6352-E547-876C-DDDAB3CBC5E4}"/>
              </a:ext>
            </a:extLst>
          </p:cNvPr>
          <p:cNvSpPr/>
          <p:nvPr/>
        </p:nvSpPr>
        <p:spPr>
          <a:xfrm>
            <a:off x="1320136" y="1723858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159781CF-6E7E-5648-A2EE-C885ECAC15F0}"/>
              </a:ext>
            </a:extLst>
          </p:cNvPr>
          <p:cNvSpPr/>
          <p:nvPr/>
        </p:nvSpPr>
        <p:spPr>
          <a:xfrm>
            <a:off x="1320136" y="980743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925441B2-0729-6840-AF27-28C9AC034185}"/>
              </a:ext>
            </a:extLst>
          </p:cNvPr>
          <p:cNvSpPr/>
          <p:nvPr/>
        </p:nvSpPr>
        <p:spPr>
          <a:xfrm>
            <a:off x="2330824" y="1840346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324C30FA-2A83-3F45-9974-E8B27667701A}"/>
              </a:ext>
            </a:extLst>
          </p:cNvPr>
          <p:cNvSpPr/>
          <p:nvPr/>
        </p:nvSpPr>
        <p:spPr>
          <a:xfrm>
            <a:off x="1373924" y="2871341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" name="曲線コネクタ 9">
            <a:extLst>
              <a:ext uri="{FF2B5EF4-FFF2-40B4-BE49-F238E27FC236}">
                <a16:creationId xmlns:a16="http://schemas.microsoft.com/office/drawing/2014/main" id="{2972DCC3-B459-5944-B2B9-240909AB2B19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 rot="16200000" flipH="1">
            <a:off x="1839486" y="1349008"/>
            <a:ext cx="491940" cy="64302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線コネクタ 10">
            <a:extLst>
              <a:ext uri="{FF2B5EF4-FFF2-40B4-BE49-F238E27FC236}">
                <a16:creationId xmlns:a16="http://schemas.microsoft.com/office/drawing/2014/main" id="{CF4EE67D-3FA7-6C4B-8241-8701463928CD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rot="5400000">
            <a:off x="1780685" y="2321202"/>
            <a:ext cx="663332" cy="58923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線コネクタ 11">
            <a:extLst>
              <a:ext uri="{FF2B5EF4-FFF2-40B4-BE49-F238E27FC236}">
                <a16:creationId xmlns:a16="http://schemas.microsoft.com/office/drawing/2014/main" id="{EE00E2A1-5183-4D43-B24F-76CB258A42E2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rot="10800000">
            <a:off x="1840090" y="1983835"/>
            <a:ext cx="490735" cy="11648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>
            <a:extLst>
              <a:ext uri="{FF2B5EF4-FFF2-40B4-BE49-F238E27FC236}">
                <a16:creationId xmlns:a16="http://schemas.microsoft.com/office/drawing/2014/main" id="{41FD3FEF-2BAD-E64B-9C59-16D32EF7653F}"/>
              </a:ext>
            </a:extLst>
          </p:cNvPr>
          <p:cNvSpPr/>
          <p:nvPr/>
        </p:nvSpPr>
        <p:spPr>
          <a:xfrm>
            <a:off x="448236" y="1840346"/>
            <a:ext cx="519953" cy="519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0" name="曲線コネクタ 19">
            <a:extLst>
              <a:ext uri="{FF2B5EF4-FFF2-40B4-BE49-F238E27FC236}">
                <a16:creationId xmlns:a16="http://schemas.microsoft.com/office/drawing/2014/main" id="{57EBC0A0-138F-754B-BA7B-7D13506CA96A}"/>
              </a:ext>
            </a:extLst>
          </p:cNvPr>
          <p:cNvCxnSpPr>
            <a:cxnSpLocks/>
            <a:stCxn id="6" idx="2"/>
            <a:endCxn id="16" idx="6"/>
          </p:cNvCxnSpPr>
          <p:nvPr/>
        </p:nvCxnSpPr>
        <p:spPr>
          <a:xfrm rot="10800000" flipV="1">
            <a:off x="968190" y="1983835"/>
            <a:ext cx="351947" cy="11648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線コネクタ 22">
            <a:extLst>
              <a:ext uri="{FF2B5EF4-FFF2-40B4-BE49-F238E27FC236}">
                <a16:creationId xmlns:a16="http://schemas.microsoft.com/office/drawing/2014/main" id="{F906EA5F-A73F-4848-966D-BAACD76D3220}"/>
              </a:ext>
            </a:extLst>
          </p:cNvPr>
          <p:cNvCxnSpPr>
            <a:cxnSpLocks/>
            <a:stCxn id="7" idx="3"/>
            <a:endCxn id="16" idx="7"/>
          </p:cNvCxnSpPr>
          <p:nvPr/>
        </p:nvCxnSpPr>
        <p:spPr>
          <a:xfrm rot="5400000">
            <a:off x="898193" y="1418403"/>
            <a:ext cx="491940" cy="50423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線コネクタ 25">
            <a:extLst>
              <a:ext uri="{FF2B5EF4-FFF2-40B4-BE49-F238E27FC236}">
                <a16:creationId xmlns:a16="http://schemas.microsoft.com/office/drawing/2014/main" id="{33F0006C-2EF7-4E45-A139-A0294D3111F5}"/>
              </a:ext>
            </a:extLst>
          </p:cNvPr>
          <p:cNvCxnSpPr>
            <a:cxnSpLocks/>
            <a:stCxn id="9" idx="1"/>
            <a:endCxn id="16" idx="5"/>
          </p:cNvCxnSpPr>
          <p:nvPr/>
        </p:nvCxnSpPr>
        <p:spPr>
          <a:xfrm rot="16200000" flipV="1">
            <a:off x="839391" y="2336807"/>
            <a:ext cx="663332" cy="55802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741026D-1022-A142-BF26-3782D7B9C7D8}"/>
                  </a:ext>
                </a:extLst>
              </p:cNvPr>
              <p:cNvSpPr txBox="1"/>
              <p:nvPr/>
            </p:nvSpPr>
            <p:spPr>
              <a:xfrm>
                <a:off x="592221" y="1853266"/>
                <a:ext cx="223331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741026D-1022-A142-BF26-3782D7B9C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21" y="1853266"/>
                <a:ext cx="223331" cy="430887"/>
              </a:xfrm>
              <a:prstGeom prst="rect">
                <a:avLst/>
              </a:prstGeom>
              <a:blipFill>
                <a:blip r:embed="rId3"/>
                <a:stretch>
                  <a:fillRect l="-11111" r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D895CA7-C86E-BB4C-A67A-2075A18993B8}"/>
                  </a:ext>
                </a:extLst>
              </p:cNvPr>
              <p:cNvSpPr txBox="1"/>
              <p:nvPr/>
            </p:nvSpPr>
            <p:spPr>
              <a:xfrm>
                <a:off x="2483808" y="1853266"/>
                <a:ext cx="226024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D895CA7-C86E-BB4C-A67A-2075A1899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808" y="1853266"/>
                <a:ext cx="226024" cy="430887"/>
              </a:xfrm>
              <a:prstGeom prst="rect">
                <a:avLst/>
              </a:prstGeom>
              <a:blipFill>
                <a:blip r:embed="rId4"/>
                <a:stretch>
                  <a:fillRect l="-27778" r="-22222"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6DC8DD4D-2C05-E741-B0DF-CCD6990A1DFE}"/>
                  </a:ext>
                </a:extLst>
              </p:cNvPr>
              <p:cNvSpPr txBox="1"/>
              <p:nvPr/>
            </p:nvSpPr>
            <p:spPr>
              <a:xfrm>
                <a:off x="1461797" y="992655"/>
                <a:ext cx="345031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6DC8DD4D-2C05-E741-B0DF-CCD6990A1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797" y="992655"/>
                <a:ext cx="345031" cy="430887"/>
              </a:xfrm>
              <a:prstGeom prst="rect">
                <a:avLst/>
              </a:prstGeom>
              <a:blipFill>
                <a:blip r:embed="rId5"/>
                <a:stretch>
                  <a:fillRect l="-17857" r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D93853A1-152C-3441-AB9C-7D63E2D05378}"/>
                  </a:ext>
                </a:extLst>
              </p:cNvPr>
              <p:cNvSpPr txBox="1"/>
              <p:nvPr/>
            </p:nvSpPr>
            <p:spPr>
              <a:xfrm>
                <a:off x="1461797" y="1754655"/>
                <a:ext cx="351570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D93853A1-152C-3441-AB9C-7D63E2D05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797" y="1754655"/>
                <a:ext cx="351570" cy="430887"/>
              </a:xfrm>
              <a:prstGeom prst="rect">
                <a:avLst/>
              </a:prstGeom>
              <a:blipFill>
                <a:blip r:embed="rId6"/>
                <a:stretch>
                  <a:fillRect l="-17241" r="-34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BF35E11-E400-0747-A3B4-A2C0DFF6730C}"/>
                  </a:ext>
                </a:extLst>
              </p:cNvPr>
              <p:cNvSpPr txBox="1"/>
              <p:nvPr/>
            </p:nvSpPr>
            <p:spPr>
              <a:xfrm>
                <a:off x="1461797" y="2929031"/>
                <a:ext cx="393249" cy="43088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BF35E11-E400-0747-A3B4-A2C0DFF67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797" y="2929031"/>
                <a:ext cx="393249" cy="430887"/>
              </a:xfrm>
              <a:prstGeom prst="rect">
                <a:avLst/>
              </a:prstGeom>
              <a:blipFill>
                <a:blip r:embed="rId7"/>
                <a:stretch>
                  <a:fillRect l="-15625" r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9BECAC6E-0950-BA46-A5DA-B6BB96CECEA7}"/>
              </a:ext>
            </a:extLst>
          </p:cNvPr>
          <p:cNvCxnSpPr/>
          <p:nvPr/>
        </p:nvCxnSpPr>
        <p:spPr>
          <a:xfrm>
            <a:off x="2904564" y="2893752"/>
            <a:ext cx="363070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リーフォーム 2">
            <a:extLst>
              <a:ext uri="{FF2B5EF4-FFF2-40B4-BE49-F238E27FC236}">
                <a16:creationId xmlns:a16="http://schemas.microsoft.com/office/drawing/2014/main" id="{466ABAE5-B4C5-9C4F-97A1-0DB091969824}"/>
              </a:ext>
            </a:extLst>
          </p:cNvPr>
          <p:cNvSpPr/>
          <p:nvPr/>
        </p:nvSpPr>
        <p:spPr>
          <a:xfrm>
            <a:off x="2655130" y="1822417"/>
            <a:ext cx="1730188" cy="1028360"/>
          </a:xfrm>
          <a:custGeom>
            <a:avLst/>
            <a:gdLst>
              <a:gd name="connsiteX0" fmla="*/ 0 w 1730188"/>
              <a:gd name="connsiteY0" fmla="*/ 726157 h 726157"/>
              <a:gd name="connsiteX1" fmla="*/ 600635 w 1730188"/>
              <a:gd name="connsiteY1" fmla="*/ 519969 h 726157"/>
              <a:gd name="connsiteX2" fmla="*/ 851647 w 1730188"/>
              <a:gd name="connsiteY2" fmla="*/ 16 h 726157"/>
              <a:gd name="connsiteX3" fmla="*/ 1039906 w 1730188"/>
              <a:gd name="connsiteY3" fmla="*/ 537899 h 726157"/>
              <a:gd name="connsiteX4" fmla="*/ 1730188 w 1730188"/>
              <a:gd name="connsiteY4" fmla="*/ 717193 h 72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0188" h="726157">
                <a:moveTo>
                  <a:pt x="0" y="726157"/>
                </a:moveTo>
                <a:cubicBezTo>
                  <a:pt x="229347" y="683574"/>
                  <a:pt x="458694" y="640992"/>
                  <a:pt x="600635" y="519969"/>
                </a:cubicBezTo>
                <a:cubicBezTo>
                  <a:pt x="742576" y="398946"/>
                  <a:pt x="778435" y="-2972"/>
                  <a:pt x="851647" y="16"/>
                </a:cubicBezTo>
                <a:cubicBezTo>
                  <a:pt x="924859" y="3004"/>
                  <a:pt x="893483" y="418370"/>
                  <a:pt x="1039906" y="537899"/>
                </a:cubicBezTo>
                <a:cubicBezTo>
                  <a:pt x="1186329" y="657428"/>
                  <a:pt x="1458258" y="687310"/>
                  <a:pt x="1730188" y="717193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>
            <a:extLst>
              <a:ext uri="{FF2B5EF4-FFF2-40B4-BE49-F238E27FC236}">
                <a16:creationId xmlns:a16="http://schemas.microsoft.com/office/drawing/2014/main" id="{48C8DA4D-34C1-B245-A0A0-B16053370EE9}"/>
              </a:ext>
            </a:extLst>
          </p:cNvPr>
          <p:cNvSpPr/>
          <p:nvPr/>
        </p:nvSpPr>
        <p:spPr>
          <a:xfrm>
            <a:off x="2789600" y="1482766"/>
            <a:ext cx="1730188" cy="1368011"/>
          </a:xfrm>
          <a:custGeom>
            <a:avLst/>
            <a:gdLst>
              <a:gd name="connsiteX0" fmla="*/ 0 w 1730188"/>
              <a:gd name="connsiteY0" fmla="*/ 726157 h 726157"/>
              <a:gd name="connsiteX1" fmla="*/ 600635 w 1730188"/>
              <a:gd name="connsiteY1" fmla="*/ 519969 h 726157"/>
              <a:gd name="connsiteX2" fmla="*/ 851647 w 1730188"/>
              <a:gd name="connsiteY2" fmla="*/ 16 h 726157"/>
              <a:gd name="connsiteX3" fmla="*/ 1039906 w 1730188"/>
              <a:gd name="connsiteY3" fmla="*/ 537899 h 726157"/>
              <a:gd name="connsiteX4" fmla="*/ 1730188 w 1730188"/>
              <a:gd name="connsiteY4" fmla="*/ 717193 h 72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0188" h="726157">
                <a:moveTo>
                  <a:pt x="0" y="726157"/>
                </a:moveTo>
                <a:cubicBezTo>
                  <a:pt x="229347" y="683574"/>
                  <a:pt x="458694" y="640992"/>
                  <a:pt x="600635" y="519969"/>
                </a:cubicBezTo>
                <a:cubicBezTo>
                  <a:pt x="742576" y="398946"/>
                  <a:pt x="778435" y="-2972"/>
                  <a:pt x="851647" y="16"/>
                </a:cubicBezTo>
                <a:cubicBezTo>
                  <a:pt x="924859" y="3004"/>
                  <a:pt x="893483" y="418370"/>
                  <a:pt x="1039906" y="537899"/>
                </a:cubicBezTo>
                <a:cubicBezTo>
                  <a:pt x="1186329" y="657428"/>
                  <a:pt x="1458258" y="687310"/>
                  <a:pt x="1730188" y="717193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 27">
            <a:extLst>
              <a:ext uri="{FF2B5EF4-FFF2-40B4-BE49-F238E27FC236}">
                <a16:creationId xmlns:a16="http://schemas.microsoft.com/office/drawing/2014/main" id="{F63CE1A0-EE6E-484A-ADCE-4A174256C9A9}"/>
              </a:ext>
            </a:extLst>
          </p:cNvPr>
          <p:cNvSpPr/>
          <p:nvPr/>
        </p:nvSpPr>
        <p:spPr>
          <a:xfrm>
            <a:off x="2924071" y="1822417"/>
            <a:ext cx="1730188" cy="1028360"/>
          </a:xfrm>
          <a:custGeom>
            <a:avLst/>
            <a:gdLst>
              <a:gd name="connsiteX0" fmla="*/ 0 w 1730188"/>
              <a:gd name="connsiteY0" fmla="*/ 726157 h 726157"/>
              <a:gd name="connsiteX1" fmla="*/ 600635 w 1730188"/>
              <a:gd name="connsiteY1" fmla="*/ 519969 h 726157"/>
              <a:gd name="connsiteX2" fmla="*/ 851647 w 1730188"/>
              <a:gd name="connsiteY2" fmla="*/ 16 h 726157"/>
              <a:gd name="connsiteX3" fmla="*/ 1039906 w 1730188"/>
              <a:gd name="connsiteY3" fmla="*/ 537899 h 726157"/>
              <a:gd name="connsiteX4" fmla="*/ 1730188 w 1730188"/>
              <a:gd name="connsiteY4" fmla="*/ 717193 h 72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0188" h="726157">
                <a:moveTo>
                  <a:pt x="0" y="726157"/>
                </a:moveTo>
                <a:cubicBezTo>
                  <a:pt x="229347" y="683574"/>
                  <a:pt x="458694" y="640992"/>
                  <a:pt x="600635" y="519969"/>
                </a:cubicBezTo>
                <a:cubicBezTo>
                  <a:pt x="742576" y="398946"/>
                  <a:pt x="778435" y="-2972"/>
                  <a:pt x="851647" y="16"/>
                </a:cubicBezTo>
                <a:cubicBezTo>
                  <a:pt x="924859" y="3004"/>
                  <a:pt x="893483" y="418370"/>
                  <a:pt x="1039906" y="537899"/>
                </a:cubicBezTo>
                <a:cubicBezTo>
                  <a:pt x="1186329" y="657428"/>
                  <a:pt x="1458258" y="687310"/>
                  <a:pt x="1730188" y="717193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リーフォーム 29">
            <a:extLst>
              <a:ext uri="{FF2B5EF4-FFF2-40B4-BE49-F238E27FC236}">
                <a16:creationId xmlns:a16="http://schemas.microsoft.com/office/drawing/2014/main" id="{9C9D55A7-FEAD-1A42-A5CF-1E4D6E37942F}"/>
              </a:ext>
            </a:extLst>
          </p:cNvPr>
          <p:cNvSpPr/>
          <p:nvPr/>
        </p:nvSpPr>
        <p:spPr>
          <a:xfrm>
            <a:off x="3201977" y="2342369"/>
            <a:ext cx="1730188" cy="508408"/>
          </a:xfrm>
          <a:custGeom>
            <a:avLst/>
            <a:gdLst>
              <a:gd name="connsiteX0" fmla="*/ 0 w 1730188"/>
              <a:gd name="connsiteY0" fmla="*/ 726157 h 726157"/>
              <a:gd name="connsiteX1" fmla="*/ 600635 w 1730188"/>
              <a:gd name="connsiteY1" fmla="*/ 519969 h 726157"/>
              <a:gd name="connsiteX2" fmla="*/ 851647 w 1730188"/>
              <a:gd name="connsiteY2" fmla="*/ 16 h 726157"/>
              <a:gd name="connsiteX3" fmla="*/ 1039906 w 1730188"/>
              <a:gd name="connsiteY3" fmla="*/ 537899 h 726157"/>
              <a:gd name="connsiteX4" fmla="*/ 1730188 w 1730188"/>
              <a:gd name="connsiteY4" fmla="*/ 717193 h 72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0188" h="726157">
                <a:moveTo>
                  <a:pt x="0" y="726157"/>
                </a:moveTo>
                <a:cubicBezTo>
                  <a:pt x="229347" y="683574"/>
                  <a:pt x="458694" y="640992"/>
                  <a:pt x="600635" y="519969"/>
                </a:cubicBezTo>
                <a:cubicBezTo>
                  <a:pt x="742576" y="398946"/>
                  <a:pt x="778435" y="-2972"/>
                  <a:pt x="851647" y="16"/>
                </a:cubicBezTo>
                <a:cubicBezTo>
                  <a:pt x="924859" y="3004"/>
                  <a:pt x="893483" y="418370"/>
                  <a:pt x="1039906" y="537899"/>
                </a:cubicBezTo>
                <a:cubicBezTo>
                  <a:pt x="1186329" y="657428"/>
                  <a:pt x="1458258" y="687310"/>
                  <a:pt x="1730188" y="717193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リーフォーム 36">
            <a:extLst>
              <a:ext uri="{FF2B5EF4-FFF2-40B4-BE49-F238E27FC236}">
                <a16:creationId xmlns:a16="http://schemas.microsoft.com/office/drawing/2014/main" id="{A7F499C7-4E00-BC44-A65E-C7310B18CF75}"/>
              </a:ext>
            </a:extLst>
          </p:cNvPr>
          <p:cNvSpPr/>
          <p:nvPr/>
        </p:nvSpPr>
        <p:spPr>
          <a:xfrm>
            <a:off x="3928118" y="2342369"/>
            <a:ext cx="1730188" cy="508408"/>
          </a:xfrm>
          <a:custGeom>
            <a:avLst/>
            <a:gdLst>
              <a:gd name="connsiteX0" fmla="*/ 0 w 1730188"/>
              <a:gd name="connsiteY0" fmla="*/ 726157 h 726157"/>
              <a:gd name="connsiteX1" fmla="*/ 600635 w 1730188"/>
              <a:gd name="connsiteY1" fmla="*/ 519969 h 726157"/>
              <a:gd name="connsiteX2" fmla="*/ 851647 w 1730188"/>
              <a:gd name="connsiteY2" fmla="*/ 16 h 726157"/>
              <a:gd name="connsiteX3" fmla="*/ 1039906 w 1730188"/>
              <a:gd name="connsiteY3" fmla="*/ 537899 h 726157"/>
              <a:gd name="connsiteX4" fmla="*/ 1730188 w 1730188"/>
              <a:gd name="connsiteY4" fmla="*/ 717193 h 72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0188" h="726157">
                <a:moveTo>
                  <a:pt x="0" y="726157"/>
                </a:moveTo>
                <a:cubicBezTo>
                  <a:pt x="229347" y="683574"/>
                  <a:pt x="458694" y="640992"/>
                  <a:pt x="600635" y="519969"/>
                </a:cubicBezTo>
                <a:cubicBezTo>
                  <a:pt x="742576" y="398946"/>
                  <a:pt x="778435" y="-2972"/>
                  <a:pt x="851647" y="16"/>
                </a:cubicBezTo>
                <a:cubicBezTo>
                  <a:pt x="924859" y="3004"/>
                  <a:pt x="893483" y="418370"/>
                  <a:pt x="1039906" y="537899"/>
                </a:cubicBezTo>
                <a:cubicBezTo>
                  <a:pt x="1186329" y="657428"/>
                  <a:pt x="1458258" y="687310"/>
                  <a:pt x="1730188" y="717193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フリーフォーム 37">
            <a:extLst>
              <a:ext uri="{FF2B5EF4-FFF2-40B4-BE49-F238E27FC236}">
                <a16:creationId xmlns:a16="http://schemas.microsoft.com/office/drawing/2014/main" id="{2287A358-8D3A-5B4D-A92A-5013C59B9293}"/>
              </a:ext>
            </a:extLst>
          </p:cNvPr>
          <p:cNvSpPr/>
          <p:nvPr/>
        </p:nvSpPr>
        <p:spPr>
          <a:xfrm>
            <a:off x="4098445" y="1736725"/>
            <a:ext cx="1730188" cy="1114052"/>
          </a:xfrm>
          <a:custGeom>
            <a:avLst/>
            <a:gdLst>
              <a:gd name="connsiteX0" fmla="*/ 0 w 1730188"/>
              <a:gd name="connsiteY0" fmla="*/ 726157 h 726157"/>
              <a:gd name="connsiteX1" fmla="*/ 600635 w 1730188"/>
              <a:gd name="connsiteY1" fmla="*/ 519969 h 726157"/>
              <a:gd name="connsiteX2" fmla="*/ 851647 w 1730188"/>
              <a:gd name="connsiteY2" fmla="*/ 16 h 726157"/>
              <a:gd name="connsiteX3" fmla="*/ 1039906 w 1730188"/>
              <a:gd name="connsiteY3" fmla="*/ 537899 h 726157"/>
              <a:gd name="connsiteX4" fmla="*/ 1730188 w 1730188"/>
              <a:gd name="connsiteY4" fmla="*/ 717193 h 72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0188" h="726157">
                <a:moveTo>
                  <a:pt x="0" y="726157"/>
                </a:moveTo>
                <a:cubicBezTo>
                  <a:pt x="229347" y="683574"/>
                  <a:pt x="458694" y="640992"/>
                  <a:pt x="600635" y="519969"/>
                </a:cubicBezTo>
                <a:cubicBezTo>
                  <a:pt x="742576" y="398946"/>
                  <a:pt x="778435" y="-2972"/>
                  <a:pt x="851647" y="16"/>
                </a:cubicBezTo>
                <a:cubicBezTo>
                  <a:pt x="924859" y="3004"/>
                  <a:pt x="893483" y="418370"/>
                  <a:pt x="1039906" y="537899"/>
                </a:cubicBezTo>
                <a:cubicBezTo>
                  <a:pt x="1186329" y="657428"/>
                  <a:pt x="1458258" y="687310"/>
                  <a:pt x="1730188" y="717193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フリーフォーム 39">
            <a:extLst>
              <a:ext uri="{FF2B5EF4-FFF2-40B4-BE49-F238E27FC236}">
                <a16:creationId xmlns:a16="http://schemas.microsoft.com/office/drawing/2014/main" id="{60C8EE25-7D02-0049-A1AE-2F4BB258E656}"/>
              </a:ext>
            </a:extLst>
          </p:cNvPr>
          <p:cNvSpPr/>
          <p:nvPr/>
        </p:nvSpPr>
        <p:spPr>
          <a:xfrm>
            <a:off x="4313598" y="1736725"/>
            <a:ext cx="1730188" cy="1114052"/>
          </a:xfrm>
          <a:custGeom>
            <a:avLst/>
            <a:gdLst>
              <a:gd name="connsiteX0" fmla="*/ 0 w 1730188"/>
              <a:gd name="connsiteY0" fmla="*/ 726157 h 726157"/>
              <a:gd name="connsiteX1" fmla="*/ 600635 w 1730188"/>
              <a:gd name="connsiteY1" fmla="*/ 519969 h 726157"/>
              <a:gd name="connsiteX2" fmla="*/ 851647 w 1730188"/>
              <a:gd name="connsiteY2" fmla="*/ 16 h 726157"/>
              <a:gd name="connsiteX3" fmla="*/ 1039906 w 1730188"/>
              <a:gd name="connsiteY3" fmla="*/ 537899 h 726157"/>
              <a:gd name="connsiteX4" fmla="*/ 1730188 w 1730188"/>
              <a:gd name="connsiteY4" fmla="*/ 717193 h 72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0188" h="726157">
                <a:moveTo>
                  <a:pt x="0" y="726157"/>
                </a:moveTo>
                <a:cubicBezTo>
                  <a:pt x="229347" y="683574"/>
                  <a:pt x="458694" y="640992"/>
                  <a:pt x="600635" y="519969"/>
                </a:cubicBezTo>
                <a:cubicBezTo>
                  <a:pt x="742576" y="398946"/>
                  <a:pt x="778435" y="-2972"/>
                  <a:pt x="851647" y="16"/>
                </a:cubicBezTo>
                <a:cubicBezTo>
                  <a:pt x="924859" y="3004"/>
                  <a:pt x="893483" y="418370"/>
                  <a:pt x="1039906" y="537899"/>
                </a:cubicBezTo>
                <a:cubicBezTo>
                  <a:pt x="1186329" y="657428"/>
                  <a:pt x="1458258" y="687310"/>
                  <a:pt x="1730188" y="717193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>
            <a:extLst>
              <a:ext uri="{FF2B5EF4-FFF2-40B4-BE49-F238E27FC236}">
                <a16:creationId xmlns:a16="http://schemas.microsoft.com/office/drawing/2014/main" id="{443EBD88-9BB4-744E-ABF7-A4EA5D5CA51F}"/>
              </a:ext>
            </a:extLst>
          </p:cNvPr>
          <p:cNvSpPr/>
          <p:nvPr/>
        </p:nvSpPr>
        <p:spPr>
          <a:xfrm>
            <a:off x="4537716" y="1290918"/>
            <a:ext cx="1730188" cy="1559859"/>
          </a:xfrm>
          <a:custGeom>
            <a:avLst/>
            <a:gdLst>
              <a:gd name="connsiteX0" fmla="*/ 0 w 1730188"/>
              <a:gd name="connsiteY0" fmla="*/ 726157 h 726157"/>
              <a:gd name="connsiteX1" fmla="*/ 600635 w 1730188"/>
              <a:gd name="connsiteY1" fmla="*/ 519969 h 726157"/>
              <a:gd name="connsiteX2" fmla="*/ 851647 w 1730188"/>
              <a:gd name="connsiteY2" fmla="*/ 16 h 726157"/>
              <a:gd name="connsiteX3" fmla="*/ 1039906 w 1730188"/>
              <a:gd name="connsiteY3" fmla="*/ 537899 h 726157"/>
              <a:gd name="connsiteX4" fmla="*/ 1730188 w 1730188"/>
              <a:gd name="connsiteY4" fmla="*/ 717193 h 72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0188" h="726157">
                <a:moveTo>
                  <a:pt x="0" y="726157"/>
                </a:moveTo>
                <a:cubicBezTo>
                  <a:pt x="229347" y="683574"/>
                  <a:pt x="458694" y="640992"/>
                  <a:pt x="600635" y="519969"/>
                </a:cubicBezTo>
                <a:cubicBezTo>
                  <a:pt x="742576" y="398946"/>
                  <a:pt x="778435" y="-2972"/>
                  <a:pt x="851647" y="16"/>
                </a:cubicBezTo>
                <a:cubicBezTo>
                  <a:pt x="924859" y="3004"/>
                  <a:pt x="893483" y="418370"/>
                  <a:pt x="1039906" y="537899"/>
                </a:cubicBezTo>
                <a:cubicBezTo>
                  <a:pt x="1186329" y="657428"/>
                  <a:pt x="1458258" y="687310"/>
                  <a:pt x="1730188" y="717193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リーフォーム 41">
            <a:extLst>
              <a:ext uri="{FF2B5EF4-FFF2-40B4-BE49-F238E27FC236}">
                <a16:creationId xmlns:a16="http://schemas.microsoft.com/office/drawing/2014/main" id="{3248E8AD-3E24-0D42-96F8-EED83A17D9BB}"/>
              </a:ext>
            </a:extLst>
          </p:cNvPr>
          <p:cNvSpPr/>
          <p:nvPr/>
        </p:nvSpPr>
        <p:spPr>
          <a:xfrm>
            <a:off x="4636328" y="908720"/>
            <a:ext cx="1730188" cy="1942057"/>
          </a:xfrm>
          <a:custGeom>
            <a:avLst/>
            <a:gdLst>
              <a:gd name="connsiteX0" fmla="*/ 0 w 1730188"/>
              <a:gd name="connsiteY0" fmla="*/ 726157 h 726157"/>
              <a:gd name="connsiteX1" fmla="*/ 600635 w 1730188"/>
              <a:gd name="connsiteY1" fmla="*/ 519969 h 726157"/>
              <a:gd name="connsiteX2" fmla="*/ 851647 w 1730188"/>
              <a:gd name="connsiteY2" fmla="*/ 16 h 726157"/>
              <a:gd name="connsiteX3" fmla="*/ 1039906 w 1730188"/>
              <a:gd name="connsiteY3" fmla="*/ 537899 h 726157"/>
              <a:gd name="connsiteX4" fmla="*/ 1730188 w 1730188"/>
              <a:gd name="connsiteY4" fmla="*/ 717193 h 72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0188" h="726157">
                <a:moveTo>
                  <a:pt x="0" y="726157"/>
                </a:moveTo>
                <a:cubicBezTo>
                  <a:pt x="229347" y="683574"/>
                  <a:pt x="458694" y="640992"/>
                  <a:pt x="600635" y="519969"/>
                </a:cubicBezTo>
                <a:cubicBezTo>
                  <a:pt x="742576" y="398946"/>
                  <a:pt x="778435" y="-2972"/>
                  <a:pt x="851647" y="16"/>
                </a:cubicBezTo>
                <a:cubicBezTo>
                  <a:pt x="924859" y="3004"/>
                  <a:pt x="893483" y="418370"/>
                  <a:pt x="1039906" y="537899"/>
                </a:cubicBezTo>
                <a:cubicBezTo>
                  <a:pt x="1186329" y="657428"/>
                  <a:pt x="1458258" y="687310"/>
                  <a:pt x="1730188" y="717193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>
            <a:extLst>
              <a:ext uri="{FF2B5EF4-FFF2-40B4-BE49-F238E27FC236}">
                <a16:creationId xmlns:a16="http://schemas.microsoft.com/office/drawing/2014/main" id="{7DCE4A6F-6BA1-AB47-A310-419215134649}"/>
              </a:ext>
            </a:extLst>
          </p:cNvPr>
          <p:cNvSpPr/>
          <p:nvPr/>
        </p:nvSpPr>
        <p:spPr>
          <a:xfrm>
            <a:off x="4862023" y="1835336"/>
            <a:ext cx="1730188" cy="1076098"/>
          </a:xfrm>
          <a:custGeom>
            <a:avLst/>
            <a:gdLst>
              <a:gd name="connsiteX0" fmla="*/ 0 w 1730188"/>
              <a:gd name="connsiteY0" fmla="*/ 726157 h 726157"/>
              <a:gd name="connsiteX1" fmla="*/ 600635 w 1730188"/>
              <a:gd name="connsiteY1" fmla="*/ 519969 h 726157"/>
              <a:gd name="connsiteX2" fmla="*/ 851647 w 1730188"/>
              <a:gd name="connsiteY2" fmla="*/ 16 h 726157"/>
              <a:gd name="connsiteX3" fmla="*/ 1039906 w 1730188"/>
              <a:gd name="connsiteY3" fmla="*/ 537899 h 726157"/>
              <a:gd name="connsiteX4" fmla="*/ 1730188 w 1730188"/>
              <a:gd name="connsiteY4" fmla="*/ 717193 h 72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0188" h="726157">
                <a:moveTo>
                  <a:pt x="0" y="726157"/>
                </a:moveTo>
                <a:cubicBezTo>
                  <a:pt x="229347" y="683574"/>
                  <a:pt x="458694" y="640992"/>
                  <a:pt x="600635" y="519969"/>
                </a:cubicBezTo>
                <a:cubicBezTo>
                  <a:pt x="742576" y="398946"/>
                  <a:pt x="778435" y="-2972"/>
                  <a:pt x="851647" y="16"/>
                </a:cubicBezTo>
                <a:cubicBezTo>
                  <a:pt x="924859" y="3004"/>
                  <a:pt x="893483" y="418370"/>
                  <a:pt x="1039906" y="537899"/>
                </a:cubicBezTo>
                <a:cubicBezTo>
                  <a:pt x="1186329" y="657428"/>
                  <a:pt x="1458258" y="687310"/>
                  <a:pt x="1730188" y="717193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391C3A6-BE05-9C4C-8F4A-A50B0FC1A69C}"/>
              </a:ext>
            </a:extLst>
          </p:cNvPr>
          <p:cNvSpPr txBox="1"/>
          <p:nvPr/>
        </p:nvSpPr>
        <p:spPr>
          <a:xfrm>
            <a:off x="1633240" y="4476640"/>
            <a:ext cx="8925520" cy="1200329"/>
          </a:xfrm>
          <a:prstGeom prst="rect">
            <a:avLst/>
          </a:prstGeom>
        </p:spPr>
        <p:txBody>
          <a:bodyPr vert="horz" wrap="none" lIns="0" tIns="45720" rIns="0" bIns="45720" rtlCol="0">
            <a:spAutoFit/>
          </a:bodyPr>
          <a:lstStyle/>
          <a:p>
            <a:pPr algn="l"/>
            <a:r>
              <a:rPr lang="ja-JP" altLang="en-US" sz="2400"/>
              <a:t>複雑な関数であろうと，</a:t>
            </a:r>
            <a:r>
              <a:rPr lang="ja-JP" altLang="en-US" sz="2400" b="1"/>
              <a:t>重み</a:t>
            </a:r>
            <a:r>
              <a:rPr lang="ja-JP" altLang="en-US" sz="2400"/>
              <a:t>を適切に調節することで再現できる</a:t>
            </a:r>
            <a:endParaRPr lang="en-US" altLang="ja-JP" sz="2400" dirty="0"/>
          </a:p>
          <a:p>
            <a:pPr algn="l"/>
            <a:r>
              <a:rPr lang="ja-JP" altLang="en-US" sz="2400" b="1"/>
              <a:t>・</a:t>
            </a:r>
            <a:r>
              <a:rPr lang="ja-JP" altLang="en-US" sz="2400"/>
              <a:t>事前にどんな関数であるかの情報はいらない</a:t>
            </a:r>
            <a:endParaRPr lang="en-US" altLang="ja-JP" sz="2400" dirty="0"/>
          </a:p>
          <a:p>
            <a:pPr algn="l"/>
            <a:r>
              <a:rPr lang="ja-JP" altLang="en-US" sz="2400" b="1"/>
              <a:t>・</a:t>
            </a:r>
            <a:r>
              <a:rPr lang="ja-JP" altLang="en-US" sz="2400"/>
              <a:t>不連続な関数でも近似自体はできる</a:t>
            </a:r>
            <a:endParaRPr lang="en-US" altLang="ja-JP" sz="2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A63E352-532E-7C4C-9804-D4B592252EF9}"/>
              </a:ext>
            </a:extLst>
          </p:cNvPr>
          <p:cNvSpPr txBox="1"/>
          <p:nvPr/>
        </p:nvSpPr>
        <p:spPr>
          <a:xfrm>
            <a:off x="7153835" y="974725"/>
            <a:ext cx="4231928" cy="1107996"/>
          </a:xfrm>
          <a:prstGeom prst="rect">
            <a:avLst/>
          </a:prstGeom>
        </p:spPr>
        <p:txBody>
          <a:bodyPr vert="horz" wrap="none" lIns="0" tIns="45720" rIns="0" bIns="45720" rtlCol="0">
            <a:spAutoFit/>
          </a:bodyPr>
          <a:lstStyle/>
          <a:p>
            <a:pPr algn="l"/>
            <a:r>
              <a:rPr kumimoji="1" lang="ja-JP" altLang="en-US" sz="2200" b="0"/>
              <a:t>十分鋭い一山分布が作れれば，</a:t>
            </a:r>
            <a:endParaRPr kumimoji="1" lang="en-US" altLang="ja-JP" sz="2200" b="0" dirty="0"/>
          </a:p>
          <a:p>
            <a:pPr algn="l"/>
            <a:r>
              <a:rPr lang="ja-JP" altLang="en-US" sz="2200"/>
              <a:t>どんな関数でもその足し合わせで</a:t>
            </a:r>
            <a:endParaRPr lang="en-US" altLang="ja-JP" sz="2200" dirty="0"/>
          </a:p>
          <a:p>
            <a:pPr algn="l"/>
            <a:r>
              <a:rPr lang="ja-JP" altLang="en-US" sz="2200"/>
              <a:t>表現可能．</a:t>
            </a:r>
            <a:endParaRPr kumimoji="1" lang="en-US" altLang="ja-JP" sz="2200" b="0" dirty="0"/>
          </a:p>
        </p:txBody>
      </p:sp>
    </p:spTree>
    <p:extLst>
      <p:ext uri="{BB962C8B-B14F-4D97-AF65-F5344CB8AC3E}">
        <p14:creationId xmlns:p14="http://schemas.microsoft.com/office/powerpoint/2010/main" val="2172560411"/>
      </p:ext>
    </p:extLst>
  </p:cSld>
  <p:clrMapOvr>
    <a:masterClrMapping/>
  </p:clrMapOvr>
</p:sld>
</file>

<file path=ppt/theme/theme1.xml><?xml version="1.0" encoding="utf-8"?>
<a:theme xmlns:a="http://schemas.openxmlformats.org/drawingml/2006/main" name="NttStyleGuideWhiteWide">
  <a:themeElements>
    <a:clrScheme name="ユーザー定義 3">
      <a:dk1>
        <a:sysClr val="windowText" lastClr="000000"/>
      </a:dk1>
      <a:lt1>
        <a:srgbClr val="FFFFFF"/>
      </a:lt1>
      <a:dk2>
        <a:srgbClr val="01214F"/>
      </a:dk2>
      <a:lt2>
        <a:srgbClr val="128FFF"/>
      </a:lt2>
      <a:accent1>
        <a:srgbClr val="93C4FF"/>
      </a:accent1>
      <a:accent2>
        <a:srgbClr val="E94343"/>
      </a:accent2>
      <a:accent3>
        <a:srgbClr val="36AAF2"/>
      </a:accent3>
      <a:accent4>
        <a:srgbClr val="FE9700"/>
      </a:accent4>
      <a:accent5>
        <a:srgbClr val="862A88"/>
      </a:accent5>
      <a:accent6>
        <a:srgbClr val="6FBE28"/>
      </a:accent6>
      <a:hlink>
        <a:srgbClr val="E94343"/>
      </a:hlink>
      <a:folHlink>
        <a:srgbClr val="C91717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81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 defTabSz="777836">
          <a:defRPr kumimoji="0" sz="1050" kern="0" dirty="0">
            <a:solidFill>
              <a:schemeClr val="bg1"/>
            </a:solidFill>
            <a:latin typeface="+mj-lt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0" tIns="45720" rIns="0" bIns="45720" rtlCol="0">
        <a:spAutoFit/>
      </a:bodyPr>
      <a:lstStyle>
        <a:defPPr algn="l">
          <a:defRPr kumimoji="1" sz="22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ttStyleGuideWhiteWide" id="{B02143D1-9EF1-8846-930D-A95CB3C117CF}" vid="{C13CA57F-4015-574E-A69C-5025743942C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NttStyleGuideWhiteWide</Template>
  <TotalTime>3387</TotalTime>
  <Words>1252</Words>
  <Application>Microsoft Macintosh PowerPoint</Application>
  <PresentationFormat>ワイド画面</PresentationFormat>
  <Paragraphs>233</Paragraphs>
  <Slides>30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6" baseType="lpstr">
      <vt:lpstr>Segoe UI</vt:lpstr>
      <vt:lpstr>メイリオ</vt:lpstr>
      <vt:lpstr>Arial</vt:lpstr>
      <vt:lpstr>Cambria Math</vt:lpstr>
      <vt:lpstr>Wingdings</vt:lpstr>
      <vt:lpstr>NttStyleGuideWhiteWide</vt:lpstr>
      <vt:lpstr>DNN資料</vt:lpstr>
      <vt:lpstr>はじめに</vt:lpstr>
      <vt:lpstr>ニューラルネットワーク</vt:lpstr>
      <vt:lpstr>ディープニューラルネットワーク</vt:lpstr>
      <vt:lpstr>ニューラルネットの仕組み</vt:lpstr>
      <vt:lpstr>ニューラルネットワークの強み</vt:lpstr>
      <vt:lpstr>ニューラルネットワークの強み</vt:lpstr>
      <vt:lpstr>ニューラルネットワークの強み</vt:lpstr>
      <vt:lpstr>ニューラルネットワークの強み</vt:lpstr>
      <vt:lpstr>脱線：「ディープ」？</vt:lpstr>
      <vt:lpstr>「観測」「モデル化」「学習」</vt:lpstr>
      <vt:lpstr>ニューラルネットの構造</vt:lpstr>
      <vt:lpstr>DNNの構造：全結合</vt:lpstr>
      <vt:lpstr>DNNの構造：畳み込み</vt:lpstr>
      <vt:lpstr>DNNの構造：畳み込み</vt:lpstr>
      <vt:lpstr>DNNの構造：畳み込み</vt:lpstr>
      <vt:lpstr>DNNの構造：畳み込み</vt:lpstr>
      <vt:lpstr>DNNの構造：リカレント結合</vt:lpstr>
      <vt:lpstr>DNNの構造：その他</vt:lpstr>
      <vt:lpstr>学習</vt:lpstr>
      <vt:lpstr>キーワード</vt:lpstr>
      <vt:lpstr>誤差と勾配法</vt:lpstr>
      <vt:lpstr>局所解，大域解</vt:lpstr>
      <vt:lpstr>過学習，汎化性能，正則化</vt:lpstr>
      <vt:lpstr>過学習，汎化性能，正則化</vt:lpstr>
      <vt:lpstr>過学習，汎化性能，正則化</vt:lpstr>
      <vt:lpstr>学習データの偏り</vt:lpstr>
      <vt:lpstr>学習データの偏り</vt:lpstr>
      <vt:lpstr>PowerPoint プレゼンテーション</vt:lpstr>
      <vt:lpstr>DNNの構造：畳み込み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DNN資料</dc:title>
  <dc:creator>Microsoft Office User</dc:creator>
  <cp:lastModifiedBy>Microsoft Office User</cp:lastModifiedBy>
  <cp:revision>29</cp:revision>
  <dcterms:created xsi:type="dcterms:W3CDTF">2020-09-01T01:11:52Z</dcterms:created>
  <dcterms:modified xsi:type="dcterms:W3CDTF">2020-09-04T07:56:47Z</dcterms:modified>
</cp:coreProperties>
</file>