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pos="3144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522" y="126"/>
      </p:cViewPr>
      <p:guideLst>
        <p:guide pos="314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 スライ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856736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0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72669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34876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04365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47216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E05446-DC9A-B841-876B-02055A184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92" y="383813"/>
            <a:ext cx="2741735" cy="42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94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200" indent="-1651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800" indent="-10953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ja-JP" altLang="en-US"/>
              <a:t>マスター タイトルの書式設定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6443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ja-JP" altLang="en-US"/>
              <a:t>マスター タイトルの書式設定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8030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ja-JP" altLang="en-US"/>
              <a:t>マスター タイトルの書式設定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6724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489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33400" y="1347788"/>
            <a:ext cx="8115300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ja-JP" altLang="en-US" noProof="0"/>
              <a:t>表を追加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ja-JP" altLang="en-US"/>
              <a:t>マスター タイトルの書式設定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4563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グラ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33400" y="1201738"/>
            <a:ext cx="8115300" cy="280828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ja-JP" altLang="en-US" noProof="0"/>
              <a:t>グラフを追加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ja-JP" altLang="en-US"/>
              <a:t>マスター タイトルの書式設定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9945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ja-JP" altLang="en-US"/>
              <a:t>マスター タイトルの書式設定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182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8092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665182"/>
            <a:ext cx="3662024" cy="292586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60000"/>
              <a:buFont typeface="Arial"/>
              <a:buChar char="•"/>
              <a:defRPr sz="20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60000"/>
              <a:buFont typeface="Arial"/>
              <a:buChar char="•"/>
              <a:defRPr sz="18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403225" indent="-114300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517525" indent="-114300">
              <a:buClr>
                <a:schemeClr val="tx2"/>
              </a:buClr>
              <a:buSzPct val="60000"/>
              <a:buFont typeface="Arial"/>
              <a:buChar char="•"/>
              <a:defRPr sz="14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631825" indent="-114300">
              <a:buClr>
                <a:schemeClr val="tx2"/>
              </a:buClr>
              <a:buSzPct val="60000"/>
              <a:buFont typeface="Arial"/>
              <a:buChar char="•"/>
              <a:defRPr sz="12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3686559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ja-JP" altLang="en-US"/>
              <a:t>マスター タイトルの書式設定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5683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2022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00519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259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19100" y="1657350"/>
            <a:ext cx="3827463" cy="1828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ja-JP" altLang="en-US"/>
              <a:t>マスター タイトルの書式設定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31812"/>
            <a:ext cx="3551237" cy="4059237"/>
          </a:xfrm>
          <a:prstGeom prst="rect">
            <a:avLst/>
          </a:prstGeom>
        </p:spPr>
        <p:txBody>
          <a:bodyPr lIns="0" rIns="0" anchor="ctr" anchorCtr="0"/>
          <a:lstStyle>
            <a:lvl1pPr marL="169863" indent="-16986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228600" algn="l"/>
              </a:tabLst>
              <a:defRPr sz="2400"/>
            </a:lvl1pPr>
            <a:lvl2pPr marL="346075" indent="-17145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2pPr>
            <a:lvl3pPr marL="457200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000"/>
            </a:lvl3pPr>
            <a:lvl4pPr marL="574675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1800"/>
            </a:lvl4pPr>
            <a:lvl5pPr marL="744538" indent="-11271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2022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55683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510540"/>
            <a:ext cx="3808797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ja-JP" altLang="en-US"/>
              <a:t>マスター タイトルの書式設定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10540"/>
            <a:ext cx="3551237" cy="4080510"/>
          </a:xfrm>
          <a:prstGeom prst="rect">
            <a:avLst/>
          </a:prstGeom>
        </p:spPr>
        <p:txBody>
          <a:bodyPr lIns="0" rIns="0"/>
          <a:lstStyle>
            <a:lvl1pPr marL="1143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1pPr>
            <a:lvl2pPr marL="2286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2pPr>
            <a:lvl3pPr marL="342900" indent="-114300">
              <a:lnSpc>
                <a:spcPct val="100000"/>
              </a:lnSpc>
              <a:buClr>
                <a:schemeClr val="tx1"/>
              </a:buClr>
              <a:buSzPct val="60000"/>
              <a:defRPr sz="1800"/>
            </a:lvl3pPr>
            <a:lvl4pPr marL="457200" indent="-123825">
              <a:lnSpc>
                <a:spcPct val="100000"/>
              </a:lnSpc>
              <a:buClr>
                <a:schemeClr val="tx1"/>
              </a:buClr>
              <a:buSzPct val="60000"/>
              <a:defRPr sz="1600"/>
            </a:lvl4pPr>
            <a:lvl5pPr marL="574675" indent="-117475">
              <a:lnSpc>
                <a:spcPct val="100000"/>
              </a:lnSpc>
              <a:buClr>
                <a:schemeClr val="tx1"/>
              </a:buClr>
              <a:buSzPct val="60000"/>
              <a:defRPr sz="16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37766" y="1659842"/>
            <a:ext cx="3808797" cy="2931208"/>
          </a:xfrm>
          <a:prstGeom prst="rect">
            <a:avLst/>
          </a:prstGeom>
        </p:spPr>
        <p:txBody>
          <a:bodyPr/>
          <a:lstStyle>
            <a:lvl1pPr marL="114300" indent="-114300">
              <a:buClr>
                <a:schemeClr val="tx2"/>
              </a:buClr>
              <a:buSzPct val="60000"/>
              <a:defRPr lang="en-US" sz="2000" kern="1200" dirty="0" smtClean="0">
                <a:solidFill>
                  <a:schemeClr val="bg1"/>
                </a:solidFill>
                <a:latin typeface="+mn-lt"/>
                <a:ea typeface="ＭＳ Ｐゴシック" charset="0"/>
                <a:cs typeface="CiscoSans"/>
              </a:defRPr>
            </a:lvl1pPr>
            <a:lvl2pPr marL="228600" indent="-114300">
              <a:buClr>
                <a:schemeClr val="tx2"/>
              </a:buClr>
              <a:buSzPct val="60000"/>
              <a:defRPr sz="2000">
                <a:solidFill>
                  <a:schemeClr val="bg1"/>
                </a:solidFill>
              </a:defRPr>
            </a:lvl2pPr>
            <a:lvl3pPr marL="342900" indent="-114300">
              <a:buClr>
                <a:schemeClr val="tx2"/>
              </a:buClr>
              <a:buSzPct val="60000"/>
              <a:defRPr sz="1800">
                <a:solidFill>
                  <a:schemeClr val="bg1"/>
                </a:solidFill>
              </a:defRPr>
            </a:lvl3pPr>
            <a:lvl4pPr marL="457200" indent="-123825">
              <a:buClr>
                <a:schemeClr val="tx2"/>
              </a:buClr>
              <a:buSzPct val="60000"/>
              <a:defRPr sz="1600">
                <a:solidFill>
                  <a:schemeClr val="bg1"/>
                </a:solidFill>
              </a:defRPr>
            </a:lvl4pPr>
            <a:lvl5pPr marL="574675" indent="-117475">
              <a:buClr>
                <a:schemeClr val="tx2"/>
              </a:buClr>
              <a:buSzPct val="60000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359215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2022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70551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915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ja-JP" altLang="en-US"/>
              <a:t>マスター タイトルの書式設定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336484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089525" y="4062350"/>
            <a:ext cx="3559175" cy="5251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477679" y="4741653"/>
            <a:ext cx="286316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2022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394826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5763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ja-JP" altLang="en-US"/>
              <a:t>マスター タイトルの書式設定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405923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2635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2022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42764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ja-JP" altLang="en-US"/>
              <a:t>マスター タイトルの書式設定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2946839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2022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84465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ja-JP" altLang="en-US"/>
              <a:t>マスター タイトルの書式設定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80092" y="0"/>
            <a:ext cx="4563907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2994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2022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38180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ja-JP" altLang="en-US"/>
              <a:t>マスター タイトルの書式設定</a:t>
            </a:r>
            <a:endParaRPr lang="en-GB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179921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lvl="0" defTabSz="610744" fontAlgn="auto">
              <a:spcBef>
                <a:spcPts val="0"/>
              </a:spcBef>
              <a:spcAft>
                <a:spcPts val="0"/>
              </a:spcAft>
            </a:pPr>
            <a:r>
              <a:rPr lang="en-US" sz="6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2022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01836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ja-JP" altLang="en-US"/>
              <a:t>マスター タイトルの書式設定</a:t>
            </a:r>
            <a:endParaRPr lang="en-GB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ja-JP" altLang="en-US"/>
              <a:t>表を追加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407027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2022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91378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2E1F48-D030-C749-A56D-43CD008AB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544" y="2208976"/>
            <a:ext cx="4706912" cy="72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5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7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9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48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bg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ja-JP" altLang="en-US" noProof="0"/>
              <a:t>アイコンをクリックして図を追加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500063" y="3911435"/>
            <a:ext cx="8139112" cy="525016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2900"/>
              </a:lnSpc>
              <a:spcBef>
                <a:spcPts val="0"/>
              </a:spcBef>
              <a:buNone/>
              <a:defRPr sz="24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63056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301163" cy="2843212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bg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ja-JP" altLang="en-US" noProof="0"/>
              <a:t>アイコンをクリックして図を追加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3155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bg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ja-JP" altLang="en-US" noProof="0"/>
              <a:t>アイコンをクリックして図を追加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005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0932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2022  Cisco and/or its affiliates. All rights reserved.   Cisco Confidential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solidFill>
                  <a:schemeClr val="bg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ja-JP" altLang="en-US" noProof="0"/>
              <a:t>アイコンをクリックして図を追加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407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2022  Cisco and/or its affiliates. All rights reserved.   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ltGray">
          <a:xfrm>
            <a:off x="8515707" y="4742907"/>
            <a:ext cx="223441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 kern="1200" spc="20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pPr algn="l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kern="1200" spc="20" baseline="0" dirty="0">
              <a:solidFill>
                <a:schemeClr val="bg2">
                  <a:lumMod val="6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6" r:id="rId2"/>
    <p:sldLayoutId id="2147484013" r:id="rId3"/>
    <p:sldLayoutId id="2147483982" r:id="rId4"/>
    <p:sldLayoutId id="2147484014" r:id="rId5"/>
    <p:sldLayoutId id="2147483978" r:id="rId6"/>
    <p:sldLayoutId id="2147483979" r:id="rId7"/>
    <p:sldLayoutId id="2147483980" r:id="rId8"/>
    <p:sldLayoutId id="2147483981" r:id="rId9"/>
    <p:sldLayoutId id="2147483879" r:id="rId10"/>
    <p:sldLayoutId id="2147483976" r:id="rId11"/>
    <p:sldLayoutId id="2147483885" r:id="rId12"/>
    <p:sldLayoutId id="2147484011" r:id="rId13"/>
    <p:sldLayoutId id="2147483985" r:id="rId14"/>
    <p:sldLayoutId id="2147483986" r:id="rId15"/>
    <p:sldLayoutId id="2147484012" r:id="rId16"/>
    <p:sldLayoutId id="2147483969" r:id="rId17"/>
    <p:sldLayoutId id="2147483968" r:id="rId18"/>
    <p:sldLayoutId id="2147483973" r:id="rId19"/>
    <p:sldLayoutId id="2147483967" r:id="rId20"/>
    <p:sldLayoutId id="2147483970" r:id="rId21"/>
    <p:sldLayoutId id="2147483987" r:id="rId22"/>
    <p:sldLayoutId id="2147483983" r:id="rId23"/>
    <p:sldLayoutId id="2147483971" r:id="rId24"/>
    <p:sldLayoutId id="2147483972" r:id="rId25"/>
    <p:sldLayoutId id="2147483897" r:id="rId26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lang="en-US" sz="2800" b="0" i="0" u="none" kern="1200" dirty="0">
          <a:solidFill>
            <a:schemeClr val="bg1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kumimoji="1"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kumimoji="1"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kumimoji="1"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kumimoji="1"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kumimoji="1"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kumimoji="1"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kumimoji="1"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atnetwork.info/ccnp1/bgp04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infraexpert.com/study/bgpz14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cisco.com/t5/%E3%82%B5%E3%83%BC%E3%83%93%E3%82%B9%E3%83%97%E3%83%AD%E3%83%90%E3%82%A4%E3%83%80-%E3%83%89%E3%82%AD%E3%83%A5%E3%83%A1%E3%83%B3%E3%83%88/ios-xr-route-leak-%E3%81%AB%E3%81%A4%E3%81%84%E3%81%A6/ta-p/4107876" TargetMode="External"/><Relationship Id="rId2" Type="http://schemas.openxmlformats.org/officeDocument/2006/relationships/hyperlink" Target="https://hy0.hatenablog.com/entry/2018/01/07/195606" TargetMode="Externa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www.infraexpert.com/study/bgpz14.html" TargetMode="External"/><Relationship Id="rId4" Type="http://schemas.openxmlformats.org/officeDocument/2006/relationships/hyperlink" Target="http://atnetwork.info/ccnp1/bgp04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字幕 1">
            <a:extLst>
              <a:ext uri="{FF2B5EF4-FFF2-40B4-BE49-F238E27FC236}">
                <a16:creationId xmlns:a16="http://schemas.microsoft.com/office/drawing/2014/main" id="{B92EC0C4-6C65-423D-885E-B20540C9E1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88A035-2DBF-4E6B-A53A-19884672BB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0C559A9-57F0-4769-8F9D-DF9A958BD3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DBD78C0-E1E7-4B9C-ABD3-865D268431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744A3E1C-C992-4EEF-A13C-2FA48350C5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IOS XE eBGP </a:t>
            </a:r>
            <a:r>
              <a:rPr lang="en-US" altLang="ja-JP" dirty="0"/>
              <a:t>i</a:t>
            </a:r>
            <a:r>
              <a:rPr kumimoji="1" lang="en-US" altLang="ja-JP" dirty="0"/>
              <a:t>BGP Route Leak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1729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7CDD1D-C1BB-403F-A537-13A50629B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Topology 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9B73A86-24FC-452F-B13E-45C2394B6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41" y="965168"/>
            <a:ext cx="8183117" cy="258163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17FC346-FB40-49D6-943F-577CC1EE8EEA}"/>
              </a:ext>
            </a:extLst>
          </p:cNvPr>
          <p:cNvSpPr txBox="1"/>
          <p:nvPr/>
        </p:nvSpPr>
        <p:spPr>
          <a:xfrm>
            <a:off x="1720800" y="2255985"/>
            <a:ext cx="9172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+mn-lt"/>
              </a:rPr>
              <a:t>192.168.1.1/30</a:t>
            </a:r>
            <a:endParaRPr kumimoji="1" lang="ja-JP" altLang="en-US" sz="800" dirty="0">
              <a:latin typeface="+mn-lt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33DAE7C-1396-432B-A86C-AB0326FEF338}"/>
              </a:ext>
            </a:extLst>
          </p:cNvPr>
          <p:cNvSpPr txBox="1"/>
          <p:nvPr/>
        </p:nvSpPr>
        <p:spPr>
          <a:xfrm>
            <a:off x="2895600" y="2255985"/>
            <a:ext cx="9172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+mn-lt"/>
              </a:rPr>
              <a:t>192.168.1.2/30</a:t>
            </a:r>
            <a:endParaRPr kumimoji="1" lang="ja-JP" altLang="en-US" sz="800" dirty="0">
              <a:latin typeface="+mn-lt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C78D84A-8635-450B-A232-BAA85D5299EC}"/>
              </a:ext>
            </a:extLst>
          </p:cNvPr>
          <p:cNvSpPr txBox="1"/>
          <p:nvPr/>
        </p:nvSpPr>
        <p:spPr>
          <a:xfrm>
            <a:off x="4977600" y="2202254"/>
            <a:ext cx="9172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+mn-lt"/>
              </a:rPr>
              <a:t>192.168.2.2/30</a:t>
            </a:r>
            <a:endParaRPr kumimoji="1" lang="ja-JP" altLang="en-US" sz="800" dirty="0">
              <a:latin typeface="+mn-lt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C3ECBF2-F7ED-4E82-BF3E-857BF2567320}"/>
              </a:ext>
            </a:extLst>
          </p:cNvPr>
          <p:cNvSpPr txBox="1"/>
          <p:nvPr/>
        </p:nvSpPr>
        <p:spPr>
          <a:xfrm>
            <a:off x="6488402" y="2246326"/>
            <a:ext cx="9172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+mn-lt"/>
              </a:rPr>
              <a:t>192.168.2.1/30</a:t>
            </a:r>
            <a:endParaRPr kumimoji="1" lang="ja-JP" altLang="en-US" sz="800" dirty="0">
              <a:latin typeface="+mn-lt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FD6B4F9-A756-42B5-BA3D-DFDEBF0873DE}"/>
              </a:ext>
            </a:extLst>
          </p:cNvPr>
          <p:cNvSpPr txBox="1"/>
          <p:nvPr/>
        </p:nvSpPr>
        <p:spPr>
          <a:xfrm>
            <a:off x="915345" y="2812929"/>
            <a:ext cx="10278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+mn-lt"/>
              </a:rPr>
              <a:t>lo0 10.10.10.1/24</a:t>
            </a:r>
            <a:endParaRPr kumimoji="1" lang="ja-JP" altLang="en-US" sz="800" dirty="0">
              <a:latin typeface="+mn-lt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3A4B2DA-0744-420D-8DC7-3257B68A4AB9}"/>
              </a:ext>
            </a:extLst>
          </p:cNvPr>
          <p:cNvSpPr txBox="1"/>
          <p:nvPr/>
        </p:nvSpPr>
        <p:spPr>
          <a:xfrm>
            <a:off x="7229610" y="2812929"/>
            <a:ext cx="10278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+mn-lt"/>
              </a:rPr>
              <a:t>lo0 30.30.30.1/24</a:t>
            </a:r>
            <a:endParaRPr kumimoji="1" lang="ja-JP" altLang="en-US" sz="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4144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42D346-9E33-45A9-AE73-AD97B069B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csr1kv-2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9D8AC84-8DFD-4AE5-AEBA-74EF641AC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08" y="1158669"/>
            <a:ext cx="5230608" cy="329173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5D0ADFF-27ED-407C-A5A2-2DC42B3CD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646" y="2294561"/>
            <a:ext cx="4597300" cy="280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77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3AF474-8E45-41BB-AE91-B1BC1FCC0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csr1kv-1,3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16EB8FB-E23A-4BF0-83FE-B1AAEDA9E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45" y="1073150"/>
            <a:ext cx="4510493" cy="299229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A1053BF5-C2BB-4CD2-912A-F1ABA77DC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258" y="1432226"/>
            <a:ext cx="5361996" cy="350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517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42CB04-6603-4FF6-BF4C-EFDA75EE9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iBGP, </a:t>
            </a:r>
            <a:r>
              <a:rPr kumimoji="1" lang="en-US" altLang="ja-JP" dirty="0" err="1"/>
              <a:t>Ebgp</a:t>
            </a:r>
            <a:r>
              <a:rPr kumimoji="1" lang="ja-JP" altLang="en-US" dirty="0"/>
              <a:t>の注意点</a:t>
            </a:r>
            <a:r>
              <a:rPr lang="ja-JP" altLang="en-US" dirty="0"/>
              <a:t> 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818C140-803B-415E-AE90-B42D032CF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64" y="954738"/>
            <a:ext cx="5087032" cy="2608559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D6B4C1B-C39F-4AB5-8903-D5CD2BF4EA66}"/>
              </a:ext>
            </a:extLst>
          </p:cNvPr>
          <p:cNvSpPr txBox="1"/>
          <p:nvPr/>
        </p:nvSpPr>
        <p:spPr>
          <a:xfrm>
            <a:off x="483815" y="3680930"/>
            <a:ext cx="70663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+mn-lt"/>
              </a:rPr>
              <a:t>EBGP</a:t>
            </a:r>
            <a:r>
              <a:rPr kumimoji="1" lang="ja-JP" altLang="en-US" sz="1200" dirty="0">
                <a:latin typeface="+mn-lt"/>
              </a:rPr>
              <a:t>からもらった経路を</a:t>
            </a:r>
            <a:r>
              <a:rPr kumimoji="1" lang="en-US" altLang="ja-JP" sz="1200" dirty="0">
                <a:latin typeface="+mn-lt"/>
              </a:rPr>
              <a:t>IBGP</a:t>
            </a:r>
            <a:r>
              <a:rPr kumimoji="1" lang="ja-JP" altLang="en-US" sz="1200" dirty="0">
                <a:latin typeface="+mn-lt"/>
              </a:rPr>
              <a:t>側に広報する時、デフォルトだと</a:t>
            </a:r>
            <a:r>
              <a:rPr kumimoji="1" lang="en-US" altLang="ja-JP" sz="1200" dirty="0">
                <a:latin typeface="+mn-lt"/>
              </a:rPr>
              <a:t>Next Hop</a:t>
            </a:r>
            <a:r>
              <a:rPr kumimoji="1" lang="ja-JP" altLang="en-US" sz="1200" dirty="0">
                <a:latin typeface="+mn-lt"/>
              </a:rPr>
              <a:t>を書き換えない</a:t>
            </a:r>
          </a:p>
          <a:p>
            <a:r>
              <a:rPr kumimoji="1" lang="en-US" altLang="ja-JP" sz="1200" dirty="0">
                <a:latin typeface="+mn-lt"/>
              </a:rPr>
              <a:t>Next Hop</a:t>
            </a:r>
            <a:r>
              <a:rPr kumimoji="1" lang="ja-JP" altLang="en-US" sz="1200" dirty="0">
                <a:latin typeface="+mn-lt"/>
              </a:rPr>
              <a:t>が</a:t>
            </a:r>
            <a:r>
              <a:rPr kumimoji="1" lang="en-US" altLang="ja-JP" sz="1200" dirty="0">
                <a:latin typeface="+mn-lt"/>
              </a:rPr>
              <a:t>192.168.2.1</a:t>
            </a:r>
            <a:r>
              <a:rPr kumimoji="1" lang="ja-JP" altLang="en-US" sz="1200" dirty="0">
                <a:latin typeface="+mn-lt"/>
              </a:rPr>
              <a:t>となってしまい</a:t>
            </a:r>
            <a:r>
              <a:rPr kumimoji="1" lang="en-US" altLang="ja-JP" sz="1200" dirty="0">
                <a:latin typeface="+mn-lt"/>
              </a:rPr>
              <a:t>CSR1kv</a:t>
            </a:r>
            <a:r>
              <a:rPr kumimoji="1" lang="ja-JP" altLang="en-US" sz="1200" dirty="0">
                <a:latin typeface="+mn-lt"/>
              </a:rPr>
              <a:t>から見て到達不能なためルーティングテーブルに乗らない</a:t>
            </a:r>
          </a:p>
          <a:p>
            <a:r>
              <a:rPr kumimoji="1" lang="ja-JP" altLang="en-US" sz="1200" dirty="0">
                <a:latin typeface="+mn-lt"/>
              </a:rPr>
              <a:t>これを回避するため、</a:t>
            </a:r>
            <a:r>
              <a:rPr kumimoji="1" lang="en-US" altLang="ja-JP" sz="1200" dirty="0">
                <a:latin typeface="+mn-lt"/>
              </a:rPr>
              <a:t>csr1kv-2</a:t>
            </a:r>
            <a:r>
              <a:rPr kumimoji="1" lang="ja-JP" altLang="en-US" sz="1200" dirty="0">
                <a:latin typeface="+mn-lt"/>
              </a:rPr>
              <a:t>の</a:t>
            </a:r>
            <a:r>
              <a:rPr kumimoji="1" lang="en-US" altLang="ja-JP" sz="1200" dirty="0">
                <a:latin typeface="+mn-lt"/>
              </a:rPr>
              <a:t>BGP</a:t>
            </a:r>
            <a:r>
              <a:rPr kumimoji="1" lang="ja-JP" altLang="en-US" sz="1200" dirty="0">
                <a:latin typeface="+mn-lt"/>
              </a:rPr>
              <a:t>設定で</a:t>
            </a:r>
            <a:r>
              <a:rPr kumimoji="1" lang="en-US" altLang="ja-JP" sz="1200" dirty="0">
                <a:latin typeface="+mn-lt"/>
              </a:rPr>
              <a:t>next-hop-self</a:t>
            </a:r>
            <a:r>
              <a:rPr kumimoji="1" lang="ja-JP" altLang="en-US" sz="1200" dirty="0">
                <a:latin typeface="+mn-lt"/>
              </a:rPr>
              <a:t>として、自信を</a:t>
            </a:r>
            <a:r>
              <a:rPr kumimoji="1" lang="en-US" altLang="ja-JP" sz="1200" dirty="0">
                <a:latin typeface="+mn-lt"/>
              </a:rPr>
              <a:t>Next Hop</a:t>
            </a:r>
            <a:r>
              <a:rPr kumimoji="1" lang="ja-JP" altLang="en-US" sz="1200" dirty="0">
                <a:latin typeface="+mn-lt"/>
              </a:rPr>
              <a:t>として経路を広報する</a:t>
            </a:r>
          </a:p>
          <a:p>
            <a:r>
              <a:rPr kumimoji="1" lang="en-US" altLang="ja-JP" sz="1200" dirty="0">
                <a:latin typeface="+mn-lt"/>
                <a:hlinkClick r:id="rId3"/>
              </a:rPr>
              <a:t>http://atnetwork.info/ccnp1/bgp04.html</a:t>
            </a:r>
            <a:endParaRPr kumimoji="1" lang="en-US" altLang="ja-JP" sz="1200" dirty="0">
              <a:latin typeface="+mn-lt"/>
            </a:endParaRPr>
          </a:p>
          <a:p>
            <a:r>
              <a:rPr kumimoji="1" lang="en-US" altLang="ja-JP" sz="1200" dirty="0">
                <a:latin typeface="+mn-lt"/>
                <a:hlinkClick r:id="rId4"/>
              </a:rPr>
              <a:t>https://www.infraexpert.com/study/bgpz14.html</a:t>
            </a:r>
            <a:endParaRPr kumimoji="1" lang="en-US" altLang="ja-JP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63144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C35ADBB-5468-4B2E-97A7-7588DD9ED6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sz="1200" dirty="0">
                <a:hlinkClick r:id="rId2"/>
              </a:rPr>
              <a:t>https://hy0.hatenablog.com/entry/2018/01/07/19560</a:t>
            </a:r>
            <a:r>
              <a:rPr lang="en-US" altLang="ja-JP" sz="1200" dirty="0">
                <a:hlinkClick r:id="rId2"/>
              </a:rPr>
              <a:t>6</a:t>
            </a:r>
            <a:br>
              <a:rPr lang="en-US" altLang="ja-JP" sz="1200" dirty="0"/>
            </a:br>
            <a:r>
              <a:rPr lang="en-US" altLang="ja-JP" sz="1200" dirty="0"/>
              <a:t>(VRF + BGP</a:t>
            </a:r>
            <a:r>
              <a:rPr lang="ja-JP" altLang="en-US" sz="1200" dirty="0"/>
              <a:t>の設定例</a:t>
            </a:r>
            <a:r>
              <a:rPr lang="en-US" altLang="ja-JP" sz="1200" dirty="0"/>
              <a:t>)</a:t>
            </a:r>
            <a:endParaRPr kumimoji="1" lang="en-US" altLang="ja-JP" sz="1200" dirty="0">
              <a:hlinkClick r:id="rId3"/>
            </a:endParaRPr>
          </a:p>
          <a:p>
            <a:r>
              <a:rPr kumimoji="1" lang="en-US" altLang="ja-JP" sz="1200" dirty="0">
                <a:hlinkClick r:id="rId3"/>
              </a:rPr>
              <a:t>https://www.cisco.com/c/en/us/support/docs/ip/ip-routing/216541-vrf-configuration-examples-on-ios-xe.html#anc15</a:t>
            </a:r>
          </a:p>
          <a:p>
            <a:r>
              <a:rPr kumimoji="1" lang="en-US" altLang="ja-JP" sz="1200" dirty="0">
                <a:hlinkClick r:id="rId3"/>
              </a:rPr>
              <a:t>https://community.cisco.com/t5/%E3%82%B5%E3%83%BC%E3%83%93%E3%82%B9%E3%83%97%E3%83%AD%E3%83%90%E3%82%A4%E3%83%80-%E3%83%89%E3%82%AD%E3%83%A5%E3%83%A1%E3%83%B3%E3%83%88/ios-xr-route-leak-%E3%81%AB%E3%81%A4%E3%81%84%E3%81%A6/ta-p/4107876</a:t>
            </a:r>
            <a:br>
              <a:rPr lang="en-US" altLang="ja-JP" sz="1200" dirty="0"/>
            </a:br>
            <a:r>
              <a:rPr lang="en-US" altLang="ja-JP" sz="1200" dirty="0"/>
              <a:t>(IOS-XR</a:t>
            </a:r>
            <a:r>
              <a:rPr lang="ja-JP" altLang="en-US" sz="1200" dirty="0"/>
              <a:t>だが参考になる</a:t>
            </a:r>
            <a:r>
              <a:rPr lang="en-US" altLang="ja-JP" sz="1200" dirty="0"/>
              <a:t>)</a:t>
            </a:r>
          </a:p>
          <a:p>
            <a:r>
              <a:rPr kumimoji="1" lang="en-US" altLang="ja-JP" sz="1200" dirty="0">
                <a:latin typeface="+mn-lt"/>
                <a:hlinkClick r:id="rId4"/>
              </a:rPr>
              <a:t>http://atnetwork.info/ccnp1/bgp04.html</a:t>
            </a:r>
            <a:endParaRPr kumimoji="1" lang="en-US" altLang="ja-JP" sz="1200" dirty="0">
              <a:latin typeface="+mn-lt"/>
            </a:endParaRPr>
          </a:p>
          <a:p>
            <a:r>
              <a:rPr kumimoji="1" lang="en-US" altLang="ja-JP" sz="1200" dirty="0">
                <a:latin typeface="+mn-lt"/>
                <a:hlinkClick r:id="rId5"/>
              </a:rPr>
              <a:t>https://www.infraexpert.com/study/bgpz14.html</a:t>
            </a:r>
            <a:endParaRPr kumimoji="1" lang="en-US" altLang="ja-JP" sz="1200" dirty="0">
              <a:latin typeface="+mn-lt"/>
            </a:endParaRPr>
          </a:p>
          <a:p>
            <a:pPr marL="57150" indent="0">
              <a:buNone/>
            </a:pPr>
            <a:endParaRPr kumimoji="1" lang="en-US" altLang="ja-JP" sz="1200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CD0C1AF7-E9A9-49FF-908D-37F8724C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</a:t>
            </a:r>
          </a:p>
        </p:txBody>
      </p:sp>
    </p:spTree>
    <p:extLst>
      <p:ext uri="{BB962C8B-B14F-4D97-AF65-F5344CB8AC3E}">
        <p14:creationId xmlns:p14="http://schemas.microsoft.com/office/powerpoint/2010/main" val="443783142"/>
      </p:ext>
    </p:extLst>
  </p:cSld>
  <p:clrMapOvr>
    <a:masterClrMapping/>
  </p:clrMapOvr>
</p:sld>
</file>

<file path=ppt/theme/theme1.xml><?xml version="1.0" encoding="utf-8"?>
<a:theme xmlns:a="http://schemas.openxmlformats.org/drawingml/2006/main" name="Cisco Corporate Default Theme 2022">
  <a:themeElements>
    <a:clrScheme name="Custom 112">
      <a:dk1>
        <a:srgbClr val="282828"/>
      </a:dk1>
      <a:lt1>
        <a:srgbClr val="0D274D"/>
      </a:lt1>
      <a:dk2>
        <a:srgbClr val="1E4471"/>
      </a:dk2>
      <a:lt2>
        <a:srgbClr val="FFFFFF"/>
      </a:lt2>
      <a:accent1>
        <a:srgbClr val="00BCEB"/>
      </a:accent1>
      <a:accent2>
        <a:srgbClr val="74BF4B"/>
      </a:accent2>
      <a:accent3>
        <a:srgbClr val="1E4471"/>
      </a:accent3>
      <a:accent4>
        <a:srgbClr val="9E9EA2"/>
      </a:accent4>
      <a:accent5>
        <a:srgbClr val="FBAB2C"/>
      </a:accent5>
      <a:accent6>
        <a:srgbClr val="E3241B"/>
      </a:accent6>
      <a:hlink>
        <a:srgbClr val="00BCEB"/>
      </a:hlink>
      <a:folHlink>
        <a:srgbClr val="1E4471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Default Theme 2022" id="{D6AA81F1-FEBB-4ED1-A20E-82B4E3AF8ACE}" vid="{221CFA35-6D52-4561-A651-38CB277C72E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</TotalTime>
  <Words>263</Words>
  <Application>Microsoft Office PowerPoint</Application>
  <PresentationFormat>画面に合わせる (16:9)</PresentationFormat>
  <Paragraphs>22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9" baseType="lpstr">
      <vt:lpstr>Arial</vt:lpstr>
      <vt:lpstr>CiscoSansTT ExtraLight</vt:lpstr>
      <vt:lpstr>Cisco Corporate Default Theme 2022</vt:lpstr>
      <vt:lpstr>IOS XE eBGP iBGP Route Leak</vt:lpstr>
      <vt:lpstr>Topology </vt:lpstr>
      <vt:lpstr>csr1kv-2</vt:lpstr>
      <vt:lpstr>csr1kv-1,3</vt:lpstr>
      <vt:lpstr>iBGP, Ebgpの注意点 </vt:lpstr>
      <vt:lpstr>参考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 XE EBGP IBGP Route Leak</dc:title>
  <dc:creator>Shotaro Arimitsu (sarimits)</dc:creator>
  <cp:lastModifiedBy>Shotaro Arimitsu (sarimits)</cp:lastModifiedBy>
  <cp:revision>2</cp:revision>
  <dcterms:created xsi:type="dcterms:W3CDTF">2022-05-09T10:42:29Z</dcterms:created>
  <dcterms:modified xsi:type="dcterms:W3CDTF">2022-05-09T10:53:46Z</dcterms:modified>
</cp:coreProperties>
</file>