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88" r:id="rId3"/>
    <p:sldId id="257" r:id="rId4"/>
    <p:sldId id="270" r:id="rId5"/>
    <p:sldId id="266" r:id="rId6"/>
    <p:sldId id="272" r:id="rId7"/>
    <p:sldId id="273" r:id="rId8"/>
    <p:sldId id="274" r:id="rId9"/>
    <p:sldId id="275" r:id="rId10"/>
    <p:sldId id="276" r:id="rId11"/>
    <p:sldId id="283" r:id="rId12"/>
    <p:sldId id="281" r:id="rId13"/>
    <p:sldId id="284" r:id="rId14"/>
    <p:sldId id="287" r:id="rId15"/>
    <p:sldId id="285" r:id="rId1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3A17D1-76AB-45DA-A04C-A51BBB6D0237}" v="338" dt="2022-04-27T10:16:35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96" y="60"/>
      </p:cViewPr>
      <p:guideLst>
        <p:guide pos="314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856736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bg1"/>
                </a:solidFill>
                <a:latin typeface="+mn-lt"/>
                <a:cs typeface="CiscoSansTT ExtraLight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72669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34876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800" b="0" i="0" kern="1200" dirty="0" smtClean="0">
                <a:solidFill>
                  <a:schemeClr val="bg1"/>
                </a:solidFill>
                <a:latin typeface="+mn-lt"/>
                <a:ea typeface="+mn-ea"/>
                <a:cs typeface="CiscoSansTT ExtraLight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2" y="304365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="0" i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47216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000" b="0" i="0" spc="0" baseline="0">
                <a:solidFill>
                  <a:schemeClr val="bg1"/>
                </a:solidFill>
                <a:latin typeface="+mj-lt"/>
                <a:cs typeface="CiscoSansTT ExtraLight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E05446-DC9A-B841-876B-02055A18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92" y="383813"/>
            <a:ext cx="2741735" cy="42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201738"/>
            <a:ext cx="8277344" cy="3389312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28600" indent="-171450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457200" indent="-1651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685800" indent="-109538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33399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55866" y="1205898"/>
            <a:ext cx="3886200" cy="3083094"/>
          </a:xfrm>
          <a:prstGeom prst="rect">
            <a:avLst/>
          </a:prstGeom>
        </p:spPr>
        <p:txBody>
          <a:bodyPr lIns="0" tIns="45710" rIns="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60000"/>
              <a:buFont typeface="Arial"/>
              <a:buChar char="•"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60000"/>
              <a:buFont typeface="Arial"/>
              <a:buChar char="•"/>
              <a:defRPr sz="1800" b="0" i="0">
                <a:solidFill>
                  <a:schemeClr val="tx1"/>
                </a:solidFill>
                <a:latin typeface="+mn-lt"/>
                <a:cs typeface="CiscoSans ExtraLight"/>
              </a:defRPr>
            </a:lvl2pPr>
            <a:lvl3pPr marL="403225" indent="-114300">
              <a:buClr>
                <a:schemeClr val="tx1"/>
              </a:buClr>
              <a:buSzPct val="60000"/>
              <a:buFont typeface="Arial"/>
              <a:buChar char="•"/>
              <a:defRPr sz="1600" b="0" i="0">
                <a:solidFill>
                  <a:schemeClr val="tx1"/>
                </a:solidFill>
                <a:latin typeface="+mn-lt"/>
                <a:cs typeface="CiscoSans ExtraLight"/>
              </a:defRPr>
            </a:lvl3pPr>
            <a:lvl4pPr marL="517525" indent="-114300">
              <a:buClr>
                <a:schemeClr val="tx1"/>
              </a:buClr>
              <a:buSzPct val="60000"/>
              <a:buFont typeface="Arial"/>
              <a:buChar char="•"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4pPr>
            <a:lvl5pPr marL="631825" indent="-114300">
              <a:buClr>
                <a:schemeClr val="tx1"/>
              </a:buClr>
              <a:buSzPct val="60000"/>
              <a:buFont typeface="Arial"/>
              <a:buChar char="•"/>
              <a:defRPr sz="1200" b="0" i="0">
                <a:solidFill>
                  <a:schemeClr val="tx1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803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448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533400" y="1347788"/>
            <a:ext cx="8115300" cy="265872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ja-JP" altLang="en-US" noProof="0"/>
              <a:t>表を追加</a:t>
            </a:r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4563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グラ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2"/>
          <p:cNvSpPr>
            <a:spLocks noGrp="1"/>
          </p:cNvSpPr>
          <p:nvPr>
            <p:ph type="chart" sz="quarter" idx="10"/>
          </p:nvPr>
        </p:nvSpPr>
        <p:spPr>
          <a:xfrm>
            <a:off x="533400" y="1201738"/>
            <a:ext cx="8115300" cy="2808287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ja-JP" altLang="en-US" noProof="0"/>
              <a:t>グラフを追加</a:t>
            </a:r>
            <a:endParaRPr lang="en-US" noProof="0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37767" y="4148220"/>
            <a:ext cx="7180312" cy="326233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algn="l" defTabSz="603575">
              <a:lnSpc>
                <a:spcPct val="100000"/>
              </a:lnSpc>
              <a:spcBef>
                <a:spcPct val="50000"/>
              </a:spcBef>
              <a:buNone/>
              <a:defRPr sz="14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94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82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alf_Page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8092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665182"/>
            <a:ext cx="3662024" cy="2925868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174625" indent="-117475">
              <a:lnSpc>
                <a:spcPct val="95000"/>
              </a:lnSpc>
              <a:spcBef>
                <a:spcPts val="1110"/>
              </a:spcBef>
              <a:buClr>
                <a:schemeClr val="tx2"/>
              </a:buClr>
              <a:buSzPct val="60000"/>
              <a:buFont typeface="Arial"/>
              <a:buChar char="•"/>
              <a:defRPr sz="20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1pPr>
            <a:lvl2pPr marL="288925" indent="-114300">
              <a:lnSpc>
                <a:spcPct val="95000"/>
              </a:lnSpc>
              <a:spcBef>
                <a:spcPts val="450"/>
              </a:spcBef>
              <a:buClr>
                <a:schemeClr val="tx2"/>
              </a:buClr>
              <a:buSzPct val="60000"/>
              <a:buFont typeface="Arial"/>
              <a:buChar char="•"/>
              <a:defRPr sz="18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2pPr>
            <a:lvl3pPr marL="403225" indent="-114300">
              <a:buClr>
                <a:schemeClr val="tx2"/>
              </a:buClr>
              <a:buSzPct val="60000"/>
              <a:buFont typeface="Arial"/>
              <a:buChar char="•"/>
              <a:defRPr sz="16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3pPr>
            <a:lvl4pPr marL="517525" indent="-114300">
              <a:buClr>
                <a:schemeClr val="tx2"/>
              </a:buClr>
              <a:buSzPct val="60000"/>
              <a:buFont typeface="Arial"/>
              <a:buChar char="•"/>
              <a:defRPr sz="14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4pPr>
            <a:lvl5pPr marL="631825" indent="-114300">
              <a:buClr>
                <a:schemeClr val="tx2"/>
              </a:buClr>
              <a:buSzPct val="60000"/>
              <a:buFont typeface="Arial"/>
              <a:buChar char="•"/>
              <a:defRPr sz="1200" b="0" i="0">
                <a:solidFill>
                  <a:schemeClr val="bg1"/>
                </a:solidFill>
                <a:latin typeface="+mn-lt"/>
                <a:ea typeface="CiscoSansTT Thin" charset="0"/>
                <a:cs typeface="CiscoSansTT Thin" charset="0"/>
              </a:defRPr>
            </a:lvl5pPr>
          </a:lstStyle>
          <a:p>
            <a:pPr lvl="0"/>
            <a:r>
              <a:rPr lang="en-GB" dirty="0"/>
              <a:t>First level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3686559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5683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0519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>
          <p15:clr>
            <a:srgbClr val="FBAE40"/>
          </p15:clr>
        </p15:guide>
        <p15:guide id="3" pos="259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Half_Pag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19100" y="1657350"/>
            <a:ext cx="3827463" cy="1828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31812"/>
            <a:ext cx="3551237" cy="4059237"/>
          </a:xfrm>
          <a:prstGeom prst="rect">
            <a:avLst/>
          </a:prstGeom>
        </p:spPr>
        <p:txBody>
          <a:bodyPr lIns="0" rIns="0" anchor="ctr" anchorCtr="0"/>
          <a:lstStyle>
            <a:lvl1pPr marL="169863" indent="-16986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>
                <a:tab pos="228600" algn="l"/>
              </a:tabLst>
              <a:defRPr sz="2400"/>
            </a:lvl1pPr>
            <a:lvl2pPr marL="346075" indent="-171450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400"/>
            </a:lvl2pPr>
            <a:lvl3pPr marL="457200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2000"/>
            </a:lvl3pPr>
            <a:lvl4pPr marL="574675" indent="-117475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tabLst/>
              <a:defRPr sz="1800"/>
            </a:lvl4pPr>
            <a:lvl5pPr marL="744538" indent="-112713">
              <a:lnSpc>
                <a:spcPct val="100000"/>
              </a:lnSpc>
              <a:buClr>
                <a:schemeClr val="tx1"/>
              </a:buClr>
              <a:buSzPct val="60000"/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683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Half_Page_Text_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510540"/>
            <a:ext cx="3808797" cy="655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t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97463" y="510540"/>
            <a:ext cx="3551237" cy="4080510"/>
          </a:xfrm>
          <a:prstGeom prst="rect">
            <a:avLst/>
          </a:prstGeom>
        </p:spPr>
        <p:txBody>
          <a:bodyPr lIns="0" rIns="0"/>
          <a:lstStyle>
            <a:lvl1pPr marL="1143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1pPr>
            <a:lvl2pPr marL="228600" indent="-114300">
              <a:lnSpc>
                <a:spcPct val="100000"/>
              </a:lnSpc>
              <a:buClr>
                <a:schemeClr val="tx1"/>
              </a:buClr>
              <a:buSzPct val="60000"/>
              <a:defRPr sz="2000"/>
            </a:lvl2pPr>
            <a:lvl3pPr marL="342900" indent="-114300">
              <a:lnSpc>
                <a:spcPct val="100000"/>
              </a:lnSpc>
              <a:buClr>
                <a:schemeClr val="tx1"/>
              </a:buClr>
              <a:buSzPct val="60000"/>
              <a:defRPr sz="1800"/>
            </a:lvl3pPr>
            <a:lvl4pPr marL="457200" indent="-123825">
              <a:lnSpc>
                <a:spcPct val="100000"/>
              </a:lnSpc>
              <a:buClr>
                <a:schemeClr val="tx1"/>
              </a:buClr>
              <a:buSzPct val="60000"/>
              <a:defRPr sz="1600"/>
            </a:lvl4pPr>
            <a:lvl5pPr marL="574675" indent="-117475">
              <a:lnSpc>
                <a:spcPct val="100000"/>
              </a:lnSpc>
              <a:buClr>
                <a:schemeClr val="tx1"/>
              </a:buClr>
              <a:buSzPct val="60000"/>
              <a:defRPr sz="16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437766" y="1659842"/>
            <a:ext cx="3808797" cy="2931208"/>
          </a:xfrm>
          <a:prstGeom prst="rect">
            <a:avLst/>
          </a:prstGeom>
        </p:spPr>
        <p:txBody>
          <a:bodyPr/>
          <a:lstStyle>
            <a:lvl1pPr marL="114300" indent="-114300">
              <a:buClr>
                <a:schemeClr val="tx2"/>
              </a:buClr>
              <a:buSzPct val="60000"/>
              <a:defRPr lang="en-US" sz="20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228600" indent="-114300">
              <a:buClr>
                <a:schemeClr val="tx2"/>
              </a:buClr>
              <a:buSzPct val="60000"/>
              <a:defRPr sz="2000">
                <a:solidFill>
                  <a:schemeClr val="bg1"/>
                </a:solidFill>
              </a:defRPr>
            </a:lvl2pPr>
            <a:lvl3pPr marL="342900" indent="-114300">
              <a:buClr>
                <a:schemeClr val="tx2"/>
              </a:buClr>
              <a:buSzPct val="60000"/>
              <a:defRPr sz="1800">
                <a:solidFill>
                  <a:schemeClr val="bg1"/>
                </a:solidFill>
              </a:defRPr>
            </a:lvl3pPr>
            <a:lvl4pPr marL="457200" indent="-12382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4pPr>
            <a:lvl5pPr marL="574675" indent="-117475">
              <a:buClr>
                <a:schemeClr val="tx2"/>
              </a:buClr>
              <a:buSzPct val="60000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359215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70551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" pos="267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Half_Page_Picture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336484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5089525" y="4062350"/>
            <a:ext cx="3559175" cy="52514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477679" y="4741653"/>
            <a:ext cx="286316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3948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Half_Pag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5763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089525" y="531813"/>
            <a:ext cx="3559175" cy="4059236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635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42764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2" pos="26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Half_Page_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294683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84465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Half_Page_Picture_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80092" y="0"/>
            <a:ext cx="4563907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9" y="4741653"/>
            <a:ext cx="32994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38180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3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Half_Page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6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ja-JP" altLang="en-US"/>
              <a:t>グラフを追加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179921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lvl="0" defTabSz="610744" fontAlgn="auto">
              <a:spcBef>
                <a:spcPts val="0"/>
              </a:spcBef>
              <a:spcAft>
                <a:spcPts val="0"/>
              </a:spcAft>
            </a:pPr>
            <a:r>
              <a:rPr lang="en-US" sz="6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1836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Half_Page_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4580092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1659731"/>
            <a:ext cx="3808797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>
            <a:lvl1pPr algn="l" defTabSz="684213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lang="en-GB" sz="3200" kern="1200" dirty="0">
                <a:solidFill>
                  <a:schemeClr val="bg1"/>
                </a:solidFill>
                <a:latin typeface="+mj-lt"/>
                <a:ea typeface="ＭＳ Ｐゴシック" charset="0"/>
                <a:cs typeface="Tipo de letra del sistema Fina" charset="0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en-GB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0"/>
          </p:nvPr>
        </p:nvSpPr>
        <p:spPr>
          <a:xfrm>
            <a:off x="5089525" y="503238"/>
            <a:ext cx="3559175" cy="4087812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ja-JP" altLang="en-US"/>
              <a:t>表を追加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ltGray">
          <a:xfrm>
            <a:off x="477678" y="4741653"/>
            <a:ext cx="3407027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1378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4">
          <p15:clr>
            <a:srgbClr val="FBAE40"/>
          </p15:clr>
        </p15:guide>
        <p15:guide id="3" orient="horz" pos="2196">
          <p15:clr>
            <a:srgbClr val="FBAE40"/>
          </p15:clr>
        </p15:guide>
        <p15:guide id="4" pos="2675">
          <p15:clr>
            <a:srgbClr val="FBAE40"/>
          </p15:clr>
        </p15:guide>
        <p15:guide id="7" pos="3206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2E1F48-D030-C749-A56D-43CD008AB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544" y="2208976"/>
            <a:ext cx="4706912" cy="72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5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gu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r>
              <a:rPr lang="en-GB" dirty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ote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68313" y="3916058"/>
            <a:ext cx="7791858" cy="349356"/>
          </a:xfrm>
          <a:prstGeom prst="rect">
            <a:avLst/>
          </a:prstGeom>
        </p:spPr>
        <p:txBody>
          <a:bodyPr wrap="square" lIns="91420" tIns="45710" rIns="91420" bIns="45710" anchor="b" anchorCtr="0">
            <a:noAutofit/>
          </a:bodyPr>
          <a:lstStyle>
            <a:lvl1pPr marL="0" indent="0" algn="l" defTabSz="603575">
              <a:lnSpc>
                <a:spcPct val="100000"/>
              </a:lnSpc>
              <a:spcBef>
                <a:spcPct val="50000"/>
              </a:spcBef>
              <a:buNone/>
              <a:defRPr sz="22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  <a:lvl2pPr>
              <a:buFont typeface="Arial" pitchFamily="34" charset="0"/>
              <a:buNone/>
              <a:defRPr sz="1100"/>
            </a:lvl2pPr>
            <a:lvl3pPr>
              <a:buFont typeface="Arial" pitchFamily="34" charset="0"/>
              <a:buNone/>
              <a:defRPr sz="1100"/>
            </a:lvl3pPr>
            <a:lvl4pPr>
              <a:buFont typeface="Arial" pitchFamily="34" charset="0"/>
              <a:buNone/>
              <a:defRPr sz="1100"/>
            </a:lvl4pPr>
            <a:lvl5pPr>
              <a:buFont typeface="Arial" pitchFamily="34" charset="0"/>
              <a:buNone/>
              <a:defRPr sz="11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87923" y="1540551"/>
            <a:ext cx="7972248" cy="2278837"/>
          </a:xfrm>
          <a:prstGeom prst="rect">
            <a:avLst/>
          </a:prstGeom>
        </p:spPr>
        <p:txBody>
          <a:bodyPr>
            <a:noAutofit/>
          </a:bodyPr>
          <a:lstStyle>
            <a:lvl1pPr marL="183600" indent="-399968" algn="l">
              <a:lnSpc>
                <a:spcPct val="90000"/>
              </a:lnSpc>
              <a:defRPr sz="4000" b="0" i="1" spc="0" baseline="0">
                <a:solidFill>
                  <a:schemeClr val="bg1"/>
                </a:solidFill>
                <a:latin typeface="+mj-lt"/>
                <a:cs typeface="CiscoSans Thin"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500063" y="3911435"/>
            <a:ext cx="8139112" cy="525016"/>
          </a:xfrm>
          <a:prstGeom prst="rect">
            <a:avLst/>
          </a:prstGeom>
          <a:noFill/>
        </p:spPr>
        <p:txBody>
          <a:bodyPr wrap="square" lIns="182880" tIns="91440" rIns="182880" bIns="91440" numCol="1" anchor="ctr" anchorCtr="0" compatLnSpc="1">
            <a:prstTxWarp prst="textNoShape">
              <a:avLst/>
            </a:prstTxWarp>
            <a:spAutoFit/>
          </a:bodyPr>
          <a:lstStyle>
            <a:lvl1pPr marL="0" indent="0" algn="ctr">
              <a:lnSpc>
                <a:spcPts val="2900"/>
              </a:lnSpc>
              <a:spcBef>
                <a:spcPts val="0"/>
              </a:spcBef>
              <a:buNone/>
              <a:defRPr sz="2400" i="0">
                <a:solidFill>
                  <a:schemeClr val="bg1"/>
                </a:solidFill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3056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lf Page Photo With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301163" cy="2843212"/>
          </a:xfrm>
          <a:prstGeom prst="rect">
            <a:avLst/>
          </a:prstGeom>
          <a:solidFill>
            <a:schemeClr val="bg2"/>
          </a:solidFill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48785" y="3054518"/>
            <a:ext cx="8364236" cy="564257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marL="0" indent="0">
              <a:buNone/>
              <a:defRPr sz="32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155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7348" cy="5143500"/>
          </a:xfrm>
          <a:prstGeom prst="rect">
            <a:avLst/>
          </a:prstGeom>
        </p:spPr>
        <p:txBody>
          <a:bodyPr vert="horz" lIns="91420" tIns="45710" rIns="91420" bIns="45710"/>
          <a:lstStyle>
            <a:lvl1pPr marL="0" indent="0" algn="ctr">
              <a:buNone/>
              <a:defRPr sz="22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0052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ull bleed phot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0932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ltGray">
          <a:xfrm>
            <a:off x="477679" y="4741653"/>
            <a:ext cx="3466792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1200" spc="20" baseline="0" dirty="0">
                <a:solidFill>
                  <a:schemeClr val="bg1"/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08012" y="240631"/>
            <a:ext cx="8480388" cy="4266646"/>
          </a:xfrm>
          <a:prstGeom prst="rect">
            <a:avLst/>
          </a:prstGeom>
          <a:solidFill>
            <a:schemeClr val="bg2"/>
          </a:solidFill>
        </p:spPr>
        <p:txBody>
          <a:bodyPr vert="horz" lIns="91424" tIns="45712" rIns="91424" bIns="45712"/>
          <a:lstStyle>
            <a:lvl1pPr marL="0" indent="0" algn="ctr">
              <a:buNone/>
              <a:defRPr sz="1500" baseline="0">
                <a:solidFill>
                  <a:schemeClr val="bg1"/>
                </a:solidFill>
                <a:latin typeface="+mj-lt"/>
                <a:cs typeface="CiscoSans ExtraLight"/>
              </a:defRPr>
            </a:lvl1pPr>
          </a:lstStyle>
          <a:p>
            <a:pPr lvl="0"/>
            <a:r>
              <a:rPr lang="ja-JP" altLang="en-US" noProof="0"/>
              <a:t>アイコンをクリックして図を追加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7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2022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6" r:id="rId2"/>
    <p:sldLayoutId id="2147484013" r:id="rId3"/>
    <p:sldLayoutId id="2147483982" r:id="rId4"/>
    <p:sldLayoutId id="2147484014" r:id="rId5"/>
    <p:sldLayoutId id="2147483978" r:id="rId6"/>
    <p:sldLayoutId id="2147483979" r:id="rId7"/>
    <p:sldLayoutId id="2147483980" r:id="rId8"/>
    <p:sldLayoutId id="2147483981" r:id="rId9"/>
    <p:sldLayoutId id="2147483879" r:id="rId10"/>
    <p:sldLayoutId id="2147483976" r:id="rId11"/>
    <p:sldLayoutId id="2147483885" r:id="rId12"/>
    <p:sldLayoutId id="2147484011" r:id="rId13"/>
    <p:sldLayoutId id="2147483985" r:id="rId14"/>
    <p:sldLayoutId id="2147483986" r:id="rId15"/>
    <p:sldLayoutId id="2147484012" r:id="rId16"/>
    <p:sldLayoutId id="2147483969" r:id="rId17"/>
    <p:sldLayoutId id="2147483968" r:id="rId18"/>
    <p:sldLayoutId id="2147483973" r:id="rId19"/>
    <p:sldLayoutId id="2147483967" r:id="rId20"/>
    <p:sldLayoutId id="2147483970" r:id="rId21"/>
    <p:sldLayoutId id="2147483987" r:id="rId22"/>
    <p:sldLayoutId id="2147483983" r:id="rId23"/>
    <p:sldLayoutId id="2147483971" r:id="rId24"/>
    <p:sldLayoutId id="2147483972" r:id="rId25"/>
    <p:sldLayoutId id="2147483897" r:id="rId26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kumimoji="1"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kumimoji="1"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kumimoji="1"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kumimoji="1"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kumimoji="1"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kumimoji="1"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kumimoji="1"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live.com/c/dam/r/ciscolive/emea/docs/2020/pdf/BRKDCN-2249.pdf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dmin@10.70.66.186" TargetMode="External"/><Relationship Id="rId2" Type="http://schemas.openxmlformats.org/officeDocument/2006/relationships/hyperlink" Target="mailto:admin@10.70.66.12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admin@10.70.66.187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字幕 1">
            <a:extLst>
              <a:ext uri="{FF2B5EF4-FFF2-40B4-BE49-F238E27FC236}">
                <a16:creationId xmlns:a16="http://schemas.microsoft.com/office/drawing/2014/main" id="{24195B25-425A-4620-8F70-378C3BB981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Shotaro </a:t>
            </a:r>
            <a:r>
              <a:rPr kumimoji="1" lang="en-US" altLang="ja-JP" dirty="0" err="1"/>
              <a:t>Arimits</a:t>
            </a:r>
            <a:r>
              <a:rPr kumimoji="1" lang="en-US" altLang="ja-JP" dirty="0"/>
              <a:t>(sarimits@cisco.com)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CC7849-2893-4EE2-9CBA-B4ECF24F2A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DE5847E-1CEC-47A1-8485-353804DB2D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43203B-7D9F-46C7-8098-4B25514CD6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739A21A5-EE04-4FF0-9149-28BB305DA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vPC</a:t>
            </a:r>
            <a:r>
              <a:rPr kumimoji="1" lang="en-US" altLang="ja-JP" dirty="0"/>
              <a:t> + VXLAN</a:t>
            </a:r>
            <a:br>
              <a:rPr kumimoji="1" lang="en-US" altLang="ja-JP" dirty="0"/>
            </a:br>
            <a:r>
              <a:rPr lang="ja-JP" altLang="en-US" dirty="0"/>
              <a:t>ベストプラクティスの確認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6846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62ED1-2C4B-4C30-AB57-D084CCC7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show mac address-table dynamic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24DC31B-F2BE-48F3-BC2B-08DA8AA0B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2551072"/>
            <a:ext cx="3257140" cy="125889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0FC56A7-0158-4DAA-8329-EAD0EEFDE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66" y="1295805"/>
            <a:ext cx="3983471" cy="103261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CCE1EA4-F41F-4B02-B0CD-CC159127B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510" y="1295805"/>
            <a:ext cx="4343400" cy="103261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1CE454A-1009-44C0-B727-B9647CB2D44A}"/>
              </a:ext>
            </a:extLst>
          </p:cNvPr>
          <p:cNvSpPr txBox="1"/>
          <p:nvPr/>
        </p:nvSpPr>
        <p:spPr>
          <a:xfrm>
            <a:off x="4239582" y="3025140"/>
            <a:ext cx="4753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lt"/>
              </a:rPr>
              <a:t>99c3</a:t>
            </a:r>
            <a:r>
              <a:rPr kumimoji="1" lang="ja-JP" altLang="en-US" dirty="0">
                <a:latin typeface="+mn-lt"/>
              </a:rPr>
              <a:t>は、</a:t>
            </a:r>
            <a:r>
              <a:rPr kumimoji="1" lang="en-US" altLang="ja-JP" dirty="0">
                <a:latin typeface="+mn-lt"/>
              </a:rPr>
              <a:t>Osaka</a:t>
            </a:r>
            <a:r>
              <a:rPr kumimoji="1" lang="ja-JP" altLang="en-US" dirty="0">
                <a:latin typeface="+mn-lt"/>
              </a:rPr>
              <a:t>の</a:t>
            </a:r>
            <a:r>
              <a:rPr kumimoji="1" lang="en-US" altLang="ja-JP" dirty="0">
                <a:latin typeface="+mn-lt"/>
              </a:rPr>
              <a:t>SVI VLAN100</a:t>
            </a:r>
            <a:r>
              <a:rPr kumimoji="1" lang="ja-JP" altLang="en-US" dirty="0">
                <a:latin typeface="+mn-lt"/>
              </a:rPr>
              <a:t>の</a:t>
            </a:r>
            <a:r>
              <a:rPr kumimoji="1" lang="en-US" altLang="ja-JP" dirty="0">
                <a:latin typeface="+mn-lt"/>
              </a:rPr>
              <a:t>Mac</a:t>
            </a:r>
          </a:p>
          <a:p>
            <a:r>
              <a:rPr kumimoji="1" lang="en-US" altLang="ja-JP" dirty="0">
                <a:latin typeface="+mn-lt"/>
              </a:rPr>
              <a:t>00aa</a:t>
            </a:r>
            <a:r>
              <a:rPr kumimoji="1" lang="ja-JP" altLang="en-US" dirty="0">
                <a:latin typeface="+mn-lt"/>
              </a:rPr>
              <a:t>は、</a:t>
            </a:r>
            <a:r>
              <a:rPr kumimoji="1" lang="en-US" altLang="ja-JP" dirty="0" err="1">
                <a:latin typeface="+mn-lt"/>
              </a:rPr>
              <a:t>vPC</a:t>
            </a:r>
            <a:r>
              <a:rPr kumimoji="1" lang="ja-JP" altLang="en-US" dirty="0">
                <a:latin typeface="+mn-lt"/>
              </a:rPr>
              <a:t>の</a:t>
            </a:r>
            <a:r>
              <a:rPr kumimoji="1" lang="en-US" altLang="ja-JP" dirty="0">
                <a:latin typeface="+mn-lt"/>
              </a:rPr>
              <a:t>Anycast Gateway</a:t>
            </a:r>
            <a:r>
              <a:rPr kumimoji="1" lang="ja-JP" altLang="en-US" dirty="0">
                <a:latin typeface="+mn-lt"/>
              </a:rPr>
              <a:t>の仮想</a:t>
            </a:r>
            <a:r>
              <a:rPr kumimoji="1" lang="en-US" altLang="ja-JP" dirty="0">
                <a:latin typeface="+mn-lt"/>
              </a:rPr>
              <a:t>MAC</a:t>
            </a:r>
            <a:endParaRPr kumimoji="1" lang="ja-JP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8295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773C2-7D31-4C4F-B017-AF19641F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n-lt"/>
              </a:rPr>
              <a:t>通常時の</a:t>
            </a:r>
            <a:r>
              <a:rPr lang="en-US" altLang="ja-JP" sz="2800" dirty="0">
                <a:latin typeface="+mn-lt"/>
              </a:rPr>
              <a:t>ICMP</a:t>
            </a:r>
            <a:r>
              <a:rPr lang="ja-JP" altLang="en-US" sz="2800" dirty="0">
                <a:latin typeface="+mn-lt"/>
              </a:rPr>
              <a:t> </a:t>
            </a:r>
            <a:r>
              <a:rPr lang="en-US" altLang="ja-JP" sz="2800" dirty="0">
                <a:latin typeface="+mn-lt"/>
              </a:rPr>
              <a:t>Path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755C5FA-A6BA-46F1-BCD2-FB45130A12FD}"/>
              </a:ext>
            </a:extLst>
          </p:cNvPr>
          <p:cNvSpPr/>
          <p:nvPr/>
        </p:nvSpPr>
        <p:spPr>
          <a:xfrm>
            <a:off x="541406" y="3052792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leaf2</a:t>
            </a:r>
            <a:endParaRPr kumimoji="1" lang="ja-JP" altLang="en-US" sz="12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7D8E23C-1F8D-46D6-84D9-188CA7EBDACD}"/>
              </a:ext>
            </a:extLst>
          </p:cNvPr>
          <p:cNvSpPr/>
          <p:nvPr/>
        </p:nvSpPr>
        <p:spPr>
          <a:xfrm>
            <a:off x="3862488" y="3052792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leaf3</a:t>
            </a:r>
            <a:endParaRPr kumimoji="1" lang="ja-JP" altLang="en-US" sz="12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87592EC-FA36-4D42-A0DB-F0CA50439697}"/>
              </a:ext>
            </a:extLst>
          </p:cNvPr>
          <p:cNvCxnSpPr>
            <a:cxnSpLocks/>
          </p:cNvCxnSpPr>
          <p:nvPr/>
        </p:nvCxnSpPr>
        <p:spPr>
          <a:xfrm>
            <a:off x="1679472" y="323421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112522E-1E2C-4632-B310-328ABAB199F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110439" y="2175984"/>
            <a:ext cx="1274713" cy="8768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4077D5E-1D0F-4EBE-9BFC-D8E65DE4632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56808" y="2175984"/>
            <a:ext cx="1274713" cy="8768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A429B4A-B8A7-48A6-A64B-FD0A7C95F7C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10439" y="3481418"/>
            <a:ext cx="1392823" cy="8286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918480A-4AB7-4D63-AD29-8A6FBF5584F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072295" y="3481418"/>
            <a:ext cx="1359226" cy="8286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E96388D-4BAA-4722-9E74-69797EC8C316}"/>
              </a:ext>
            </a:extLst>
          </p:cNvPr>
          <p:cNvSpPr/>
          <p:nvPr/>
        </p:nvSpPr>
        <p:spPr>
          <a:xfrm>
            <a:off x="2344259" y="4310092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</a:t>
            </a:r>
          </a:p>
          <a:p>
            <a:pPr algn="ctr"/>
            <a:r>
              <a:rPr kumimoji="1" lang="en-US" altLang="ja-JP" sz="1200" dirty="0" err="1"/>
              <a:t>tokyo</a:t>
            </a:r>
            <a:endParaRPr kumimoji="1" lang="ja-JP" altLang="en-US" sz="12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F360CFA-486A-4CC3-A4B4-674D75607367}"/>
              </a:ext>
            </a:extLst>
          </p:cNvPr>
          <p:cNvCxnSpPr>
            <a:cxnSpLocks/>
          </p:cNvCxnSpPr>
          <p:nvPr/>
        </p:nvCxnSpPr>
        <p:spPr>
          <a:xfrm>
            <a:off x="1679472" y="335036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2FDF83C3-3922-446D-83CA-1EEA10C114CB}"/>
              </a:ext>
            </a:extLst>
          </p:cNvPr>
          <p:cNvSpPr/>
          <p:nvPr/>
        </p:nvSpPr>
        <p:spPr>
          <a:xfrm>
            <a:off x="2724422" y="3065024"/>
            <a:ext cx="174991" cy="428625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E04010B-ACA9-4249-8BF8-58783F4DF75E}"/>
              </a:ext>
            </a:extLst>
          </p:cNvPr>
          <p:cNvSpPr/>
          <p:nvPr/>
        </p:nvSpPr>
        <p:spPr>
          <a:xfrm>
            <a:off x="2201947" y="1747358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leaf1</a:t>
            </a:r>
            <a:endParaRPr kumimoji="1" lang="ja-JP" altLang="en-US" sz="12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0FA379D-08E2-46DC-87C2-B528C5631A6A}"/>
              </a:ext>
            </a:extLst>
          </p:cNvPr>
          <p:cNvSpPr txBox="1"/>
          <p:nvPr/>
        </p:nvSpPr>
        <p:spPr>
          <a:xfrm>
            <a:off x="154605" y="267131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192.168.1.1/30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F270957-6143-4D05-94E6-1B7970759C80}"/>
              </a:ext>
            </a:extLst>
          </p:cNvPr>
          <p:cNvSpPr txBox="1"/>
          <p:nvPr/>
        </p:nvSpPr>
        <p:spPr>
          <a:xfrm>
            <a:off x="1201248" y="212236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E4BA2A0-B6F6-416C-92A3-CB73E49BC4C0}"/>
              </a:ext>
            </a:extLst>
          </p:cNvPr>
          <p:cNvSpPr txBox="1"/>
          <p:nvPr/>
        </p:nvSpPr>
        <p:spPr>
          <a:xfrm>
            <a:off x="3384429" y="207024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1/28</a:t>
            </a:r>
          </a:p>
          <a:p>
            <a:r>
              <a:rPr kumimoji="1" lang="en-US" altLang="ja-JP" sz="1000" dirty="0">
                <a:latin typeface="+mn-lt"/>
              </a:rPr>
              <a:t>192.168.2.2/30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9AAABBE-116A-4546-9D18-567C60BD51F1}"/>
              </a:ext>
            </a:extLst>
          </p:cNvPr>
          <p:cNvSpPr txBox="1"/>
          <p:nvPr/>
        </p:nvSpPr>
        <p:spPr>
          <a:xfrm>
            <a:off x="4379174" y="2673144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192.168.2.1/30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E72F009-0332-499B-8C6C-8CC87B3C28D1}"/>
              </a:ext>
            </a:extLst>
          </p:cNvPr>
          <p:cNvSpPr/>
          <p:nvPr/>
        </p:nvSpPr>
        <p:spPr>
          <a:xfrm>
            <a:off x="1779132" y="3892266"/>
            <a:ext cx="1983696" cy="209207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8F438C6-3FA4-41E5-9F85-43E2DDC0B7C8}"/>
              </a:ext>
            </a:extLst>
          </p:cNvPr>
          <p:cNvSpPr txBox="1"/>
          <p:nvPr/>
        </p:nvSpPr>
        <p:spPr>
          <a:xfrm>
            <a:off x="2584315" y="279448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099A46-FC0E-49FC-9CC7-E7EED6D755FD}"/>
              </a:ext>
            </a:extLst>
          </p:cNvPr>
          <p:cNvSpPr txBox="1"/>
          <p:nvPr/>
        </p:nvSpPr>
        <p:spPr>
          <a:xfrm>
            <a:off x="2607374" y="361442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4E83AAF-BA58-421E-9D41-16D2AB9B66FE}"/>
              </a:ext>
            </a:extLst>
          </p:cNvPr>
          <p:cNvSpPr txBox="1"/>
          <p:nvPr/>
        </p:nvSpPr>
        <p:spPr>
          <a:xfrm>
            <a:off x="3537755" y="2845988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8109ABD-B62C-41E5-8368-A336C5D7A698}"/>
              </a:ext>
            </a:extLst>
          </p:cNvPr>
          <p:cNvSpPr txBox="1"/>
          <p:nvPr/>
        </p:nvSpPr>
        <p:spPr>
          <a:xfrm>
            <a:off x="1463694" y="345858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78838D3-65E4-4C35-A674-350341E1C2FD}"/>
              </a:ext>
            </a:extLst>
          </p:cNvPr>
          <p:cNvSpPr txBox="1"/>
          <p:nvPr/>
        </p:nvSpPr>
        <p:spPr>
          <a:xfrm>
            <a:off x="3595831" y="3472863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D0AA835-4B4F-4134-9B39-D95D7ADB7DCF}"/>
              </a:ext>
            </a:extLst>
          </p:cNvPr>
          <p:cNvSpPr txBox="1"/>
          <p:nvPr/>
        </p:nvSpPr>
        <p:spPr>
          <a:xfrm>
            <a:off x="1643408" y="2819845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4514AD4-7475-4F76-AA63-95A7641BB39F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2770980" y="1444021"/>
            <a:ext cx="0" cy="3033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9F6C9E5-EDA7-4D3A-A36E-BB51C62DD6CE}"/>
              </a:ext>
            </a:extLst>
          </p:cNvPr>
          <p:cNvSpPr/>
          <p:nvPr/>
        </p:nvSpPr>
        <p:spPr>
          <a:xfrm>
            <a:off x="2303322" y="1015396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Osaka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4FA9F-5E2B-4381-88C8-258BB8D67EBF}"/>
              </a:ext>
            </a:extLst>
          </p:cNvPr>
          <p:cNvSpPr txBox="1"/>
          <p:nvPr/>
        </p:nvSpPr>
        <p:spPr>
          <a:xfrm>
            <a:off x="1829240" y="1602046"/>
            <a:ext cx="82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719F02-20A6-45CB-A349-BA785B5AFDCA}"/>
              </a:ext>
            </a:extLst>
          </p:cNvPr>
          <p:cNvSpPr txBox="1"/>
          <p:nvPr/>
        </p:nvSpPr>
        <p:spPr>
          <a:xfrm>
            <a:off x="3156808" y="467907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172.20.1.1/16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FDE7EA8-F5F5-4256-845A-820A1352F67D}"/>
              </a:ext>
            </a:extLst>
          </p:cNvPr>
          <p:cNvSpPr txBox="1"/>
          <p:nvPr/>
        </p:nvSpPr>
        <p:spPr>
          <a:xfrm>
            <a:off x="3156808" y="751340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172.20.1.2/16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111DC1-4DD0-430D-86FE-3CCE440F88E0}"/>
              </a:ext>
            </a:extLst>
          </p:cNvPr>
          <p:cNvSpPr txBox="1"/>
          <p:nvPr/>
        </p:nvSpPr>
        <p:spPr>
          <a:xfrm>
            <a:off x="2047279" y="420621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2/5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1B161A6-D9F3-4E42-A853-79C470BE50AF}"/>
              </a:ext>
            </a:extLst>
          </p:cNvPr>
          <p:cNvSpPr txBox="1"/>
          <p:nvPr/>
        </p:nvSpPr>
        <p:spPr>
          <a:xfrm>
            <a:off x="3205563" y="4237053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43AD45-3083-4548-8B88-21E1629573C8}"/>
              </a:ext>
            </a:extLst>
          </p:cNvPr>
          <p:cNvSpPr txBox="1"/>
          <p:nvPr/>
        </p:nvSpPr>
        <p:spPr>
          <a:xfrm>
            <a:off x="1844247" y="119780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2/13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92EACDA-5AEA-4F36-823F-24A839317947}"/>
              </a:ext>
            </a:extLst>
          </p:cNvPr>
          <p:cNvSpPr txBox="1"/>
          <p:nvPr/>
        </p:nvSpPr>
        <p:spPr>
          <a:xfrm>
            <a:off x="2811917" y="145649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873C8D2-9F99-41FD-B7AB-DEBC3F9779CE}"/>
              </a:ext>
            </a:extLst>
          </p:cNvPr>
          <p:cNvSpPr txBox="1"/>
          <p:nvPr/>
        </p:nvSpPr>
        <p:spPr>
          <a:xfrm>
            <a:off x="2568782" y="403867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213F06CC-F3AB-4340-A720-28F9E3836D00}"/>
              </a:ext>
            </a:extLst>
          </p:cNvPr>
          <p:cNvSpPr/>
          <p:nvPr/>
        </p:nvSpPr>
        <p:spPr>
          <a:xfrm flipH="1">
            <a:off x="172276" y="1292572"/>
            <a:ext cx="1475251" cy="3520440"/>
          </a:xfrm>
          <a:custGeom>
            <a:avLst/>
            <a:gdLst>
              <a:gd name="connsiteX0" fmla="*/ 266700 w 2036111"/>
              <a:gd name="connsiteY0" fmla="*/ 3520440 h 3520440"/>
              <a:gd name="connsiteX1" fmla="*/ 2034540 w 2036111"/>
              <a:gd name="connsiteY1" fmla="*/ 1805940 h 3520440"/>
              <a:gd name="connsiteX2" fmla="*/ 0 w 2036111"/>
              <a:gd name="connsiteY2" fmla="*/ 0 h 3520440"/>
              <a:gd name="connsiteX3" fmla="*/ 0 w 2036111"/>
              <a:gd name="connsiteY3" fmla="*/ 0 h 3520440"/>
              <a:gd name="connsiteX4" fmla="*/ 15240 w 2036111"/>
              <a:gd name="connsiteY4" fmla="*/ 30480 h 35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111" h="3520440">
                <a:moveTo>
                  <a:pt x="266700" y="3520440"/>
                </a:moveTo>
                <a:cubicBezTo>
                  <a:pt x="1172845" y="2956560"/>
                  <a:pt x="2078990" y="2392680"/>
                  <a:pt x="2034540" y="1805940"/>
                </a:cubicBezTo>
                <a:cubicBezTo>
                  <a:pt x="1990090" y="1219200"/>
                  <a:pt x="0" y="0"/>
                  <a:pt x="0" y="0"/>
                </a:cubicBezTo>
                <a:lnTo>
                  <a:pt x="0" y="0"/>
                </a:lnTo>
                <a:lnTo>
                  <a:pt x="15240" y="30480"/>
                </a:lnTo>
              </a:path>
            </a:pathLst>
          </a:custGeom>
          <a:ln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フリーフォーム: 図形 40">
            <a:extLst>
              <a:ext uri="{FF2B5EF4-FFF2-40B4-BE49-F238E27FC236}">
                <a16:creationId xmlns:a16="http://schemas.microsoft.com/office/drawing/2014/main" id="{08332252-3D89-4E6B-83C9-618ECB524C43}"/>
              </a:ext>
            </a:extLst>
          </p:cNvPr>
          <p:cNvSpPr/>
          <p:nvPr/>
        </p:nvSpPr>
        <p:spPr>
          <a:xfrm rot="10800000" flipH="1">
            <a:off x="3894433" y="1155098"/>
            <a:ext cx="1595943" cy="3608359"/>
          </a:xfrm>
          <a:custGeom>
            <a:avLst/>
            <a:gdLst>
              <a:gd name="connsiteX0" fmla="*/ 266700 w 2036111"/>
              <a:gd name="connsiteY0" fmla="*/ 3520440 h 3520440"/>
              <a:gd name="connsiteX1" fmla="*/ 2034540 w 2036111"/>
              <a:gd name="connsiteY1" fmla="*/ 1805940 h 3520440"/>
              <a:gd name="connsiteX2" fmla="*/ 0 w 2036111"/>
              <a:gd name="connsiteY2" fmla="*/ 0 h 3520440"/>
              <a:gd name="connsiteX3" fmla="*/ 0 w 2036111"/>
              <a:gd name="connsiteY3" fmla="*/ 0 h 3520440"/>
              <a:gd name="connsiteX4" fmla="*/ 15240 w 2036111"/>
              <a:gd name="connsiteY4" fmla="*/ 30480 h 35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111" h="3520440">
                <a:moveTo>
                  <a:pt x="266700" y="3520440"/>
                </a:moveTo>
                <a:cubicBezTo>
                  <a:pt x="1172845" y="2956560"/>
                  <a:pt x="2078990" y="2392680"/>
                  <a:pt x="2034540" y="1805940"/>
                </a:cubicBezTo>
                <a:cubicBezTo>
                  <a:pt x="1990090" y="1219200"/>
                  <a:pt x="0" y="0"/>
                  <a:pt x="0" y="0"/>
                </a:cubicBezTo>
                <a:lnTo>
                  <a:pt x="0" y="0"/>
                </a:lnTo>
                <a:lnTo>
                  <a:pt x="15240" y="30480"/>
                </a:lnTo>
              </a:path>
            </a:pathLst>
          </a:custGeom>
          <a:ln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827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773C2-7D31-4C4F-B017-AF19641F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>
                <a:latin typeface="+mn-lt"/>
              </a:rPr>
              <a:t>1.</a:t>
            </a:r>
            <a:r>
              <a:rPr kumimoji="1" lang="en-US" altLang="ja-JP" sz="2800" dirty="0">
                <a:latin typeface="+mn-lt"/>
              </a:rPr>
              <a:t>Leaf3</a:t>
            </a:r>
            <a:r>
              <a:rPr kumimoji="1" lang="ja-JP" altLang="en-US" sz="2800" dirty="0">
                <a:latin typeface="+mn-lt"/>
              </a:rPr>
              <a:t>を</a:t>
            </a:r>
            <a:r>
              <a:rPr kumimoji="1" lang="en-US" altLang="ja-JP" sz="2800" dirty="0">
                <a:latin typeface="+mn-lt"/>
              </a:rPr>
              <a:t>Reload</a:t>
            </a:r>
            <a:r>
              <a:rPr kumimoji="1" lang="ja-JP" altLang="en-US" sz="2800" dirty="0">
                <a:latin typeface="+mn-lt"/>
              </a:rPr>
              <a:t>する</a:t>
            </a:r>
            <a:endParaRPr kumimoji="1" lang="ja-JP" altLang="en-US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993CF77-56A4-4154-AC48-7337CFF4695D}"/>
              </a:ext>
            </a:extLst>
          </p:cNvPr>
          <p:cNvSpPr/>
          <p:nvPr/>
        </p:nvSpPr>
        <p:spPr>
          <a:xfrm>
            <a:off x="541406" y="3052792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leaf2</a:t>
            </a:r>
            <a:endParaRPr kumimoji="1" lang="ja-JP" altLang="en-US" sz="120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537A7E6-D806-43F6-BEC1-E637814C75BD}"/>
              </a:ext>
            </a:extLst>
          </p:cNvPr>
          <p:cNvSpPr/>
          <p:nvPr/>
        </p:nvSpPr>
        <p:spPr>
          <a:xfrm>
            <a:off x="3862488" y="2571751"/>
            <a:ext cx="1138066" cy="909668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r>
              <a:rPr kumimoji="1" lang="en-US" altLang="ja-JP" sz="1200" dirty="0"/>
              <a:t>leaf3</a:t>
            </a:r>
            <a:endParaRPr kumimoji="1" lang="ja-JP" altLang="en-US" sz="1200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CD1AE7E-7B4F-4665-B0E1-196FF8AA0414}"/>
              </a:ext>
            </a:extLst>
          </p:cNvPr>
          <p:cNvCxnSpPr>
            <a:cxnSpLocks/>
          </p:cNvCxnSpPr>
          <p:nvPr/>
        </p:nvCxnSpPr>
        <p:spPr>
          <a:xfrm>
            <a:off x="1679472" y="323421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285EFBA-1DF0-440A-B904-F5FCF3C4ABC5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110439" y="2175984"/>
            <a:ext cx="1274713" cy="8768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9B476CE-8770-4492-9043-8170A9D849B3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156808" y="2175984"/>
            <a:ext cx="1274713" cy="395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93BC32A-499E-44FC-A7F8-45E92961E2F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0439" y="3481418"/>
            <a:ext cx="1392823" cy="8286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9399C7B-7DCE-440C-85AA-5F504C5AA931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3072295" y="3481419"/>
            <a:ext cx="1359226" cy="8286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D45A6CD-F447-448B-8F21-E24F726EAB2E}"/>
              </a:ext>
            </a:extLst>
          </p:cNvPr>
          <p:cNvSpPr/>
          <p:nvPr/>
        </p:nvSpPr>
        <p:spPr>
          <a:xfrm>
            <a:off x="2344259" y="4310092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</a:t>
            </a:r>
          </a:p>
          <a:p>
            <a:pPr algn="ctr"/>
            <a:r>
              <a:rPr kumimoji="1" lang="en-US" altLang="ja-JP" sz="1200" dirty="0" err="1"/>
              <a:t>tokyo</a:t>
            </a:r>
            <a:endParaRPr kumimoji="1" lang="ja-JP" altLang="en-US" sz="1200" dirty="0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1C6BBE3-AE8D-4073-8537-A41F803D3EB5}"/>
              </a:ext>
            </a:extLst>
          </p:cNvPr>
          <p:cNvCxnSpPr>
            <a:cxnSpLocks/>
          </p:cNvCxnSpPr>
          <p:nvPr/>
        </p:nvCxnSpPr>
        <p:spPr>
          <a:xfrm>
            <a:off x="1679472" y="335036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B97712F9-6C3D-4EFA-A39F-37752015A800}"/>
              </a:ext>
            </a:extLst>
          </p:cNvPr>
          <p:cNvSpPr/>
          <p:nvPr/>
        </p:nvSpPr>
        <p:spPr>
          <a:xfrm>
            <a:off x="2724422" y="3065024"/>
            <a:ext cx="174991" cy="428625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EEEECE6-22DC-4B5D-AFCD-DF28E21A4002}"/>
              </a:ext>
            </a:extLst>
          </p:cNvPr>
          <p:cNvSpPr/>
          <p:nvPr/>
        </p:nvSpPr>
        <p:spPr>
          <a:xfrm>
            <a:off x="2201947" y="1747358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leaf1</a:t>
            </a:r>
            <a:endParaRPr kumimoji="1" lang="ja-JP" altLang="en-US" sz="1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42390A8-C554-4243-B863-E68D94CBC00C}"/>
              </a:ext>
            </a:extLst>
          </p:cNvPr>
          <p:cNvSpPr txBox="1"/>
          <p:nvPr/>
        </p:nvSpPr>
        <p:spPr>
          <a:xfrm>
            <a:off x="154605" y="267131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192.168.1.1/30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B586DB-BEFC-479D-AB8C-47974F8B4E2B}"/>
              </a:ext>
            </a:extLst>
          </p:cNvPr>
          <p:cNvSpPr txBox="1"/>
          <p:nvPr/>
        </p:nvSpPr>
        <p:spPr>
          <a:xfrm>
            <a:off x="1201248" y="212236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1BC3B6F-E25D-4F2E-A865-1B6E86CF4851}"/>
              </a:ext>
            </a:extLst>
          </p:cNvPr>
          <p:cNvSpPr txBox="1"/>
          <p:nvPr/>
        </p:nvSpPr>
        <p:spPr>
          <a:xfrm>
            <a:off x="3384429" y="207024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1/28</a:t>
            </a:r>
          </a:p>
          <a:p>
            <a:r>
              <a:rPr kumimoji="1" lang="en-US" altLang="ja-JP" sz="1000" dirty="0">
                <a:latin typeface="+mn-lt"/>
              </a:rPr>
              <a:t>192.168.2.2/30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ED77A48-0DDD-49D7-B5E1-83489B37CBCF}"/>
              </a:ext>
            </a:extLst>
          </p:cNvPr>
          <p:cNvSpPr/>
          <p:nvPr/>
        </p:nvSpPr>
        <p:spPr>
          <a:xfrm>
            <a:off x="1779132" y="3892266"/>
            <a:ext cx="1983696" cy="209207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4952EAB-847C-4A8F-B789-A1136143C5C8}"/>
              </a:ext>
            </a:extLst>
          </p:cNvPr>
          <p:cNvSpPr txBox="1"/>
          <p:nvPr/>
        </p:nvSpPr>
        <p:spPr>
          <a:xfrm>
            <a:off x="2584315" y="279448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334C5449-E34F-4459-A1FE-B8C3B711CEAF}"/>
              </a:ext>
            </a:extLst>
          </p:cNvPr>
          <p:cNvSpPr txBox="1"/>
          <p:nvPr/>
        </p:nvSpPr>
        <p:spPr>
          <a:xfrm>
            <a:off x="2607374" y="361442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B1874643-EE68-4FBD-A200-ECD6AFDA1FD7}"/>
              </a:ext>
            </a:extLst>
          </p:cNvPr>
          <p:cNvSpPr txBox="1"/>
          <p:nvPr/>
        </p:nvSpPr>
        <p:spPr>
          <a:xfrm>
            <a:off x="3537755" y="2845988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B243804-FAA0-4742-AF4A-D56E33B7D975}"/>
              </a:ext>
            </a:extLst>
          </p:cNvPr>
          <p:cNvSpPr txBox="1"/>
          <p:nvPr/>
        </p:nvSpPr>
        <p:spPr>
          <a:xfrm>
            <a:off x="1463694" y="345858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EBA6B70-4652-42E5-A76A-484CF948BDFC}"/>
              </a:ext>
            </a:extLst>
          </p:cNvPr>
          <p:cNvSpPr txBox="1"/>
          <p:nvPr/>
        </p:nvSpPr>
        <p:spPr>
          <a:xfrm>
            <a:off x="3595831" y="3472863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3F458B8-285B-49E5-9471-9E0B8D8A81B7}"/>
              </a:ext>
            </a:extLst>
          </p:cNvPr>
          <p:cNvSpPr txBox="1"/>
          <p:nvPr/>
        </p:nvSpPr>
        <p:spPr>
          <a:xfrm>
            <a:off x="1643408" y="2819845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6C08A857-930F-4577-A82F-27A8E6892424}"/>
              </a:ext>
            </a:extLst>
          </p:cNvPr>
          <p:cNvCxnSpPr>
            <a:cxnSpLocks/>
            <a:stCxn id="100" idx="2"/>
            <a:endCxn id="59" idx="0"/>
          </p:cNvCxnSpPr>
          <p:nvPr/>
        </p:nvCxnSpPr>
        <p:spPr>
          <a:xfrm>
            <a:off x="2770980" y="1444021"/>
            <a:ext cx="0" cy="3033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55F137FD-059E-4EDF-B6C8-3BDB643B210E}"/>
              </a:ext>
            </a:extLst>
          </p:cNvPr>
          <p:cNvSpPr/>
          <p:nvPr/>
        </p:nvSpPr>
        <p:spPr>
          <a:xfrm>
            <a:off x="2303322" y="1015396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Osaka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1B0B036-B0A1-4CAB-B1BB-933A55A144B5}"/>
              </a:ext>
            </a:extLst>
          </p:cNvPr>
          <p:cNvSpPr txBox="1"/>
          <p:nvPr/>
        </p:nvSpPr>
        <p:spPr>
          <a:xfrm>
            <a:off x="1829240" y="1602046"/>
            <a:ext cx="82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6400EDC-E757-41F7-BA85-3D78485166C6}"/>
              </a:ext>
            </a:extLst>
          </p:cNvPr>
          <p:cNvSpPr txBox="1"/>
          <p:nvPr/>
        </p:nvSpPr>
        <p:spPr>
          <a:xfrm>
            <a:off x="3156808" y="467907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172.20.1.1/16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0518A65-64FF-4977-AC15-96ABEA4B27D9}"/>
              </a:ext>
            </a:extLst>
          </p:cNvPr>
          <p:cNvSpPr txBox="1"/>
          <p:nvPr/>
        </p:nvSpPr>
        <p:spPr>
          <a:xfrm>
            <a:off x="3156808" y="751340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172.20.1.2/16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DB22A8-C0A4-41A8-A2AE-2D48F03C1DB6}"/>
              </a:ext>
            </a:extLst>
          </p:cNvPr>
          <p:cNvSpPr txBox="1"/>
          <p:nvPr/>
        </p:nvSpPr>
        <p:spPr>
          <a:xfrm>
            <a:off x="2047279" y="420621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2/5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4BA6A67-7EA9-41BB-85A3-8D6FE839838B}"/>
              </a:ext>
            </a:extLst>
          </p:cNvPr>
          <p:cNvSpPr txBox="1"/>
          <p:nvPr/>
        </p:nvSpPr>
        <p:spPr>
          <a:xfrm>
            <a:off x="3205563" y="4237053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0C688E3-F723-404F-811F-4635D0310FF4}"/>
              </a:ext>
            </a:extLst>
          </p:cNvPr>
          <p:cNvSpPr txBox="1"/>
          <p:nvPr/>
        </p:nvSpPr>
        <p:spPr>
          <a:xfrm>
            <a:off x="1844247" y="119780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2/13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9A10B75-8197-4B8C-B0AC-975C0839D400}"/>
              </a:ext>
            </a:extLst>
          </p:cNvPr>
          <p:cNvSpPr txBox="1"/>
          <p:nvPr/>
        </p:nvSpPr>
        <p:spPr>
          <a:xfrm>
            <a:off x="2811917" y="145649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31796BD-CDC3-4D22-AA36-66826CECBBA6}"/>
              </a:ext>
            </a:extLst>
          </p:cNvPr>
          <p:cNvSpPr txBox="1"/>
          <p:nvPr/>
        </p:nvSpPr>
        <p:spPr>
          <a:xfrm>
            <a:off x="2568782" y="403867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9" name="フリーフォーム: 図形 108">
            <a:extLst>
              <a:ext uri="{FF2B5EF4-FFF2-40B4-BE49-F238E27FC236}">
                <a16:creationId xmlns:a16="http://schemas.microsoft.com/office/drawing/2014/main" id="{83611B74-F21B-48D9-AA78-30B79D29E4E8}"/>
              </a:ext>
            </a:extLst>
          </p:cNvPr>
          <p:cNvSpPr/>
          <p:nvPr/>
        </p:nvSpPr>
        <p:spPr>
          <a:xfrm flipH="1">
            <a:off x="172275" y="1148549"/>
            <a:ext cx="1700088" cy="3664463"/>
          </a:xfrm>
          <a:custGeom>
            <a:avLst/>
            <a:gdLst>
              <a:gd name="connsiteX0" fmla="*/ 266700 w 2036111"/>
              <a:gd name="connsiteY0" fmla="*/ 3520440 h 3520440"/>
              <a:gd name="connsiteX1" fmla="*/ 2034540 w 2036111"/>
              <a:gd name="connsiteY1" fmla="*/ 1805940 h 3520440"/>
              <a:gd name="connsiteX2" fmla="*/ 0 w 2036111"/>
              <a:gd name="connsiteY2" fmla="*/ 0 h 3520440"/>
              <a:gd name="connsiteX3" fmla="*/ 0 w 2036111"/>
              <a:gd name="connsiteY3" fmla="*/ 0 h 3520440"/>
              <a:gd name="connsiteX4" fmla="*/ 15240 w 2036111"/>
              <a:gd name="connsiteY4" fmla="*/ 30480 h 35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111" h="3520440">
                <a:moveTo>
                  <a:pt x="266700" y="3520440"/>
                </a:moveTo>
                <a:cubicBezTo>
                  <a:pt x="1172845" y="2956560"/>
                  <a:pt x="2078990" y="2392680"/>
                  <a:pt x="2034540" y="1805940"/>
                </a:cubicBezTo>
                <a:cubicBezTo>
                  <a:pt x="1990090" y="1219200"/>
                  <a:pt x="0" y="0"/>
                  <a:pt x="0" y="0"/>
                </a:cubicBezTo>
                <a:lnTo>
                  <a:pt x="0" y="0"/>
                </a:lnTo>
                <a:lnTo>
                  <a:pt x="15240" y="30480"/>
                </a:lnTo>
              </a:path>
            </a:pathLst>
          </a:custGeom>
          <a:ln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094B968-C9BA-4D47-9826-91B5CE2D97EC}"/>
              </a:ext>
            </a:extLst>
          </p:cNvPr>
          <p:cNvSpPr txBox="1"/>
          <p:nvPr/>
        </p:nvSpPr>
        <p:spPr>
          <a:xfrm>
            <a:off x="3537755" y="3901418"/>
            <a:ext cx="244490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delay restore 150</a:t>
            </a:r>
          </a:p>
          <a:p>
            <a:r>
              <a:rPr kumimoji="1" lang="en-US" altLang="ja-JP" sz="1000" dirty="0">
                <a:latin typeface="+mn-lt"/>
              </a:rPr>
              <a:t>source-interface hold-down-time  300</a:t>
            </a:r>
            <a:endParaRPr kumimoji="1" lang="ja-JP" altLang="en-US" sz="1000" dirty="0">
              <a:latin typeface="+mn-lt"/>
            </a:endParaRP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518FF5E6-6C9B-4CAF-92C6-7128BE72C191}"/>
              </a:ext>
            </a:extLst>
          </p:cNvPr>
          <p:cNvGrpSpPr/>
          <p:nvPr/>
        </p:nvGrpSpPr>
        <p:grpSpPr>
          <a:xfrm>
            <a:off x="4888151" y="2571749"/>
            <a:ext cx="397270" cy="443180"/>
            <a:chOff x="444768" y="1489956"/>
            <a:chExt cx="397270" cy="443180"/>
          </a:xfrm>
        </p:grpSpPr>
        <p:sp>
          <p:nvSpPr>
            <p:cNvPr id="113" name="矢印: 下カーブ 112">
              <a:extLst>
                <a:ext uri="{FF2B5EF4-FFF2-40B4-BE49-F238E27FC236}">
                  <a16:creationId xmlns:a16="http://schemas.microsoft.com/office/drawing/2014/main" id="{8A3B155D-551D-440A-A546-118FF9B8FC1B}"/>
                </a:ext>
              </a:extLst>
            </p:cNvPr>
            <p:cNvSpPr/>
            <p:nvPr/>
          </p:nvSpPr>
          <p:spPr>
            <a:xfrm>
              <a:off x="473644" y="1489956"/>
              <a:ext cx="368394" cy="221590"/>
            </a:xfrm>
            <a:prstGeom prst="curved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矢印: 下カーブ 113">
              <a:extLst>
                <a:ext uri="{FF2B5EF4-FFF2-40B4-BE49-F238E27FC236}">
                  <a16:creationId xmlns:a16="http://schemas.microsoft.com/office/drawing/2014/main" id="{944CD153-3377-41D0-9F41-E8D7E07BC04A}"/>
                </a:ext>
              </a:extLst>
            </p:cNvPr>
            <p:cNvSpPr/>
            <p:nvPr/>
          </p:nvSpPr>
          <p:spPr>
            <a:xfrm rot="10800000">
              <a:off x="444768" y="1711546"/>
              <a:ext cx="368394" cy="221590"/>
            </a:xfrm>
            <a:prstGeom prst="curved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乗算記号 114">
            <a:extLst>
              <a:ext uri="{FF2B5EF4-FFF2-40B4-BE49-F238E27FC236}">
                <a16:creationId xmlns:a16="http://schemas.microsoft.com/office/drawing/2014/main" id="{BB8B19C7-4DA0-44FC-A5D9-35D4CAF7E510}"/>
              </a:ext>
            </a:extLst>
          </p:cNvPr>
          <p:cNvSpPr/>
          <p:nvPr/>
        </p:nvSpPr>
        <p:spPr>
          <a:xfrm flipH="1">
            <a:off x="4200674" y="3311967"/>
            <a:ext cx="379474" cy="379474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1FF65254-147B-4724-9BA3-1CB0F73A636B}"/>
              </a:ext>
            </a:extLst>
          </p:cNvPr>
          <p:cNvSpPr/>
          <p:nvPr/>
        </p:nvSpPr>
        <p:spPr>
          <a:xfrm>
            <a:off x="4193185" y="2952729"/>
            <a:ext cx="459542" cy="236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lo1, NVE1</a:t>
            </a:r>
            <a:endParaRPr kumimoji="1" lang="ja-JP" altLang="en-US" sz="800" dirty="0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80A52F8-B8D2-45B1-BF22-642989EEC0ED}"/>
              </a:ext>
            </a:extLst>
          </p:cNvPr>
          <p:cNvSpPr/>
          <p:nvPr/>
        </p:nvSpPr>
        <p:spPr>
          <a:xfrm>
            <a:off x="4182691" y="2676181"/>
            <a:ext cx="459542" cy="236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lo0</a:t>
            </a:r>
            <a:endParaRPr kumimoji="1" lang="ja-JP" altLang="en-US" sz="800" dirty="0"/>
          </a:p>
        </p:txBody>
      </p:sp>
      <p:sp>
        <p:nvSpPr>
          <p:cNvPr id="118" name="乗算記号 117">
            <a:extLst>
              <a:ext uri="{FF2B5EF4-FFF2-40B4-BE49-F238E27FC236}">
                <a16:creationId xmlns:a16="http://schemas.microsoft.com/office/drawing/2014/main" id="{DE466F5B-6D24-4CC7-9444-C489DCDEB2DA}"/>
              </a:ext>
            </a:extLst>
          </p:cNvPr>
          <p:cNvSpPr/>
          <p:nvPr/>
        </p:nvSpPr>
        <p:spPr>
          <a:xfrm flipH="1">
            <a:off x="4483997" y="2564605"/>
            <a:ext cx="379474" cy="379474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9" name="乗算記号 118">
            <a:extLst>
              <a:ext uri="{FF2B5EF4-FFF2-40B4-BE49-F238E27FC236}">
                <a16:creationId xmlns:a16="http://schemas.microsoft.com/office/drawing/2014/main" id="{CBFF4180-E623-47CA-9656-36AE964C7E45}"/>
              </a:ext>
            </a:extLst>
          </p:cNvPr>
          <p:cNvSpPr/>
          <p:nvPr/>
        </p:nvSpPr>
        <p:spPr>
          <a:xfrm flipH="1">
            <a:off x="4491525" y="2880616"/>
            <a:ext cx="379474" cy="379474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3FE30A-540B-4B3C-8896-F88C12660D4E}"/>
              </a:ext>
            </a:extLst>
          </p:cNvPr>
          <p:cNvSpPr/>
          <p:nvPr/>
        </p:nvSpPr>
        <p:spPr>
          <a:xfrm>
            <a:off x="715846" y="1394460"/>
            <a:ext cx="1493954" cy="3131820"/>
          </a:xfrm>
          <a:custGeom>
            <a:avLst/>
            <a:gdLst>
              <a:gd name="connsiteX0" fmla="*/ 1493954 w 1493954"/>
              <a:gd name="connsiteY0" fmla="*/ 3131820 h 3131820"/>
              <a:gd name="connsiteX1" fmla="*/ 434 w 1493954"/>
              <a:gd name="connsiteY1" fmla="*/ 1584960 h 3131820"/>
              <a:gd name="connsiteX2" fmla="*/ 1372034 w 1493954"/>
              <a:gd name="connsiteY2" fmla="*/ 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3954" h="3131820">
                <a:moveTo>
                  <a:pt x="1493954" y="3131820"/>
                </a:moveTo>
                <a:cubicBezTo>
                  <a:pt x="757354" y="2619375"/>
                  <a:pt x="20754" y="2106930"/>
                  <a:pt x="434" y="1584960"/>
                </a:cubicBezTo>
                <a:cubicBezTo>
                  <a:pt x="-19886" y="1062990"/>
                  <a:pt x="676074" y="531495"/>
                  <a:pt x="1372034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AAD5DD3-3F1A-4CDE-8587-B563AEB1F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131" y="2055134"/>
            <a:ext cx="2896849" cy="246927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095610D-5569-4CE3-98E5-861F8D7018A0}"/>
              </a:ext>
            </a:extLst>
          </p:cNvPr>
          <p:cNvSpPr txBox="1"/>
          <p:nvPr/>
        </p:nvSpPr>
        <p:spPr>
          <a:xfrm>
            <a:off x="5827736" y="1169983"/>
            <a:ext cx="3311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n-lt"/>
              </a:rPr>
              <a:t>leaf3 lo0</a:t>
            </a:r>
            <a:r>
              <a:rPr kumimoji="1" lang="ja-JP" altLang="en-US" dirty="0">
                <a:latin typeface="+mn-lt"/>
              </a:rPr>
              <a:t>が</a:t>
            </a:r>
            <a:r>
              <a:rPr kumimoji="1" lang="en-US" altLang="ja-JP" dirty="0">
                <a:latin typeface="+mn-lt"/>
              </a:rPr>
              <a:t>Down</a:t>
            </a:r>
            <a:r>
              <a:rPr kumimoji="1" lang="ja-JP" altLang="en-US" dirty="0">
                <a:latin typeface="+mn-lt"/>
              </a:rPr>
              <a:t>なので</a:t>
            </a:r>
            <a:r>
              <a:rPr kumimoji="1" lang="en-US" altLang="ja-JP" dirty="0">
                <a:latin typeface="+mn-lt"/>
              </a:rPr>
              <a:t>leaf3</a:t>
            </a:r>
            <a:r>
              <a:rPr kumimoji="1" lang="ja-JP" altLang="en-US" dirty="0">
                <a:latin typeface="+mn-lt"/>
              </a:rPr>
              <a:t>の経路が</a:t>
            </a:r>
            <a:r>
              <a:rPr kumimoji="1" lang="en-US" altLang="ja-JP" dirty="0">
                <a:latin typeface="+mn-lt"/>
              </a:rPr>
              <a:t>leaf1</a:t>
            </a:r>
            <a:r>
              <a:rPr kumimoji="1" lang="ja-JP" altLang="en-US" dirty="0">
                <a:latin typeface="+mn-lt"/>
              </a:rPr>
              <a:t>から消える</a:t>
            </a:r>
          </a:p>
        </p:txBody>
      </p:sp>
    </p:spTree>
    <p:extLst>
      <p:ext uri="{BB962C8B-B14F-4D97-AF65-F5344CB8AC3E}">
        <p14:creationId xmlns:p14="http://schemas.microsoft.com/office/powerpoint/2010/main" val="4278062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773C2-7D31-4C4F-B017-AF19641F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+mn-lt"/>
              </a:rPr>
              <a:t>2</a:t>
            </a:r>
            <a:r>
              <a:rPr lang="en-US" altLang="ja-JP" sz="2800" dirty="0">
                <a:latin typeface="+mn-lt"/>
              </a:rPr>
              <a:t>. delay restore</a:t>
            </a:r>
            <a:r>
              <a:rPr lang="ja-JP" altLang="en-US" sz="2800" dirty="0">
                <a:latin typeface="+mn-lt"/>
              </a:rPr>
              <a:t>中 </a:t>
            </a:r>
            <a:r>
              <a:rPr lang="en-US" altLang="ja-JP" sz="2800" dirty="0">
                <a:latin typeface="+mn-lt"/>
              </a:rPr>
              <a:t>&amp;&amp; hold-down-time</a:t>
            </a:r>
            <a:r>
              <a:rPr lang="ja-JP" altLang="en-US" sz="2800" dirty="0">
                <a:latin typeface="+mn-lt"/>
              </a:rPr>
              <a:t>中</a:t>
            </a:r>
            <a:endParaRPr kumimoji="1" lang="ja-JP" altLang="en-US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993CF77-56A4-4154-AC48-7337CFF4695D}"/>
              </a:ext>
            </a:extLst>
          </p:cNvPr>
          <p:cNvSpPr/>
          <p:nvPr/>
        </p:nvSpPr>
        <p:spPr>
          <a:xfrm>
            <a:off x="541406" y="3052792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leaf2</a:t>
            </a:r>
            <a:endParaRPr kumimoji="1" lang="ja-JP" altLang="en-US" sz="120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537A7E6-D806-43F6-BEC1-E637814C75BD}"/>
              </a:ext>
            </a:extLst>
          </p:cNvPr>
          <p:cNvSpPr/>
          <p:nvPr/>
        </p:nvSpPr>
        <p:spPr>
          <a:xfrm>
            <a:off x="3862488" y="2571751"/>
            <a:ext cx="1138066" cy="909668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r>
              <a:rPr kumimoji="1" lang="en-US" altLang="ja-JP" sz="1200" dirty="0"/>
              <a:t>leaf3</a:t>
            </a:r>
            <a:endParaRPr kumimoji="1" lang="ja-JP" altLang="en-US" sz="1200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CD1AE7E-7B4F-4665-B0E1-196FF8AA0414}"/>
              </a:ext>
            </a:extLst>
          </p:cNvPr>
          <p:cNvCxnSpPr>
            <a:cxnSpLocks/>
          </p:cNvCxnSpPr>
          <p:nvPr/>
        </p:nvCxnSpPr>
        <p:spPr>
          <a:xfrm>
            <a:off x="1679472" y="323421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285EFBA-1DF0-440A-B904-F5FCF3C4ABC5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110439" y="2175984"/>
            <a:ext cx="1274713" cy="8768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9B476CE-8770-4492-9043-8170A9D849B3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156808" y="2175984"/>
            <a:ext cx="1274713" cy="395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93BC32A-499E-44FC-A7F8-45E92961E2F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0439" y="3481418"/>
            <a:ext cx="1392823" cy="8286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9399C7B-7DCE-440C-85AA-5F504C5AA931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3072295" y="3481419"/>
            <a:ext cx="1359226" cy="8286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D45A6CD-F447-448B-8F21-E24F726EAB2E}"/>
              </a:ext>
            </a:extLst>
          </p:cNvPr>
          <p:cNvSpPr/>
          <p:nvPr/>
        </p:nvSpPr>
        <p:spPr>
          <a:xfrm>
            <a:off x="2344259" y="4310092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</a:t>
            </a:r>
          </a:p>
          <a:p>
            <a:pPr algn="ctr"/>
            <a:r>
              <a:rPr kumimoji="1" lang="en-US" altLang="ja-JP" sz="1200" dirty="0" err="1"/>
              <a:t>tokyo</a:t>
            </a:r>
            <a:endParaRPr kumimoji="1" lang="ja-JP" altLang="en-US" sz="1200" dirty="0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1C6BBE3-AE8D-4073-8537-A41F803D3EB5}"/>
              </a:ext>
            </a:extLst>
          </p:cNvPr>
          <p:cNvCxnSpPr>
            <a:cxnSpLocks/>
          </p:cNvCxnSpPr>
          <p:nvPr/>
        </p:nvCxnSpPr>
        <p:spPr>
          <a:xfrm>
            <a:off x="1679472" y="335036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B97712F9-6C3D-4EFA-A39F-37752015A800}"/>
              </a:ext>
            </a:extLst>
          </p:cNvPr>
          <p:cNvSpPr/>
          <p:nvPr/>
        </p:nvSpPr>
        <p:spPr>
          <a:xfrm>
            <a:off x="2724422" y="3065024"/>
            <a:ext cx="174991" cy="428625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EEEECE6-22DC-4B5D-AFCD-DF28E21A4002}"/>
              </a:ext>
            </a:extLst>
          </p:cNvPr>
          <p:cNvSpPr/>
          <p:nvPr/>
        </p:nvSpPr>
        <p:spPr>
          <a:xfrm>
            <a:off x="2201947" y="1747358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leaf1</a:t>
            </a:r>
            <a:endParaRPr kumimoji="1" lang="ja-JP" altLang="en-US" sz="1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42390A8-C554-4243-B863-E68D94CBC00C}"/>
              </a:ext>
            </a:extLst>
          </p:cNvPr>
          <p:cNvSpPr txBox="1"/>
          <p:nvPr/>
        </p:nvSpPr>
        <p:spPr>
          <a:xfrm>
            <a:off x="154605" y="267131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192.168.1.1/30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B586DB-BEFC-479D-AB8C-47974F8B4E2B}"/>
              </a:ext>
            </a:extLst>
          </p:cNvPr>
          <p:cNvSpPr txBox="1"/>
          <p:nvPr/>
        </p:nvSpPr>
        <p:spPr>
          <a:xfrm>
            <a:off x="1201248" y="212236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1BC3B6F-E25D-4F2E-A865-1B6E86CF4851}"/>
              </a:ext>
            </a:extLst>
          </p:cNvPr>
          <p:cNvSpPr txBox="1"/>
          <p:nvPr/>
        </p:nvSpPr>
        <p:spPr>
          <a:xfrm>
            <a:off x="3384429" y="207024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1/28</a:t>
            </a:r>
          </a:p>
          <a:p>
            <a:r>
              <a:rPr kumimoji="1" lang="en-US" altLang="ja-JP" sz="1000" dirty="0">
                <a:latin typeface="+mn-lt"/>
              </a:rPr>
              <a:t>192.168.2.2/30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ED77A48-0DDD-49D7-B5E1-83489B37CBCF}"/>
              </a:ext>
            </a:extLst>
          </p:cNvPr>
          <p:cNvSpPr/>
          <p:nvPr/>
        </p:nvSpPr>
        <p:spPr>
          <a:xfrm>
            <a:off x="1779132" y="3892266"/>
            <a:ext cx="1983696" cy="209207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4952EAB-847C-4A8F-B789-A1136143C5C8}"/>
              </a:ext>
            </a:extLst>
          </p:cNvPr>
          <p:cNvSpPr txBox="1"/>
          <p:nvPr/>
        </p:nvSpPr>
        <p:spPr>
          <a:xfrm>
            <a:off x="2584315" y="279448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334C5449-E34F-4459-A1FE-B8C3B711CEAF}"/>
              </a:ext>
            </a:extLst>
          </p:cNvPr>
          <p:cNvSpPr txBox="1"/>
          <p:nvPr/>
        </p:nvSpPr>
        <p:spPr>
          <a:xfrm>
            <a:off x="2607374" y="361442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B1874643-EE68-4FBD-A200-ECD6AFDA1FD7}"/>
              </a:ext>
            </a:extLst>
          </p:cNvPr>
          <p:cNvSpPr txBox="1"/>
          <p:nvPr/>
        </p:nvSpPr>
        <p:spPr>
          <a:xfrm>
            <a:off x="3537755" y="2845988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B243804-FAA0-4742-AF4A-D56E33B7D975}"/>
              </a:ext>
            </a:extLst>
          </p:cNvPr>
          <p:cNvSpPr txBox="1"/>
          <p:nvPr/>
        </p:nvSpPr>
        <p:spPr>
          <a:xfrm>
            <a:off x="1463694" y="345858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EBA6B70-4652-42E5-A76A-484CF948BDFC}"/>
              </a:ext>
            </a:extLst>
          </p:cNvPr>
          <p:cNvSpPr txBox="1"/>
          <p:nvPr/>
        </p:nvSpPr>
        <p:spPr>
          <a:xfrm>
            <a:off x="3595831" y="3472863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3F458B8-285B-49E5-9471-9E0B8D8A81B7}"/>
              </a:ext>
            </a:extLst>
          </p:cNvPr>
          <p:cNvSpPr txBox="1"/>
          <p:nvPr/>
        </p:nvSpPr>
        <p:spPr>
          <a:xfrm>
            <a:off x="1643408" y="2819845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6C08A857-930F-4577-A82F-27A8E6892424}"/>
              </a:ext>
            </a:extLst>
          </p:cNvPr>
          <p:cNvCxnSpPr>
            <a:cxnSpLocks/>
            <a:stCxn id="100" idx="2"/>
            <a:endCxn id="59" idx="0"/>
          </p:cNvCxnSpPr>
          <p:nvPr/>
        </p:nvCxnSpPr>
        <p:spPr>
          <a:xfrm>
            <a:off x="2770980" y="1444021"/>
            <a:ext cx="0" cy="3033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55F137FD-059E-4EDF-B6C8-3BDB643B210E}"/>
              </a:ext>
            </a:extLst>
          </p:cNvPr>
          <p:cNvSpPr/>
          <p:nvPr/>
        </p:nvSpPr>
        <p:spPr>
          <a:xfrm>
            <a:off x="2303322" y="1015396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Osaka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1B0B036-B0A1-4CAB-B1BB-933A55A144B5}"/>
              </a:ext>
            </a:extLst>
          </p:cNvPr>
          <p:cNvSpPr txBox="1"/>
          <p:nvPr/>
        </p:nvSpPr>
        <p:spPr>
          <a:xfrm>
            <a:off x="1829240" y="1602046"/>
            <a:ext cx="82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6400EDC-E757-41F7-BA85-3D78485166C6}"/>
              </a:ext>
            </a:extLst>
          </p:cNvPr>
          <p:cNvSpPr txBox="1"/>
          <p:nvPr/>
        </p:nvSpPr>
        <p:spPr>
          <a:xfrm>
            <a:off x="3156808" y="467907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172.20.1.1/16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0518A65-64FF-4977-AC15-96ABEA4B27D9}"/>
              </a:ext>
            </a:extLst>
          </p:cNvPr>
          <p:cNvSpPr txBox="1"/>
          <p:nvPr/>
        </p:nvSpPr>
        <p:spPr>
          <a:xfrm>
            <a:off x="3156808" y="751340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172.20.1.2/16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DB22A8-C0A4-41A8-A2AE-2D48F03C1DB6}"/>
              </a:ext>
            </a:extLst>
          </p:cNvPr>
          <p:cNvSpPr txBox="1"/>
          <p:nvPr/>
        </p:nvSpPr>
        <p:spPr>
          <a:xfrm>
            <a:off x="2047279" y="420621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2/5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4BA6A67-7EA9-41BB-85A3-8D6FE839838B}"/>
              </a:ext>
            </a:extLst>
          </p:cNvPr>
          <p:cNvSpPr txBox="1"/>
          <p:nvPr/>
        </p:nvSpPr>
        <p:spPr>
          <a:xfrm>
            <a:off x="3205563" y="4237053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0C688E3-F723-404F-811F-4635D0310FF4}"/>
              </a:ext>
            </a:extLst>
          </p:cNvPr>
          <p:cNvSpPr txBox="1"/>
          <p:nvPr/>
        </p:nvSpPr>
        <p:spPr>
          <a:xfrm>
            <a:off x="1844247" y="119780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2/13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9A10B75-8197-4B8C-B0AC-975C0839D400}"/>
              </a:ext>
            </a:extLst>
          </p:cNvPr>
          <p:cNvSpPr txBox="1"/>
          <p:nvPr/>
        </p:nvSpPr>
        <p:spPr>
          <a:xfrm>
            <a:off x="2811917" y="145649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31796BD-CDC3-4D22-AA36-66826CECBBA6}"/>
              </a:ext>
            </a:extLst>
          </p:cNvPr>
          <p:cNvSpPr txBox="1"/>
          <p:nvPr/>
        </p:nvSpPr>
        <p:spPr>
          <a:xfrm>
            <a:off x="2568782" y="403867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9" name="フリーフォーム: 図形 108">
            <a:extLst>
              <a:ext uri="{FF2B5EF4-FFF2-40B4-BE49-F238E27FC236}">
                <a16:creationId xmlns:a16="http://schemas.microsoft.com/office/drawing/2014/main" id="{83611B74-F21B-48D9-AA78-30B79D29E4E8}"/>
              </a:ext>
            </a:extLst>
          </p:cNvPr>
          <p:cNvSpPr/>
          <p:nvPr/>
        </p:nvSpPr>
        <p:spPr>
          <a:xfrm flipH="1">
            <a:off x="172275" y="1148549"/>
            <a:ext cx="1700088" cy="3664463"/>
          </a:xfrm>
          <a:custGeom>
            <a:avLst/>
            <a:gdLst>
              <a:gd name="connsiteX0" fmla="*/ 266700 w 2036111"/>
              <a:gd name="connsiteY0" fmla="*/ 3520440 h 3520440"/>
              <a:gd name="connsiteX1" fmla="*/ 2034540 w 2036111"/>
              <a:gd name="connsiteY1" fmla="*/ 1805940 h 3520440"/>
              <a:gd name="connsiteX2" fmla="*/ 0 w 2036111"/>
              <a:gd name="connsiteY2" fmla="*/ 0 h 3520440"/>
              <a:gd name="connsiteX3" fmla="*/ 0 w 2036111"/>
              <a:gd name="connsiteY3" fmla="*/ 0 h 3520440"/>
              <a:gd name="connsiteX4" fmla="*/ 15240 w 2036111"/>
              <a:gd name="connsiteY4" fmla="*/ 30480 h 35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111" h="3520440">
                <a:moveTo>
                  <a:pt x="266700" y="3520440"/>
                </a:moveTo>
                <a:cubicBezTo>
                  <a:pt x="1172845" y="2956560"/>
                  <a:pt x="2078990" y="2392680"/>
                  <a:pt x="2034540" y="1805940"/>
                </a:cubicBezTo>
                <a:cubicBezTo>
                  <a:pt x="1990090" y="1219200"/>
                  <a:pt x="0" y="0"/>
                  <a:pt x="0" y="0"/>
                </a:cubicBezTo>
                <a:lnTo>
                  <a:pt x="0" y="0"/>
                </a:lnTo>
                <a:lnTo>
                  <a:pt x="15240" y="30480"/>
                </a:lnTo>
              </a:path>
            </a:pathLst>
          </a:custGeom>
          <a:ln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094B968-C9BA-4D47-9826-91B5CE2D97EC}"/>
              </a:ext>
            </a:extLst>
          </p:cNvPr>
          <p:cNvSpPr txBox="1"/>
          <p:nvPr/>
        </p:nvSpPr>
        <p:spPr>
          <a:xfrm>
            <a:off x="3537755" y="3901418"/>
            <a:ext cx="244490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delay restore 150</a:t>
            </a:r>
          </a:p>
          <a:p>
            <a:r>
              <a:rPr kumimoji="1" lang="en-US" altLang="ja-JP" sz="1000" dirty="0">
                <a:latin typeface="+mn-lt"/>
              </a:rPr>
              <a:t>source-interface hold-down-time  300</a:t>
            </a:r>
            <a:endParaRPr kumimoji="1" lang="ja-JP" altLang="en-US" sz="1000" dirty="0">
              <a:latin typeface="+mn-lt"/>
            </a:endParaRP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518FF5E6-6C9B-4CAF-92C6-7128BE72C191}"/>
              </a:ext>
            </a:extLst>
          </p:cNvPr>
          <p:cNvGrpSpPr/>
          <p:nvPr/>
        </p:nvGrpSpPr>
        <p:grpSpPr>
          <a:xfrm>
            <a:off x="4888151" y="2571749"/>
            <a:ext cx="397270" cy="443180"/>
            <a:chOff x="444768" y="1489956"/>
            <a:chExt cx="397270" cy="443180"/>
          </a:xfrm>
        </p:grpSpPr>
        <p:sp>
          <p:nvSpPr>
            <p:cNvPr id="113" name="矢印: 下カーブ 112">
              <a:extLst>
                <a:ext uri="{FF2B5EF4-FFF2-40B4-BE49-F238E27FC236}">
                  <a16:creationId xmlns:a16="http://schemas.microsoft.com/office/drawing/2014/main" id="{8A3B155D-551D-440A-A546-118FF9B8FC1B}"/>
                </a:ext>
              </a:extLst>
            </p:cNvPr>
            <p:cNvSpPr/>
            <p:nvPr/>
          </p:nvSpPr>
          <p:spPr>
            <a:xfrm>
              <a:off x="473644" y="1489956"/>
              <a:ext cx="368394" cy="221590"/>
            </a:xfrm>
            <a:prstGeom prst="curved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矢印: 下カーブ 113">
              <a:extLst>
                <a:ext uri="{FF2B5EF4-FFF2-40B4-BE49-F238E27FC236}">
                  <a16:creationId xmlns:a16="http://schemas.microsoft.com/office/drawing/2014/main" id="{944CD153-3377-41D0-9F41-E8D7E07BC04A}"/>
                </a:ext>
              </a:extLst>
            </p:cNvPr>
            <p:cNvSpPr/>
            <p:nvPr/>
          </p:nvSpPr>
          <p:spPr>
            <a:xfrm rot="10800000">
              <a:off x="444768" y="1711546"/>
              <a:ext cx="368394" cy="221590"/>
            </a:xfrm>
            <a:prstGeom prst="curved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乗算記号 114">
            <a:extLst>
              <a:ext uri="{FF2B5EF4-FFF2-40B4-BE49-F238E27FC236}">
                <a16:creationId xmlns:a16="http://schemas.microsoft.com/office/drawing/2014/main" id="{BB8B19C7-4DA0-44FC-A5D9-35D4CAF7E510}"/>
              </a:ext>
            </a:extLst>
          </p:cNvPr>
          <p:cNvSpPr/>
          <p:nvPr/>
        </p:nvSpPr>
        <p:spPr>
          <a:xfrm flipH="1">
            <a:off x="4200674" y="3311967"/>
            <a:ext cx="379474" cy="379474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1FF65254-147B-4724-9BA3-1CB0F73A636B}"/>
              </a:ext>
            </a:extLst>
          </p:cNvPr>
          <p:cNvSpPr/>
          <p:nvPr/>
        </p:nvSpPr>
        <p:spPr>
          <a:xfrm>
            <a:off x="4193185" y="2952729"/>
            <a:ext cx="459542" cy="236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lo1, NVE1</a:t>
            </a:r>
            <a:endParaRPr kumimoji="1" lang="ja-JP" altLang="en-US" sz="800" dirty="0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80A52F8-B8D2-45B1-BF22-642989EEC0ED}"/>
              </a:ext>
            </a:extLst>
          </p:cNvPr>
          <p:cNvSpPr/>
          <p:nvPr/>
        </p:nvSpPr>
        <p:spPr>
          <a:xfrm>
            <a:off x="4182691" y="2676181"/>
            <a:ext cx="459542" cy="236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lo0</a:t>
            </a:r>
            <a:endParaRPr kumimoji="1" lang="ja-JP" altLang="en-US" sz="800" dirty="0"/>
          </a:p>
        </p:txBody>
      </p:sp>
      <p:sp>
        <p:nvSpPr>
          <p:cNvPr id="119" name="乗算記号 118">
            <a:extLst>
              <a:ext uri="{FF2B5EF4-FFF2-40B4-BE49-F238E27FC236}">
                <a16:creationId xmlns:a16="http://schemas.microsoft.com/office/drawing/2014/main" id="{CBFF4180-E623-47CA-9656-36AE964C7E45}"/>
              </a:ext>
            </a:extLst>
          </p:cNvPr>
          <p:cNvSpPr/>
          <p:nvPr/>
        </p:nvSpPr>
        <p:spPr>
          <a:xfrm flipH="1">
            <a:off x="4491525" y="2880616"/>
            <a:ext cx="379474" cy="379474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3FE30A-540B-4B3C-8896-F88C12660D4E}"/>
              </a:ext>
            </a:extLst>
          </p:cNvPr>
          <p:cNvSpPr/>
          <p:nvPr/>
        </p:nvSpPr>
        <p:spPr>
          <a:xfrm>
            <a:off x="715846" y="1394460"/>
            <a:ext cx="1493954" cy="3131820"/>
          </a:xfrm>
          <a:custGeom>
            <a:avLst/>
            <a:gdLst>
              <a:gd name="connsiteX0" fmla="*/ 1493954 w 1493954"/>
              <a:gd name="connsiteY0" fmla="*/ 3131820 h 3131820"/>
              <a:gd name="connsiteX1" fmla="*/ 434 w 1493954"/>
              <a:gd name="connsiteY1" fmla="*/ 1584960 h 3131820"/>
              <a:gd name="connsiteX2" fmla="*/ 1372034 w 1493954"/>
              <a:gd name="connsiteY2" fmla="*/ 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3954" h="3131820">
                <a:moveTo>
                  <a:pt x="1493954" y="3131820"/>
                </a:moveTo>
                <a:cubicBezTo>
                  <a:pt x="757354" y="2619375"/>
                  <a:pt x="20754" y="2106930"/>
                  <a:pt x="434" y="1584960"/>
                </a:cubicBezTo>
                <a:cubicBezTo>
                  <a:pt x="-19886" y="1062990"/>
                  <a:pt x="676074" y="531495"/>
                  <a:pt x="1372034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F22D452-0550-4442-A3E5-823EE95C7CC9}"/>
              </a:ext>
            </a:extLst>
          </p:cNvPr>
          <p:cNvSpPr txBox="1"/>
          <p:nvPr/>
        </p:nvSpPr>
        <p:spPr>
          <a:xfrm>
            <a:off x="5908857" y="3219955"/>
            <a:ext cx="33196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leaf3 lo0(3.3.3.3)</a:t>
            </a:r>
            <a:r>
              <a:rPr kumimoji="1" lang="ja-JP" altLang="en-US" sz="1000" dirty="0">
                <a:latin typeface="+mn-lt"/>
              </a:rPr>
              <a:t>が</a:t>
            </a:r>
            <a:r>
              <a:rPr kumimoji="1" lang="en-US" altLang="ja-JP" sz="1000" dirty="0">
                <a:latin typeface="+mn-lt"/>
              </a:rPr>
              <a:t>Up</a:t>
            </a:r>
            <a:r>
              <a:rPr kumimoji="1" lang="ja-JP" altLang="en-US" sz="1000" dirty="0">
                <a:latin typeface="+mn-lt"/>
              </a:rPr>
              <a:t>するので</a:t>
            </a:r>
            <a:r>
              <a:rPr kumimoji="1" lang="en-US" altLang="ja-JP" sz="1000" dirty="0">
                <a:latin typeface="+mn-lt"/>
              </a:rPr>
              <a:t>Underlay, Overlay</a:t>
            </a:r>
            <a:r>
              <a:rPr kumimoji="1" lang="ja-JP" altLang="en-US" sz="1000" dirty="0">
                <a:latin typeface="+mn-lt"/>
              </a:rPr>
              <a:t>が収束する</a:t>
            </a:r>
            <a:endParaRPr kumimoji="1" lang="en-US" altLang="ja-JP" sz="1000" dirty="0">
              <a:latin typeface="+mn-lt"/>
            </a:endParaRPr>
          </a:p>
          <a:p>
            <a:endParaRPr kumimoji="1" lang="en-US" altLang="ja-JP" sz="1000" dirty="0">
              <a:latin typeface="+mn-lt"/>
            </a:endParaRPr>
          </a:p>
          <a:p>
            <a:r>
              <a:rPr kumimoji="1" lang="en-US" altLang="ja-JP" sz="1000" dirty="0">
                <a:latin typeface="+mn-lt"/>
              </a:rPr>
              <a:t>leaf3 lo1</a:t>
            </a:r>
            <a:r>
              <a:rPr kumimoji="1" lang="ja-JP" altLang="en-US" sz="1000" dirty="0">
                <a:latin typeface="+mn-lt"/>
              </a:rPr>
              <a:t>は</a:t>
            </a:r>
            <a:r>
              <a:rPr kumimoji="1" lang="en-US" altLang="ja-JP" sz="1000" dirty="0">
                <a:latin typeface="+mn-lt"/>
              </a:rPr>
              <a:t>Down</a:t>
            </a:r>
            <a:r>
              <a:rPr kumimoji="1" lang="ja-JP" altLang="en-US" sz="1000" dirty="0">
                <a:latin typeface="+mn-lt"/>
              </a:rPr>
              <a:t>しているので、</a:t>
            </a:r>
            <a:r>
              <a:rPr kumimoji="1" lang="en-US" altLang="ja-JP" sz="1000" dirty="0">
                <a:latin typeface="+mn-lt"/>
              </a:rPr>
              <a:t>33.33.33.33</a:t>
            </a:r>
            <a:r>
              <a:rPr kumimoji="1" lang="ja-JP" altLang="en-US" sz="1000" dirty="0">
                <a:latin typeface="+mn-lt"/>
              </a:rPr>
              <a:t>はなく、</a:t>
            </a:r>
            <a:r>
              <a:rPr kumimoji="1" lang="en-US" altLang="ja-JP" sz="1000" dirty="0">
                <a:latin typeface="+mn-lt"/>
              </a:rPr>
              <a:t>100.100.100.100</a:t>
            </a:r>
            <a:r>
              <a:rPr kumimoji="1" lang="ja-JP" altLang="en-US" sz="1000" dirty="0">
                <a:latin typeface="+mn-lt"/>
              </a:rPr>
              <a:t>への</a:t>
            </a:r>
            <a:r>
              <a:rPr kumimoji="1" lang="en-US" altLang="ja-JP" sz="1000" dirty="0">
                <a:latin typeface="+mn-lt"/>
              </a:rPr>
              <a:t>Path</a:t>
            </a:r>
            <a:r>
              <a:rPr kumimoji="1" lang="ja-JP" altLang="en-US" sz="1000" dirty="0">
                <a:latin typeface="+mn-lt"/>
              </a:rPr>
              <a:t>も</a:t>
            </a:r>
            <a:r>
              <a:rPr kumimoji="1" lang="en-US" altLang="ja-JP" sz="1000" dirty="0">
                <a:latin typeface="+mn-lt"/>
              </a:rPr>
              <a:t>Leaf2</a:t>
            </a:r>
            <a:r>
              <a:rPr kumimoji="1" lang="ja-JP" altLang="en-US" sz="1000" dirty="0">
                <a:latin typeface="+mn-lt"/>
              </a:rPr>
              <a:t>側しかない</a:t>
            </a:r>
            <a:endParaRPr kumimoji="1" lang="en-US" altLang="ja-JP" sz="1000" dirty="0">
              <a:latin typeface="+mn-lt"/>
            </a:endParaRPr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18C68E1C-00DB-4DCD-AEE6-4AD149C3C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065" y="1483376"/>
            <a:ext cx="3259330" cy="13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4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773C2-7D31-4C4F-B017-AF19641F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>
                <a:latin typeface="+mn-lt"/>
              </a:rPr>
              <a:t>4. delay restore</a:t>
            </a:r>
            <a:r>
              <a:rPr lang="ja-JP" altLang="en-US" sz="2800" dirty="0">
                <a:latin typeface="+mn-lt"/>
              </a:rPr>
              <a:t>後 </a:t>
            </a:r>
            <a:r>
              <a:rPr lang="en-US" altLang="ja-JP" sz="2800" dirty="0">
                <a:latin typeface="+mn-lt"/>
              </a:rPr>
              <a:t>&amp;&amp; hold-down-time</a:t>
            </a:r>
            <a:r>
              <a:rPr lang="ja-JP" altLang="en-US" dirty="0">
                <a:latin typeface="+mn-lt"/>
              </a:rPr>
              <a:t>後</a:t>
            </a:r>
            <a:endParaRPr kumimoji="1" lang="ja-JP" altLang="en-US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993CF77-56A4-4154-AC48-7337CFF4695D}"/>
              </a:ext>
            </a:extLst>
          </p:cNvPr>
          <p:cNvSpPr/>
          <p:nvPr/>
        </p:nvSpPr>
        <p:spPr>
          <a:xfrm>
            <a:off x="541406" y="3052792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leaf2</a:t>
            </a:r>
            <a:endParaRPr kumimoji="1" lang="ja-JP" altLang="en-US" sz="120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537A7E6-D806-43F6-BEC1-E637814C75BD}"/>
              </a:ext>
            </a:extLst>
          </p:cNvPr>
          <p:cNvSpPr/>
          <p:nvPr/>
        </p:nvSpPr>
        <p:spPr>
          <a:xfrm>
            <a:off x="3862488" y="2571751"/>
            <a:ext cx="1138066" cy="909668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r>
              <a:rPr kumimoji="1" lang="en-US" altLang="ja-JP" sz="1200" dirty="0"/>
              <a:t>leaf3</a:t>
            </a:r>
            <a:endParaRPr kumimoji="1" lang="ja-JP" altLang="en-US" sz="1200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CD1AE7E-7B4F-4665-B0E1-196FF8AA0414}"/>
              </a:ext>
            </a:extLst>
          </p:cNvPr>
          <p:cNvCxnSpPr>
            <a:cxnSpLocks/>
          </p:cNvCxnSpPr>
          <p:nvPr/>
        </p:nvCxnSpPr>
        <p:spPr>
          <a:xfrm>
            <a:off x="1679472" y="323421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285EFBA-1DF0-440A-B904-F5FCF3C4ABC5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110439" y="2175984"/>
            <a:ext cx="1274713" cy="8768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9B476CE-8770-4492-9043-8170A9D849B3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156808" y="2175984"/>
            <a:ext cx="1274713" cy="395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93BC32A-499E-44FC-A7F8-45E92961E2F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0439" y="3481418"/>
            <a:ext cx="1392823" cy="8286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9399C7B-7DCE-440C-85AA-5F504C5AA931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3072295" y="3481419"/>
            <a:ext cx="1359226" cy="8286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D45A6CD-F447-448B-8F21-E24F726EAB2E}"/>
              </a:ext>
            </a:extLst>
          </p:cNvPr>
          <p:cNvSpPr/>
          <p:nvPr/>
        </p:nvSpPr>
        <p:spPr>
          <a:xfrm>
            <a:off x="2344259" y="4310092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</a:t>
            </a:r>
          </a:p>
          <a:p>
            <a:pPr algn="ctr"/>
            <a:r>
              <a:rPr kumimoji="1" lang="en-US" altLang="ja-JP" sz="1200" dirty="0" err="1"/>
              <a:t>tokyo</a:t>
            </a:r>
            <a:endParaRPr kumimoji="1" lang="ja-JP" altLang="en-US" sz="1200" dirty="0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1C6BBE3-AE8D-4073-8537-A41F803D3EB5}"/>
              </a:ext>
            </a:extLst>
          </p:cNvPr>
          <p:cNvCxnSpPr>
            <a:cxnSpLocks/>
          </p:cNvCxnSpPr>
          <p:nvPr/>
        </p:nvCxnSpPr>
        <p:spPr>
          <a:xfrm>
            <a:off x="1679472" y="335036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B97712F9-6C3D-4EFA-A39F-37752015A800}"/>
              </a:ext>
            </a:extLst>
          </p:cNvPr>
          <p:cNvSpPr/>
          <p:nvPr/>
        </p:nvSpPr>
        <p:spPr>
          <a:xfrm>
            <a:off x="2724422" y="3065024"/>
            <a:ext cx="174991" cy="428625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EEEECE6-22DC-4B5D-AFCD-DF28E21A4002}"/>
              </a:ext>
            </a:extLst>
          </p:cNvPr>
          <p:cNvSpPr/>
          <p:nvPr/>
        </p:nvSpPr>
        <p:spPr>
          <a:xfrm>
            <a:off x="2201947" y="1747358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leaf1</a:t>
            </a:r>
            <a:endParaRPr kumimoji="1" lang="ja-JP" altLang="en-US" sz="1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42390A8-C554-4243-B863-E68D94CBC00C}"/>
              </a:ext>
            </a:extLst>
          </p:cNvPr>
          <p:cNvSpPr txBox="1"/>
          <p:nvPr/>
        </p:nvSpPr>
        <p:spPr>
          <a:xfrm>
            <a:off x="154605" y="267131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192.168.1.1/30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B586DB-BEFC-479D-AB8C-47974F8B4E2B}"/>
              </a:ext>
            </a:extLst>
          </p:cNvPr>
          <p:cNvSpPr txBox="1"/>
          <p:nvPr/>
        </p:nvSpPr>
        <p:spPr>
          <a:xfrm>
            <a:off x="1201248" y="212236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1BC3B6F-E25D-4F2E-A865-1B6E86CF4851}"/>
              </a:ext>
            </a:extLst>
          </p:cNvPr>
          <p:cNvSpPr txBox="1"/>
          <p:nvPr/>
        </p:nvSpPr>
        <p:spPr>
          <a:xfrm>
            <a:off x="3384429" y="207024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1/28</a:t>
            </a:r>
          </a:p>
          <a:p>
            <a:r>
              <a:rPr kumimoji="1" lang="en-US" altLang="ja-JP" sz="1000" dirty="0">
                <a:latin typeface="+mn-lt"/>
              </a:rPr>
              <a:t>192.168.2.2/30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ED77A48-0DDD-49D7-B5E1-83489B37CBCF}"/>
              </a:ext>
            </a:extLst>
          </p:cNvPr>
          <p:cNvSpPr/>
          <p:nvPr/>
        </p:nvSpPr>
        <p:spPr>
          <a:xfrm>
            <a:off x="1779132" y="3892266"/>
            <a:ext cx="1983696" cy="209207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4952EAB-847C-4A8F-B789-A1136143C5C8}"/>
              </a:ext>
            </a:extLst>
          </p:cNvPr>
          <p:cNvSpPr txBox="1"/>
          <p:nvPr/>
        </p:nvSpPr>
        <p:spPr>
          <a:xfrm>
            <a:off x="2584315" y="279448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334C5449-E34F-4459-A1FE-B8C3B711CEAF}"/>
              </a:ext>
            </a:extLst>
          </p:cNvPr>
          <p:cNvSpPr txBox="1"/>
          <p:nvPr/>
        </p:nvSpPr>
        <p:spPr>
          <a:xfrm>
            <a:off x="2607374" y="361442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B1874643-EE68-4FBD-A200-ECD6AFDA1FD7}"/>
              </a:ext>
            </a:extLst>
          </p:cNvPr>
          <p:cNvSpPr txBox="1"/>
          <p:nvPr/>
        </p:nvSpPr>
        <p:spPr>
          <a:xfrm>
            <a:off x="3537755" y="2845988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B243804-FAA0-4742-AF4A-D56E33B7D975}"/>
              </a:ext>
            </a:extLst>
          </p:cNvPr>
          <p:cNvSpPr txBox="1"/>
          <p:nvPr/>
        </p:nvSpPr>
        <p:spPr>
          <a:xfrm>
            <a:off x="1463694" y="345858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EBA6B70-4652-42E5-A76A-484CF948BDFC}"/>
              </a:ext>
            </a:extLst>
          </p:cNvPr>
          <p:cNvSpPr txBox="1"/>
          <p:nvPr/>
        </p:nvSpPr>
        <p:spPr>
          <a:xfrm>
            <a:off x="3595831" y="3472863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3F458B8-285B-49E5-9471-9E0B8D8A81B7}"/>
              </a:ext>
            </a:extLst>
          </p:cNvPr>
          <p:cNvSpPr txBox="1"/>
          <p:nvPr/>
        </p:nvSpPr>
        <p:spPr>
          <a:xfrm>
            <a:off x="1643408" y="2819845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6C08A857-930F-4577-A82F-27A8E6892424}"/>
              </a:ext>
            </a:extLst>
          </p:cNvPr>
          <p:cNvCxnSpPr>
            <a:cxnSpLocks/>
            <a:stCxn id="100" idx="2"/>
            <a:endCxn id="59" idx="0"/>
          </p:cNvCxnSpPr>
          <p:nvPr/>
        </p:nvCxnSpPr>
        <p:spPr>
          <a:xfrm>
            <a:off x="2770980" y="1444021"/>
            <a:ext cx="0" cy="3033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55F137FD-059E-4EDF-B6C8-3BDB643B210E}"/>
              </a:ext>
            </a:extLst>
          </p:cNvPr>
          <p:cNvSpPr/>
          <p:nvPr/>
        </p:nvSpPr>
        <p:spPr>
          <a:xfrm>
            <a:off x="2303322" y="1015396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Osaka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1B0B036-B0A1-4CAB-B1BB-933A55A144B5}"/>
              </a:ext>
            </a:extLst>
          </p:cNvPr>
          <p:cNvSpPr txBox="1"/>
          <p:nvPr/>
        </p:nvSpPr>
        <p:spPr>
          <a:xfrm>
            <a:off x="1829240" y="1602046"/>
            <a:ext cx="82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6400EDC-E757-41F7-BA85-3D78485166C6}"/>
              </a:ext>
            </a:extLst>
          </p:cNvPr>
          <p:cNvSpPr txBox="1"/>
          <p:nvPr/>
        </p:nvSpPr>
        <p:spPr>
          <a:xfrm>
            <a:off x="3156808" y="467907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172.20.1.1/16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0518A65-64FF-4977-AC15-96ABEA4B27D9}"/>
              </a:ext>
            </a:extLst>
          </p:cNvPr>
          <p:cNvSpPr txBox="1"/>
          <p:nvPr/>
        </p:nvSpPr>
        <p:spPr>
          <a:xfrm>
            <a:off x="3156808" y="751340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172.20.1.2/16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DB22A8-C0A4-41A8-A2AE-2D48F03C1DB6}"/>
              </a:ext>
            </a:extLst>
          </p:cNvPr>
          <p:cNvSpPr txBox="1"/>
          <p:nvPr/>
        </p:nvSpPr>
        <p:spPr>
          <a:xfrm>
            <a:off x="2047279" y="420621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2/5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4BA6A67-7EA9-41BB-85A3-8D6FE839838B}"/>
              </a:ext>
            </a:extLst>
          </p:cNvPr>
          <p:cNvSpPr txBox="1"/>
          <p:nvPr/>
        </p:nvSpPr>
        <p:spPr>
          <a:xfrm>
            <a:off x="3205563" y="4237053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0C688E3-F723-404F-811F-4635D0310FF4}"/>
              </a:ext>
            </a:extLst>
          </p:cNvPr>
          <p:cNvSpPr txBox="1"/>
          <p:nvPr/>
        </p:nvSpPr>
        <p:spPr>
          <a:xfrm>
            <a:off x="1844247" y="119780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2/13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9A10B75-8197-4B8C-B0AC-975C0839D400}"/>
              </a:ext>
            </a:extLst>
          </p:cNvPr>
          <p:cNvSpPr txBox="1"/>
          <p:nvPr/>
        </p:nvSpPr>
        <p:spPr>
          <a:xfrm>
            <a:off x="2811917" y="145649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31796BD-CDC3-4D22-AA36-66826CECBBA6}"/>
              </a:ext>
            </a:extLst>
          </p:cNvPr>
          <p:cNvSpPr txBox="1"/>
          <p:nvPr/>
        </p:nvSpPr>
        <p:spPr>
          <a:xfrm>
            <a:off x="2568782" y="403867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9" name="フリーフォーム: 図形 108">
            <a:extLst>
              <a:ext uri="{FF2B5EF4-FFF2-40B4-BE49-F238E27FC236}">
                <a16:creationId xmlns:a16="http://schemas.microsoft.com/office/drawing/2014/main" id="{83611B74-F21B-48D9-AA78-30B79D29E4E8}"/>
              </a:ext>
            </a:extLst>
          </p:cNvPr>
          <p:cNvSpPr/>
          <p:nvPr/>
        </p:nvSpPr>
        <p:spPr>
          <a:xfrm flipH="1">
            <a:off x="172274" y="1148549"/>
            <a:ext cx="1970949" cy="3425339"/>
          </a:xfrm>
          <a:custGeom>
            <a:avLst/>
            <a:gdLst>
              <a:gd name="connsiteX0" fmla="*/ 266700 w 2036111"/>
              <a:gd name="connsiteY0" fmla="*/ 3520440 h 3520440"/>
              <a:gd name="connsiteX1" fmla="*/ 2034540 w 2036111"/>
              <a:gd name="connsiteY1" fmla="*/ 1805940 h 3520440"/>
              <a:gd name="connsiteX2" fmla="*/ 0 w 2036111"/>
              <a:gd name="connsiteY2" fmla="*/ 0 h 3520440"/>
              <a:gd name="connsiteX3" fmla="*/ 0 w 2036111"/>
              <a:gd name="connsiteY3" fmla="*/ 0 h 3520440"/>
              <a:gd name="connsiteX4" fmla="*/ 15240 w 2036111"/>
              <a:gd name="connsiteY4" fmla="*/ 30480 h 35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111" h="3520440">
                <a:moveTo>
                  <a:pt x="266700" y="3520440"/>
                </a:moveTo>
                <a:cubicBezTo>
                  <a:pt x="1172845" y="2956560"/>
                  <a:pt x="2078990" y="2392680"/>
                  <a:pt x="2034540" y="1805940"/>
                </a:cubicBezTo>
                <a:cubicBezTo>
                  <a:pt x="1990090" y="1219200"/>
                  <a:pt x="0" y="0"/>
                  <a:pt x="0" y="0"/>
                </a:cubicBezTo>
                <a:lnTo>
                  <a:pt x="0" y="0"/>
                </a:lnTo>
                <a:lnTo>
                  <a:pt x="15240" y="30480"/>
                </a:lnTo>
              </a:path>
            </a:pathLst>
          </a:custGeom>
          <a:ln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094B968-C9BA-4D47-9826-91B5CE2D97EC}"/>
              </a:ext>
            </a:extLst>
          </p:cNvPr>
          <p:cNvSpPr txBox="1"/>
          <p:nvPr/>
        </p:nvSpPr>
        <p:spPr>
          <a:xfrm>
            <a:off x="3537755" y="3901418"/>
            <a:ext cx="244490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delay restore 150</a:t>
            </a:r>
          </a:p>
          <a:p>
            <a:r>
              <a:rPr kumimoji="1" lang="en-US" altLang="ja-JP" sz="1000" dirty="0">
                <a:latin typeface="+mn-lt"/>
              </a:rPr>
              <a:t>source-interface hold-down-time  300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1FF65254-147B-4724-9BA3-1CB0F73A636B}"/>
              </a:ext>
            </a:extLst>
          </p:cNvPr>
          <p:cNvSpPr/>
          <p:nvPr/>
        </p:nvSpPr>
        <p:spPr>
          <a:xfrm>
            <a:off x="4193185" y="2952729"/>
            <a:ext cx="459542" cy="236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lo1, NVE1</a:t>
            </a:r>
            <a:endParaRPr kumimoji="1" lang="ja-JP" altLang="en-US" sz="800" dirty="0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80A52F8-B8D2-45B1-BF22-642989EEC0ED}"/>
              </a:ext>
            </a:extLst>
          </p:cNvPr>
          <p:cNvSpPr/>
          <p:nvPr/>
        </p:nvSpPr>
        <p:spPr>
          <a:xfrm>
            <a:off x="4182691" y="2676181"/>
            <a:ext cx="459542" cy="236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lo0</a:t>
            </a:r>
            <a:endParaRPr kumimoji="1" lang="ja-JP" altLang="en-US" sz="800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3FE30A-540B-4B3C-8896-F88C12660D4E}"/>
              </a:ext>
            </a:extLst>
          </p:cNvPr>
          <p:cNvSpPr/>
          <p:nvPr/>
        </p:nvSpPr>
        <p:spPr>
          <a:xfrm flipH="1">
            <a:off x="3337752" y="1193363"/>
            <a:ext cx="2262027" cy="3425339"/>
          </a:xfrm>
          <a:custGeom>
            <a:avLst/>
            <a:gdLst>
              <a:gd name="connsiteX0" fmla="*/ 1493954 w 1493954"/>
              <a:gd name="connsiteY0" fmla="*/ 3131820 h 3131820"/>
              <a:gd name="connsiteX1" fmla="*/ 434 w 1493954"/>
              <a:gd name="connsiteY1" fmla="*/ 1584960 h 3131820"/>
              <a:gd name="connsiteX2" fmla="*/ 1372034 w 1493954"/>
              <a:gd name="connsiteY2" fmla="*/ 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3954" h="3131820">
                <a:moveTo>
                  <a:pt x="1493954" y="3131820"/>
                </a:moveTo>
                <a:cubicBezTo>
                  <a:pt x="757354" y="2619375"/>
                  <a:pt x="20754" y="2106930"/>
                  <a:pt x="434" y="1584960"/>
                </a:cubicBezTo>
                <a:cubicBezTo>
                  <a:pt x="-19886" y="1062990"/>
                  <a:pt x="676074" y="531495"/>
                  <a:pt x="1372034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81D19FC-B1A0-405E-9F34-8787EFC2A6AD}"/>
              </a:ext>
            </a:extLst>
          </p:cNvPr>
          <p:cNvSpPr txBox="1"/>
          <p:nvPr/>
        </p:nvSpPr>
        <p:spPr>
          <a:xfrm>
            <a:off x="6895604" y="253797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latin typeface="+mn-lt"/>
              </a:rPr>
              <a:t>元通り</a:t>
            </a:r>
          </a:p>
        </p:txBody>
      </p:sp>
    </p:spTree>
    <p:extLst>
      <p:ext uri="{BB962C8B-B14F-4D97-AF65-F5344CB8AC3E}">
        <p14:creationId xmlns:p14="http://schemas.microsoft.com/office/powerpoint/2010/main" val="3789425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773C2-7D31-4C4F-B017-AF19641F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>
                <a:latin typeface="+mn-lt"/>
              </a:rPr>
              <a:t>3. delay restore</a:t>
            </a:r>
            <a:r>
              <a:rPr lang="ja-JP" altLang="en-US" sz="2800" dirty="0">
                <a:latin typeface="+mn-lt"/>
              </a:rPr>
              <a:t>後 </a:t>
            </a:r>
            <a:r>
              <a:rPr lang="en-US" altLang="ja-JP" sz="2800" dirty="0">
                <a:latin typeface="+mn-lt"/>
              </a:rPr>
              <a:t>&amp;&amp; hold-down-time</a:t>
            </a:r>
            <a:r>
              <a:rPr lang="ja-JP" altLang="en-US" sz="2800" dirty="0">
                <a:latin typeface="+mn-lt"/>
              </a:rPr>
              <a:t>中</a:t>
            </a:r>
            <a:endParaRPr kumimoji="1" lang="ja-JP" altLang="en-US" dirty="0"/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993CF77-56A4-4154-AC48-7337CFF4695D}"/>
              </a:ext>
            </a:extLst>
          </p:cNvPr>
          <p:cNvSpPr/>
          <p:nvPr/>
        </p:nvSpPr>
        <p:spPr>
          <a:xfrm>
            <a:off x="541406" y="3052792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leaf2</a:t>
            </a:r>
            <a:endParaRPr kumimoji="1" lang="ja-JP" altLang="en-US" sz="1200" dirty="0"/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0537A7E6-D806-43F6-BEC1-E637814C75BD}"/>
              </a:ext>
            </a:extLst>
          </p:cNvPr>
          <p:cNvSpPr/>
          <p:nvPr/>
        </p:nvSpPr>
        <p:spPr>
          <a:xfrm>
            <a:off x="3862488" y="2571751"/>
            <a:ext cx="1138066" cy="909668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endParaRPr kumimoji="1" lang="en-US" altLang="ja-JP" sz="1200" dirty="0"/>
          </a:p>
          <a:p>
            <a:pPr algn="ctr"/>
            <a:r>
              <a:rPr kumimoji="1" lang="en-US" altLang="ja-JP" sz="1200" dirty="0"/>
              <a:t>leaf3</a:t>
            </a:r>
            <a:endParaRPr kumimoji="1" lang="ja-JP" altLang="en-US" sz="1200" dirty="0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CD1AE7E-7B4F-4665-B0E1-196FF8AA0414}"/>
              </a:ext>
            </a:extLst>
          </p:cNvPr>
          <p:cNvCxnSpPr>
            <a:cxnSpLocks/>
          </p:cNvCxnSpPr>
          <p:nvPr/>
        </p:nvCxnSpPr>
        <p:spPr>
          <a:xfrm>
            <a:off x="1679472" y="323421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285EFBA-1DF0-440A-B904-F5FCF3C4ABC5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1110439" y="2175984"/>
            <a:ext cx="1274713" cy="8768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9B476CE-8770-4492-9043-8170A9D849B3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156808" y="2175984"/>
            <a:ext cx="1274713" cy="39576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93BC32A-499E-44FC-A7F8-45E92961E2FD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1110439" y="3481418"/>
            <a:ext cx="1392823" cy="8286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9399C7B-7DCE-440C-85AA-5F504C5AA931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3072295" y="3481419"/>
            <a:ext cx="1359226" cy="82867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D45A6CD-F447-448B-8F21-E24F726EAB2E}"/>
              </a:ext>
            </a:extLst>
          </p:cNvPr>
          <p:cNvSpPr/>
          <p:nvPr/>
        </p:nvSpPr>
        <p:spPr>
          <a:xfrm>
            <a:off x="2344259" y="4310092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</a:t>
            </a:r>
          </a:p>
          <a:p>
            <a:pPr algn="ctr"/>
            <a:r>
              <a:rPr kumimoji="1" lang="en-US" altLang="ja-JP" sz="1200" dirty="0" err="1"/>
              <a:t>tokyo</a:t>
            </a:r>
            <a:endParaRPr kumimoji="1" lang="ja-JP" altLang="en-US" sz="1200" dirty="0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1C6BBE3-AE8D-4073-8537-A41F803D3EB5}"/>
              </a:ext>
            </a:extLst>
          </p:cNvPr>
          <p:cNvCxnSpPr>
            <a:cxnSpLocks/>
          </p:cNvCxnSpPr>
          <p:nvPr/>
        </p:nvCxnSpPr>
        <p:spPr>
          <a:xfrm>
            <a:off x="1679472" y="335036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楕円 56">
            <a:extLst>
              <a:ext uri="{FF2B5EF4-FFF2-40B4-BE49-F238E27FC236}">
                <a16:creationId xmlns:a16="http://schemas.microsoft.com/office/drawing/2014/main" id="{B97712F9-6C3D-4EFA-A39F-37752015A800}"/>
              </a:ext>
            </a:extLst>
          </p:cNvPr>
          <p:cNvSpPr/>
          <p:nvPr/>
        </p:nvSpPr>
        <p:spPr>
          <a:xfrm>
            <a:off x="2724422" y="3065024"/>
            <a:ext cx="174991" cy="428625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EEEECE6-22DC-4B5D-AFCD-DF28E21A4002}"/>
              </a:ext>
            </a:extLst>
          </p:cNvPr>
          <p:cNvSpPr/>
          <p:nvPr/>
        </p:nvSpPr>
        <p:spPr>
          <a:xfrm>
            <a:off x="2201947" y="1747358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leaf1</a:t>
            </a:r>
            <a:endParaRPr kumimoji="1" lang="ja-JP" altLang="en-US" sz="1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42390A8-C554-4243-B863-E68D94CBC00C}"/>
              </a:ext>
            </a:extLst>
          </p:cNvPr>
          <p:cNvSpPr txBox="1"/>
          <p:nvPr/>
        </p:nvSpPr>
        <p:spPr>
          <a:xfrm>
            <a:off x="154605" y="267131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192.168.1.1/30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B586DB-BEFC-479D-AB8C-47974F8B4E2B}"/>
              </a:ext>
            </a:extLst>
          </p:cNvPr>
          <p:cNvSpPr txBox="1"/>
          <p:nvPr/>
        </p:nvSpPr>
        <p:spPr>
          <a:xfrm>
            <a:off x="1201248" y="212236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1BC3B6F-E25D-4F2E-A865-1B6E86CF4851}"/>
              </a:ext>
            </a:extLst>
          </p:cNvPr>
          <p:cNvSpPr txBox="1"/>
          <p:nvPr/>
        </p:nvSpPr>
        <p:spPr>
          <a:xfrm>
            <a:off x="3384429" y="207024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1/28</a:t>
            </a:r>
          </a:p>
          <a:p>
            <a:r>
              <a:rPr kumimoji="1" lang="en-US" altLang="ja-JP" sz="1000" dirty="0">
                <a:latin typeface="+mn-lt"/>
              </a:rPr>
              <a:t>192.168.2.2/30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ED77A48-0DDD-49D7-B5E1-83489B37CBCF}"/>
              </a:ext>
            </a:extLst>
          </p:cNvPr>
          <p:cNvSpPr/>
          <p:nvPr/>
        </p:nvSpPr>
        <p:spPr>
          <a:xfrm>
            <a:off x="1779132" y="3892266"/>
            <a:ext cx="1983696" cy="209207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4952EAB-847C-4A8F-B789-A1136143C5C8}"/>
              </a:ext>
            </a:extLst>
          </p:cNvPr>
          <p:cNvSpPr txBox="1"/>
          <p:nvPr/>
        </p:nvSpPr>
        <p:spPr>
          <a:xfrm>
            <a:off x="2584315" y="279448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334C5449-E34F-4459-A1FE-B8C3B711CEAF}"/>
              </a:ext>
            </a:extLst>
          </p:cNvPr>
          <p:cNvSpPr txBox="1"/>
          <p:nvPr/>
        </p:nvSpPr>
        <p:spPr>
          <a:xfrm>
            <a:off x="2607374" y="361442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B1874643-EE68-4FBD-A200-ECD6AFDA1FD7}"/>
              </a:ext>
            </a:extLst>
          </p:cNvPr>
          <p:cNvSpPr txBox="1"/>
          <p:nvPr/>
        </p:nvSpPr>
        <p:spPr>
          <a:xfrm>
            <a:off x="3537755" y="2845988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2B243804-FAA0-4742-AF4A-D56E33B7D975}"/>
              </a:ext>
            </a:extLst>
          </p:cNvPr>
          <p:cNvSpPr txBox="1"/>
          <p:nvPr/>
        </p:nvSpPr>
        <p:spPr>
          <a:xfrm>
            <a:off x="1463694" y="345858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EBA6B70-4652-42E5-A76A-484CF948BDFC}"/>
              </a:ext>
            </a:extLst>
          </p:cNvPr>
          <p:cNvSpPr txBox="1"/>
          <p:nvPr/>
        </p:nvSpPr>
        <p:spPr>
          <a:xfrm>
            <a:off x="3595831" y="3472863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A3F458B8-285B-49E5-9471-9E0B8D8A81B7}"/>
              </a:ext>
            </a:extLst>
          </p:cNvPr>
          <p:cNvSpPr txBox="1"/>
          <p:nvPr/>
        </p:nvSpPr>
        <p:spPr>
          <a:xfrm>
            <a:off x="1643408" y="2819845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6C08A857-930F-4577-A82F-27A8E6892424}"/>
              </a:ext>
            </a:extLst>
          </p:cNvPr>
          <p:cNvCxnSpPr>
            <a:cxnSpLocks/>
            <a:stCxn id="100" idx="2"/>
            <a:endCxn id="59" idx="0"/>
          </p:cNvCxnSpPr>
          <p:nvPr/>
        </p:nvCxnSpPr>
        <p:spPr>
          <a:xfrm>
            <a:off x="2770980" y="1444021"/>
            <a:ext cx="0" cy="3033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55F137FD-059E-4EDF-B6C8-3BDB643B210E}"/>
              </a:ext>
            </a:extLst>
          </p:cNvPr>
          <p:cNvSpPr/>
          <p:nvPr/>
        </p:nvSpPr>
        <p:spPr>
          <a:xfrm>
            <a:off x="2303322" y="1015396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Osaka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41B0B036-B0A1-4CAB-B1BB-933A55A144B5}"/>
              </a:ext>
            </a:extLst>
          </p:cNvPr>
          <p:cNvSpPr txBox="1"/>
          <p:nvPr/>
        </p:nvSpPr>
        <p:spPr>
          <a:xfrm>
            <a:off x="1829240" y="1602046"/>
            <a:ext cx="82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6400EDC-E757-41F7-BA85-3D78485166C6}"/>
              </a:ext>
            </a:extLst>
          </p:cNvPr>
          <p:cNvSpPr txBox="1"/>
          <p:nvPr/>
        </p:nvSpPr>
        <p:spPr>
          <a:xfrm>
            <a:off x="3156808" y="467907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172.20.1.1/16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00518A65-64FF-4977-AC15-96ABEA4B27D9}"/>
              </a:ext>
            </a:extLst>
          </p:cNvPr>
          <p:cNvSpPr txBox="1"/>
          <p:nvPr/>
        </p:nvSpPr>
        <p:spPr>
          <a:xfrm>
            <a:off x="3156808" y="751340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172.20.1.2/16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DB22A8-C0A4-41A8-A2AE-2D48F03C1DB6}"/>
              </a:ext>
            </a:extLst>
          </p:cNvPr>
          <p:cNvSpPr txBox="1"/>
          <p:nvPr/>
        </p:nvSpPr>
        <p:spPr>
          <a:xfrm>
            <a:off x="2047279" y="420621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2/5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14BA6A67-7EA9-41BB-85A3-8D6FE839838B}"/>
              </a:ext>
            </a:extLst>
          </p:cNvPr>
          <p:cNvSpPr txBox="1"/>
          <p:nvPr/>
        </p:nvSpPr>
        <p:spPr>
          <a:xfrm>
            <a:off x="3205563" y="4237053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0C688E3-F723-404F-811F-4635D0310FF4}"/>
              </a:ext>
            </a:extLst>
          </p:cNvPr>
          <p:cNvSpPr txBox="1"/>
          <p:nvPr/>
        </p:nvSpPr>
        <p:spPr>
          <a:xfrm>
            <a:off x="1844247" y="119780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2/13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9A10B75-8197-4B8C-B0AC-975C0839D400}"/>
              </a:ext>
            </a:extLst>
          </p:cNvPr>
          <p:cNvSpPr txBox="1"/>
          <p:nvPr/>
        </p:nvSpPr>
        <p:spPr>
          <a:xfrm>
            <a:off x="2811917" y="145649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331796BD-CDC3-4D22-AA36-66826CECBBA6}"/>
              </a:ext>
            </a:extLst>
          </p:cNvPr>
          <p:cNvSpPr txBox="1"/>
          <p:nvPr/>
        </p:nvSpPr>
        <p:spPr>
          <a:xfrm>
            <a:off x="2568782" y="403867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09" name="フリーフォーム: 図形 108">
            <a:extLst>
              <a:ext uri="{FF2B5EF4-FFF2-40B4-BE49-F238E27FC236}">
                <a16:creationId xmlns:a16="http://schemas.microsoft.com/office/drawing/2014/main" id="{83611B74-F21B-48D9-AA78-30B79D29E4E8}"/>
              </a:ext>
            </a:extLst>
          </p:cNvPr>
          <p:cNvSpPr/>
          <p:nvPr/>
        </p:nvSpPr>
        <p:spPr>
          <a:xfrm flipH="1">
            <a:off x="172275" y="1148549"/>
            <a:ext cx="1700088" cy="3664463"/>
          </a:xfrm>
          <a:custGeom>
            <a:avLst/>
            <a:gdLst>
              <a:gd name="connsiteX0" fmla="*/ 266700 w 2036111"/>
              <a:gd name="connsiteY0" fmla="*/ 3520440 h 3520440"/>
              <a:gd name="connsiteX1" fmla="*/ 2034540 w 2036111"/>
              <a:gd name="connsiteY1" fmla="*/ 1805940 h 3520440"/>
              <a:gd name="connsiteX2" fmla="*/ 0 w 2036111"/>
              <a:gd name="connsiteY2" fmla="*/ 0 h 3520440"/>
              <a:gd name="connsiteX3" fmla="*/ 0 w 2036111"/>
              <a:gd name="connsiteY3" fmla="*/ 0 h 3520440"/>
              <a:gd name="connsiteX4" fmla="*/ 15240 w 2036111"/>
              <a:gd name="connsiteY4" fmla="*/ 30480 h 352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6111" h="3520440">
                <a:moveTo>
                  <a:pt x="266700" y="3520440"/>
                </a:moveTo>
                <a:cubicBezTo>
                  <a:pt x="1172845" y="2956560"/>
                  <a:pt x="2078990" y="2392680"/>
                  <a:pt x="2034540" y="1805940"/>
                </a:cubicBezTo>
                <a:cubicBezTo>
                  <a:pt x="1990090" y="1219200"/>
                  <a:pt x="0" y="0"/>
                  <a:pt x="0" y="0"/>
                </a:cubicBezTo>
                <a:lnTo>
                  <a:pt x="0" y="0"/>
                </a:lnTo>
                <a:lnTo>
                  <a:pt x="15240" y="30480"/>
                </a:lnTo>
              </a:path>
            </a:pathLst>
          </a:custGeom>
          <a:ln>
            <a:head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094B968-C9BA-4D47-9826-91B5CE2D97EC}"/>
              </a:ext>
            </a:extLst>
          </p:cNvPr>
          <p:cNvSpPr txBox="1"/>
          <p:nvPr/>
        </p:nvSpPr>
        <p:spPr>
          <a:xfrm>
            <a:off x="3537755" y="3901418"/>
            <a:ext cx="244490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delay restore 150</a:t>
            </a:r>
          </a:p>
          <a:p>
            <a:r>
              <a:rPr kumimoji="1" lang="en-US" altLang="ja-JP" sz="1000" dirty="0">
                <a:latin typeface="+mn-lt"/>
              </a:rPr>
              <a:t>source-interface hold-down-time  300</a:t>
            </a:r>
            <a:endParaRPr kumimoji="1" lang="ja-JP" altLang="en-US" sz="1000" dirty="0">
              <a:latin typeface="+mn-lt"/>
            </a:endParaRPr>
          </a:p>
        </p:txBody>
      </p: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518FF5E6-6C9B-4CAF-92C6-7128BE72C191}"/>
              </a:ext>
            </a:extLst>
          </p:cNvPr>
          <p:cNvGrpSpPr/>
          <p:nvPr/>
        </p:nvGrpSpPr>
        <p:grpSpPr>
          <a:xfrm>
            <a:off x="4729861" y="2433694"/>
            <a:ext cx="397270" cy="443180"/>
            <a:chOff x="444768" y="1489956"/>
            <a:chExt cx="397270" cy="443180"/>
          </a:xfrm>
        </p:grpSpPr>
        <p:sp>
          <p:nvSpPr>
            <p:cNvPr id="113" name="矢印: 下カーブ 112">
              <a:extLst>
                <a:ext uri="{FF2B5EF4-FFF2-40B4-BE49-F238E27FC236}">
                  <a16:creationId xmlns:a16="http://schemas.microsoft.com/office/drawing/2014/main" id="{8A3B155D-551D-440A-A546-118FF9B8FC1B}"/>
                </a:ext>
              </a:extLst>
            </p:cNvPr>
            <p:cNvSpPr/>
            <p:nvPr/>
          </p:nvSpPr>
          <p:spPr>
            <a:xfrm>
              <a:off x="473644" y="1489956"/>
              <a:ext cx="368394" cy="221590"/>
            </a:xfrm>
            <a:prstGeom prst="curved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4" name="矢印: 下カーブ 113">
              <a:extLst>
                <a:ext uri="{FF2B5EF4-FFF2-40B4-BE49-F238E27FC236}">
                  <a16:creationId xmlns:a16="http://schemas.microsoft.com/office/drawing/2014/main" id="{944CD153-3377-41D0-9F41-E8D7E07BC04A}"/>
                </a:ext>
              </a:extLst>
            </p:cNvPr>
            <p:cNvSpPr/>
            <p:nvPr/>
          </p:nvSpPr>
          <p:spPr>
            <a:xfrm rot="10800000">
              <a:off x="444768" y="1711546"/>
              <a:ext cx="368394" cy="221590"/>
            </a:xfrm>
            <a:prstGeom prst="curvedDown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1FF65254-147B-4724-9BA3-1CB0F73A636B}"/>
              </a:ext>
            </a:extLst>
          </p:cNvPr>
          <p:cNvSpPr/>
          <p:nvPr/>
        </p:nvSpPr>
        <p:spPr>
          <a:xfrm>
            <a:off x="4193185" y="2952729"/>
            <a:ext cx="459542" cy="236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lo1, NVE1</a:t>
            </a:r>
            <a:endParaRPr kumimoji="1" lang="ja-JP" altLang="en-US" sz="800" dirty="0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580A52F8-B8D2-45B1-BF22-642989EEC0ED}"/>
              </a:ext>
            </a:extLst>
          </p:cNvPr>
          <p:cNvSpPr/>
          <p:nvPr/>
        </p:nvSpPr>
        <p:spPr>
          <a:xfrm>
            <a:off x="4182691" y="2676181"/>
            <a:ext cx="459542" cy="2366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 dirty="0"/>
              <a:t>lo0</a:t>
            </a:r>
            <a:endParaRPr kumimoji="1" lang="ja-JP" altLang="en-US" sz="800" dirty="0"/>
          </a:p>
        </p:txBody>
      </p:sp>
      <p:sp>
        <p:nvSpPr>
          <p:cNvPr id="119" name="乗算記号 118">
            <a:extLst>
              <a:ext uri="{FF2B5EF4-FFF2-40B4-BE49-F238E27FC236}">
                <a16:creationId xmlns:a16="http://schemas.microsoft.com/office/drawing/2014/main" id="{CBFF4180-E623-47CA-9656-36AE964C7E45}"/>
              </a:ext>
            </a:extLst>
          </p:cNvPr>
          <p:cNvSpPr/>
          <p:nvPr/>
        </p:nvSpPr>
        <p:spPr>
          <a:xfrm flipH="1">
            <a:off x="4491525" y="2880616"/>
            <a:ext cx="379474" cy="379474"/>
          </a:xfrm>
          <a:prstGeom prst="mathMultiply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9E3FE30A-540B-4B3C-8896-F88C12660D4E}"/>
              </a:ext>
            </a:extLst>
          </p:cNvPr>
          <p:cNvSpPr/>
          <p:nvPr/>
        </p:nvSpPr>
        <p:spPr>
          <a:xfrm flipH="1">
            <a:off x="3337752" y="1193363"/>
            <a:ext cx="2262027" cy="3425339"/>
          </a:xfrm>
          <a:custGeom>
            <a:avLst/>
            <a:gdLst>
              <a:gd name="connsiteX0" fmla="*/ 1493954 w 1493954"/>
              <a:gd name="connsiteY0" fmla="*/ 3131820 h 3131820"/>
              <a:gd name="connsiteX1" fmla="*/ 434 w 1493954"/>
              <a:gd name="connsiteY1" fmla="*/ 1584960 h 3131820"/>
              <a:gd name="connsiteX2" fmla="*/ 1372034 w 1493954"/>
              <a:gd name="connsiteY2" fmla="*/ 0 h 31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3954" h="3131820">
                <a:moveTo>
                  <a:pt x="1493954" y="3131820"/>
                </a:moveTo>
                <a:cubicBezTo>
                  <a:pt x="757354" y="2619375"/>
                  <a:pt x="20754" y="2106930"/>
                  <a:pt x="434" y="1584960"/>
                </a:cubicBezTo>
                <a:cubicBezTo>
                  <a:pt x="-19886" y="1062990"/>
                  <a:pt x="676074" y="531495"/>
                  <a:pt x="1372034" y="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7053DDC-B102-4CAF-A7FE-4AA7A961FCF7}"/>
              </a:ext>
            </a:extLst>
          </p:cNvPr>
          <p:cNvSpPr txBox="1"/>
          <p:nvPr/>
        </p:nvSpPr>
        <p:spPr>
          <a:xfrm>
            <a:off x="5982655" y="2777220"/>
            <a:ext cx="33196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+mn-lt"/>
              </a:rPr>
              <a:t>leaf3</a:t>
            </a:r>
            <a:r>
              <a:rPr kumimoji="1" lang="ja-JP" altLang="en-US" sz="1200" dirty="0">
                <a:latin typeface="+mn-lt"/>
              </a:rPr>
              <a:t>の</a:t>
            </a:r>
            <a:r>
              <a:rPr kumimoji="1" lang="en-US" altLang="ja-JP" sz="1200" dirty="0">
                <a:latin typeface="+mn-lt"/>
              </a:rPr>
              <a:t>Member Port</a:t>
            </a:r>
            <a:r>
              <a:rPr kumimoji="1" lang="ja-JP" altLang="en-US" sz="1200" dirty="0">
                <a:latin typeface="+mn-lt"/>
              </a:rPr>
              <a:t>が</a:t>
            </a:r>
            <a:r>
              <a:rPr kumimoji="1" lang="en-US" altLang="ja-JP" sz="1200" dirty="0">
                <a:latin typeface="+mn-lt"/>
              </a:rPr>
              <a:t>Up</a:t>
            </a:r>
            <a:r>
              <a:rPr kumimoji="1" lang="ja-JP" altLang="en-US" sz="1200" dirty="0">
                <a:latin typeface="+mn-lt"/>
              </a:rPr>
              <a:t>するので、通常の</a:t>
            </a:r>
            <a:r>
              <a:rPr kumimoji="1" lang="en-US" altLang="ja-JP" sz="1200" dirty="0">
                <a:latin typeface="+mn-lt"/>
              </a:rPr>
              <a:t>Po</a:t>
            </a:r>
            <a:r>
              <a:rPr kumimoji="1" lang="ja-JP" altLang="en-US" sz="1200" dirty="0">
                <a:latin typeface="+mn-lt"/>
              </a:rPr>
              <a:t>のロードバランスアルゴリズム通り</a:t>
            </a:r>
            <a:r>
              <a:rPr kumimoji="1" lang="en-US" altLang="ja-JP" sz="1200" dirty="0">
                <a:latin typeface="+mn-lt"/>
              </a:rPr>
              <a:t>Leaf3</a:t>
            </a:r>
            <a:r>
              <a:rPr kumimoji="1" lang="ja-JP" altLang="en-US" sz="1200" dirty="0">
                <a:latin typeface="+mn-lt"/>
              </a:rPr>
              <a:t>へ通信が行く</a:t>
            </a:r>
            <a:r>
              <a:rPr kumimoji="1" lang="en-US" altLang="ja-JP" sz="1200" dirty="0">
                <a:latin typeface="+mn-lt"/>
              </a:rPr>
              <a:t>(counter</a:t>
            </a:r>
            <a:r>
              <a:rPr kumimoji="1" lang="ja-JP" altLang="en-US" sz="1200" dirty="0">
                <a:latin typeface="+mn-lt"/>
              </a:rPr>
              <a:t>で確認した</a:t>
            </a:r>
            <a:r>
              <a:rPr kumimoji="1" lang="en-US" altLang="ja-JP" sz="1200" dirty="0">
                <a:latin typeface="+mn-lt"/>
              </a:rPr>
              <a:t>)</a:t>
            </a:r>
          </a:p>
          <a:p>
            <a:r>
              <a:rPr kumimoji="1" lang="en-US" altLang="ja-JP" sz="1200" dirty="0">
                <a:latin typeface="+mn-lt"/>
              </a:rPr>
              <a:t>nve1</a:t>
            </a:r>
            <a:r>
              <a:rPr kumimoji="1" lang="ja-JP" altLang="en-US" sz="1200" dirty="0">
                <a:latin typeface="+mn-lt"/>
              </a:rPr>
              <a:t>は</a:t>
            </a:r>
            <a:r>
              <a:rPr kumimoji="1" lang="en-US" altLang="ja-JP" sz="1200" dirty="0">
                <a:latin typeface="+mn-lt"/>
              </a:rPr>
              <a:t>Down</a:t>
            </a:r>
            <a:r>
              <a:rPr kumimoji="1" lang="ja-JP" altLang="en-US" sz="1200" dirty="0">
                <a:latin typeface="+mn-lt"/>
              </a:rPr>
              <a:t>でも</a:t>
            </a:r>
            <a:r>
              <a:rPr kumimoji="1" lang="en-US" altLang="ja-JP" sz="1200" dirty="0">
                <a:latin typeface="+mn-lt"/>
              </a:rPr>
              <a:t>VXLAN </a:t>
            </a:r>
            <a:r>
              <a:rPr kumimoji="1" lang="en-US" altLang="ja-JP" sz="1200" dirty="0" err="1">
                <a:latin typeface="+mn-lt"/>
              </a:rPr>
              <a:t>Encap</a:t>
            </a:r>
            <a:r>
              <a:rPr kumimoji="1" lang="ja-JP" altLang="en-US" sz="1200" dirty="0">
                <a:latin typeface="+mn-lt"/>
              </a:rPr>
              <a:t>は行うので、そのまま</a:t>
            </a:r>
            <a:r>
              <a:rPr kumimoji="1" lang="en-US" altLang="ja-JP" sz="1200" dirty="0">
                <a:latin typeface="+mn-lt"/>
              </a:rPr>
              <a:t>Uplink</a:t>
            </a:r>
            <a:r>
              <a:rPr kumimoji="1" lang="ja-JP" altLang="en-US" sz="1200" dirty="0">
                <a:latin typeface="+mn-lt"/>
              </a:rPr>
              <a:t>へ抜ける</a:t>
            </a:r>
            <a:endParaRPr kumimoji="1" lang="en-US" altLang="ja-JP" sz="1200" dirty="0">
              <a:latin typeface="+mn-lt"/>
            </a:endParaRPr>
          </a:p>
          <a:p>
            <a:endParaRPr kumimoji="1" lang="en-US" altLang="ja-JP" sz="1200" dirty="0">
              <a:latin typeface="+mn-lt"/>
            </a:endParaRPr>
          </a:p>
          <a:p>
            <a:r>
              <a:rPr kumimoji="1" lang="ja-JP" altLang="en-US" sz="1200" dirty="0">
                <a:latin typeface="+mn-lt"/>
              </a:rPr>
              <a:t>帰りは、上のルーティングテーブル通り</a:t>
            </a:r>
            <a:r>
              <a:rPr kumimoji="1" lang="en-US" altLang="ja-JP" sz="1200" dirty="0">
                <a:latin typeface="+mn-lt"/>
              </a:rPr>
              <a:t>100.100.100.100</a:t>
            </a:r>
            <a:r>
              <a:rPr kumimoji="1" lang="ja-JP" altLang="en-US" sz="1200" dirty="0">
                <a:latin typeface="+mn-lt"/>
              </a:rPr>
              <a:t>は</a:t>
            </a:r>
            <a:r>
              <a:rPr kumimoji="1" lang="en-US" altLang="ja-JP" sz="1200" dirty="0">
                <a:latin typeface="+mn-lt"/>
              </a:rPr>
              <a:t>leaf2</a:t>
            </a:r>
            <a:r>
              <a:rPr kumimoji="1" lang="ja-JP" altLang="en-US" sz="1200" dirty="0">
                <a:latin typeface="+mn-lt"/>
              </a:rPr>
              <a:t>側しかないので</a:t>
            </a:r>
            <a:r>
              <a:rPr kumimoji="1" lang="en-US" altLang="ja-JP" sz="1200" dirty="0">
                <a:latin typeface="+mn-lt"/>
              </a:rPr>
              <a:t>leaf2</a:t>
            </a:r>
            <a:r>
              <a:rPr kumimoji="1" lang="ja-JP" altLang="en-US" sz="1200" dirty="0">
                <a:latin typeface="+mn-lt"/>
              </a:rPr>
              <a:t>を通る</a:t>
            </a:r>
            <a:endParaRPr kumimoji="1" lang="en-US" altLang="ja-JP" sz="1200" dirty="0">
              <a:latin typeface="+mn-lt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AF7E782-38D6-479B-A89F-FBB131A6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236" y="1155659"/>
            <a:ext cx="3259330" cy="138521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000EE1-DE01-4F08-9220-87C7545EAFF1}"/>
              </a:ext>
            </a:extLst>
          </p:cNvPr>
          <p:cNvSpPr txBox="1"/>
          <p:nvPr/>
        </p:nvSpPr>
        <p:spPr>
          <a:xfrm>
            <a:off x="5271995" y="4531546"/>
            <a:ext cx="38720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>
                <a:latin typeface="+mn-lt"/>
              </a:rPr>
              <a:t>Though the loopback is still down, the traffic is encapsulated and sent to fabric.</a:t>
            </a:r>
          </a:p>
          <a:p>
            <a:r>
              <a:rPr kumimoji="1" lang="en-US" altLang="ja-JP" sz="800" dirty="0">
                <a:latin typeface="+mn-lt"/>
              </a:rPr>
              <a:t>https://www.cisco.com/c/en/us/td/docs/dcn/nx-os/nexus9000/102x/configuration/vxlan/cisco-nexus-9000-series-nx-os-vxlan-configuration-guide-release-102x/m_configuring_vxlan_93x.html</a:t>
            </a:r>
          </a:p>
        </p:txBody>
      </p:sp>
    </p:spTree>
    <p:extLst>
      <p:ext uri="{BB962C8B-B14F-4D97-AF65-F5344CB8AC3E}">
        <p14:creationId xmlns:p14="http://schemas.microsoft.com/office/powerpoint/2010/main" val="305135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F4B27D8-17AE-4195-A0D9-115AA456F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kumimoji="1" lang="en-US" altLang="ja-JP" dirty="0" err="1"/>
              <a:t>vPC</a:t>
            </a:r>
            <a:r>
              <a:rPr kumimoji="1" lang="en-US" altLang="ja-JP" dirty="0"/>
              <a:t> + VXLAN</a:t>
            </a:r>
            <a:r>
              <a:rPr kumimoji="1" lang="ja-JP" altLang="en-US" dirty="0"/>
              <a:t>のベストプラクティスの確認</a:t>
            </a:r>
            <a:endParaRPr kumimoji="1" lang="en-US" altLang="ja-JP" dirty="0"/>
          </a:p>
          <a:p>
            <a:r>
              <a:rPr lang="en-US" altLang="ja-JP" sz="1800" dirty="0" err="1">
                <a:effectLst/>
                <a:latin typeface="游ゴシック" panose="020B0400000000000000" pitchFamily="50" charset="-128"/>
                <a:cs typeface="ＭＳ Ｐゴシック" panose="020B0600070205080204" pitchFamily="50" charset="-128"/>
              </a:rPr>
              <a:t>vPC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cs typeface="ＭＳ Ｐゴシック" panose="020B0600070205080204" pitchFamily="50" charset="-128"/>
              </a:rPr>
              <a:t> delay restore timer  &lt; NVE hold down timer</a:t>
            </a:r>
            <a:r>
              <a:rPr lang="ja-JP" altLang="en-US" sz="1800" dirty="0">
                <a:effectLst/>
                <a:latin typeface="游ゴシック" panose="020B0400000000000000" pitchFamily="50" charset="-128"/>
                <a:cs typeface="ＭＳ Ｐゴシック" panose="020B0600070205080204" pitchFamily="50" charset="-128"/>
              </a:rPr>
              <a:t>のベストプラクティス時のトラフィックパスの確認</a:t>
            </a:r>
            <a:endParaRPr lang="en-US" altLang="ja-JP" sz="1800" dirty="0">
              <a:effectLst/>
              <a:latin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latin typeface="游ゴシック" panose="020B0400000000000000" pitchFamily="50" charset="-128"/>
              </a:rPr>
              <a:t>Underlay, Overlay</a:t>
            </a:r>
            <a:r>
              <a:rPr lang="ja-JP" altLang="en-US" sz="1800" dirty="0">
                <a:latin typeface="游ゴシック" panose="020B0400000000000000" pitchFamily="50" charset="-128"/>
              </a:rPr>
              <a:t>用の</a:t>
            </a:r>
            <a:r>
              <a:rPr lang="en-US" altLang="ja-JP" sz="1800" dirty="0">
                <a:latin typeface="游ゴシック" panose="020B0400000000000000" pitchFamily="50" charset="-128"/>
              </a:rPr>
              <a:t>loopback</a:t>
            </a:r>
            <a:r>
              <a:rPr lang="ja-JP" altLang="en-US" sz="1800" dirty="0">
                <a:latin typeface="游ゴシック" panose="020B0400000000000000" pitchFamily="50" charset="-128"/>
              </a:rPr>
              <a:t>と</a:t>
            </a:r>
            <a:r>
              <a:rPr lang="en-US" altLang="ja-JP" sz="1800" dirty="0">
                <a:latin typeface="游ゴシック" panose="020B0400000000000000" pitchFamily="50" charset="-128"/>
              </a:rPr>
              <a:t>VXLAN</a:t>
            </a:r>
            <a:r>
              <a:rPr lang="ja-JP" altLang="en-US" sz="1800" dirty="0">
                <a:latin typeface="游ゴシック" panose="020B0400000000000000" pitchFamily="50" charset="-128"/>
              </a:rPr>
              <a:t>の</a:t>
            </a:r>
            <a:r>
              <a:rPr lang="en-US" altLang="ja-JP" sz="1800" dirty="0" err="1">
                <a:latin typeface="游ゴシック" panose="020B0400000000000000" pitchFamily="50" charset="-128"/>
              </a:rPr>
              <a:t>encap</a:t>
            </a:r>
            <a:r>
              <a:rPr lang="ja-JP" altLang="en-US" sz="1800" dirty="0">
                <a:latin typeface="游ゴシック" panose="020B0400000000000000" pitchFamily="50" charset="-128"/>
              </a:rPr>
              <a:t>の</a:t>
            </a:r>
            <a:r>
              <a:rPr lang="en-US" altLang="ja-JP" sz="1800" dirty="0">
                <a:latin typeface="游ゴシック" panose="020B0400000000000000" pitchFamily="50" charset="-128"/>
              </a:rPr>
              <a:t>loopback</a:t>
            </a:r>
            <a:r>
              <a:rPr lang="ja-JP" altLang="en-US" sz="1800" dirty="0">
                <a:latin typeface="游ゴシック" panose="020B0400000000000000" pitchFamily="50" charset="-128"/>
              </a:rPr>
              <a:t>は分けた方がいい、の確認</a:t>
            </a:r>
            <a:endParaRPr lang="en-US" altLang="ja-JP" dirty="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3B4341B0-8155-4680-9611-3B226010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769480-068B-454C-AAC5-F7372EF1D201}"/>
              </a:ext>
            </a:extLst>
          </p:cNvPr>
          <p:cNvSpPr txBox="1"/>
          <p:nvPr/>
        </p:nvSpPr>
        <p:spPr>
          <a:xfrm>
            <a:off x="3434805" y="4630737"/>
            <a:ext cx="52036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  <a:hlinkClick r:id="rId2"/>
              </a:rPr>
              <a:t>https://www.ciscolive.com/c/dam/r/ciscolive/emea/docs/2020/pdf/BRKDCN-2249.pdf</a:t>
            </a:r>
            <a:endParaRPr kumimoji="1" lang="en-US" altLang="ja-JP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753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773C2-7D31-4C4F-B017-AF19641F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Topology</a:t>
            </a:r>
            <a:endParaRPr kumimoji="1" lang="ja-JP" altLang="en-US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755C5FA-A6BA-46F1-BCD2-FB45130A12FD}"/>
              </a:ext>
            </a:extLst>
          </p:cNvPr>
          <p:cNvSpPr/>
          <p:nvPr/>
        </p:nvSpPr>
        <p:spPr>
          <a:xfrm>
            <a:off x="541406" y="3052792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leaf2</a:t>
            </a:r>
            <a:endParaRPr kumimoji="1" lang="ja-JP" altLang="en-US" sz="1200" dirty="0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7D8E23C-1F8D-46D6-84D9-188CA7EBDACD}"/>
              </a:ext>
            </a:extLst>
          </p:cNvPr>
          <p:cNvSpPr/>
          <p:nvPr/>
        </p:nvSpPr>
        <p:spPr>
          <a:xfrm>
            <a:off x="3862488" y="3052792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leaf3</a:t>
            </a:r>
            <a:endParaRPr kumimoji="1" lang="ja-JP" altLang="en-US" sz="1200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B87592EC-FA36-4D42-A0DB-F0CA50439697}"/>
              </a:ext>
            </a:extLst>
          </p:cNvPr>
          <p:cNvCxnSpPr>
            <a:cxnSpLocks/>
          </p:cNvCxnSpPr>
          <p:nvPr/>
        </p:nvCxnSpPr>
        <p:spPr>
          <a:xfrm>
            <a:off x="1679472" y="323421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112522E-1E2C-4632-B310-328ABAB199F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110439" y="2175984"/>
            <a:ext cx="1274713" cy="8768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4077D5E-1D0F-4EBE-9BFC-D8E65DE4632C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3156808" y="2175984"/>
            <a:ext cx="1274713" cy="8768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A429B4A-B8A7-48A6-A64B-FD0A7C95F7C3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110439" y="3481418"/>
            <a:ext cx="1392823" cy="8286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918480A-4AB7-4D63-AD29-8A6FBF5584F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3072295" y="3481418"/>
            <a:ext cx="1359226" cy="82867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BE96388D-4BAA-4722-9E74-69797EC8C316}"/>
              </a:ext>
            </a:extLst>
          </p:cNvPr>
          <p:cNvSpPr/>
          <p:nvPr/>
        </p:nvSpPr>
        <p:spPr>
          <a:xfrm>
            <a:off x="2344259" y="4310092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</a:t>
            </a:r>
          </a:p>
          <a:p>
            <a:pPr algn="ctr"/>
            <a:r>
              <a:rPr kumimoji="1" lang="en-US" altLang="ja-JP" sz="1200" dirty="0" err="1"/>
              <a:t>tokyo</a:t>
            </a:r>
            <a:endParaRPr kumimoji="1" lang="ja-JP" altLang="en-US" sz="1200" dirty="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F360CFA-486A-4CC3-A4B4-674D75607367}"/>
              </a:ext>
            </a:extLst>
          </p:cNvPr>
          <p:cNvCxnSpPr>
            <a:cxnSpLocks/>
          </p:cNvCxnSpPr>
          <p:nvPr/>
        </p:nvCxnSpPr>
        <p:spPr>
          <a:xfrm>
            <a:off x="1679472" y="3350363"/>
            <a:ext cx="218301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楕円 26">
            <a:extLst>
              <a:ext uri="{FF2B5EF4-FFF2-40B4-BE49-F238E27FC236}">
                <a16:creationId xmlns:a16="http://schemas.microsoft.com/office/drawing/2014/main" id="{2FDF83C3-3922-446D-83CA-1EEA10C114CB}"/>
              </a:ext>
            </a:extLst>
          </p:cNvPr>
          <p:cNvSpPr/>
          <p:nvPr/>
        </p:nvSpPr>
        <p:spPr>
          <a:xfrm>
            <a:off x="2724422" y="3065024"/>
            <a:ext cx="174991" cy="428625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5E04010B-ACA9-4249-8BF8-58783F4DF75E}"/>
              </a:ext>
            </a:extLst>
          </p:cNvPr>
          <p:cNvSpPr/>
          <p:nvPr/>
        </p:nvSpPr>
        <p:spPr>
          <a:xfrm>
            <a:off x="2201947" y="1747358"/>
            <a:ext cx="1138066" cy="428626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leaf1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B92DACC-73C9-473A-AE36-73A60E222C40}"/>
              </a:ext>
            </a:extLst>
          </p:cNvPr>
          <p:cNvSpPr txBox="1"/>
          <p:nvPr/>
        </p:nvSpPr>
        <p:spPr>
          <a:xfrm>
            <a:off x="3347743" y="1166750"/>
            <a:ext cx="16113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router-id 1.1.1.1</a:t>
            </a:r>
          </a:p>
          <a:p>
            <a:r>
              <a:rPr kumimoji="1" lang="en-US" altLang="ja-JP" sz="1000" dirty="0">
                <a:latin typeface="+mn-lt"/>
              </a:rPr>
              <a:t>lo0 1.1.1.1</a:t>
            </a:r>
          </a:p>
          <a:p>
            <a:endParaRPr kumimoji="1" lang="en-US" altLang="ja-JP" sz="1000" dirty="0">
              <a:latin typeface="+mn-lt"/>
            </a:endParaRPr>
          </a:p>
          <a:p>
            <a:r>
              <a:rPr kumimoji="1" lang="en-US" altLang="ja-JP" sz="1000" dirty="0" err="1">
                <a:latin typeface="+mn-lt"/>
              </a:rPr>
              <a:t>vlan</a:t>
            </a:r>
            <a:r>
              <a:rPr kumimoji="1" lang="en-US" altLang="ja-JP" sz="1000" dirty="0">
                <a:latin typeface="+mn-lt"/>
              </a:rPr>
              <a:t> 100</a:t>
            </a:r>
          </a:p>
          <a:p>
            <a:r>
              <a:rPr kumimoji="1" lang="en-US" altLang="ja-JP" sz="1000" dirty="0">
                <a:latin typeface="+mn-lt"/>
              </a:rPr>
              <a:t>       172.20.255.254/16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008A068-2353-4B52-A5EE-B24EFF7C4FA0}"/>
              </a:ext>
            </a:extLst>
          </p:cNvPr>
          <p:cNvSpPr txBox="1"/>
          <p:nvPr/>
        </p:nvSpPr>
        <p:spPr>
          <a:xfrm>
            <a:off x="104149" y="3495676"/>
            <a:ext cx="213552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router-id 2.2.2.2</a:t>
            </a:r>
          </a:p>
          <a:p>
            <a:r>
              <a:rPr kumimoji="1" lang="en-US" altLang="ja-JP" sz="1000" dirty="0">
                <a:latin typeface="+mn-lt"/>
              </a:rPr>
              <a:t>lo0 2.2.2.2</a:t>
            </a:r>
          </a:p>
          <a:p>
            <a:r>
              <a:rPr kumimoji="1" lang="en-US" altLang="ja-JP" sz="1000" dirty="0">
                <a:latin typeface="+mn-lt"/>
              </a:rPr>
              <a:t>lo1 22.22.22.22</a:t>
            </a:r>
          </a:p>
          <a:p>
            <a:r>
              <a:rPr kumimoji="1" lang="en-US" altLang="ja-JP" sz="1000" dirty="0">
                <a:latin typeface="+mn-lt"/>
              </a:rPr>
              <a:t>      100.100.100.100(secondary)</a:t>
            </a:r>
          </a:p>
          <a:p>
            <a:r>
              <a:rPr kumimoji="1" lang="en-US" altLang="ja-JP" sz="1000" dirty="0" err="1">
                <a:latin typeface="+mn-lt"/>
              </a:rPr>
              <a:t>vlan</a:t>
            </a:r>
            <a:r>
              <a:rPr kumimoji="1" lang="en-US" altLang="ja-JP" sz="1000" dirty="0">
                <a:latin typeface="+mn-lt"/>
              </a:rPr>
              <a:t> 100</a:t>
            </a:r>
          </a:p>
          <a:p>
            <a:r>
              <a:rPr kumimoji="1" lang="en-US" altLang="ja-JP" sz="1000" dirty="0">
                <a:latin typeface="+mn-lt"/>
              </a:rPr>
              <a:t>       172.20.255.254/16</a:t>
            </a:r>
          </a:p>
          <a:p>
            <a:endParaRPr kumimoji="1" lang="en-US" altLang="ja-JP" sz="1000" dirty="0">
              <a:latin typeface="+mn-l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6D61ECB-031D-4614-A6B0-C36B0402E059}"/>
              </a:ext>
            </a:extLst>
          </p:cNvPr>
          <p:cNvSpPr txBox="1"/>
          <p:nvPr/>
        </p:nvSpPr>
        <p:spPr>
          <a:xfrm>
            <a:off x="4422616" y="3462576"/>
            <a:ext cx="2135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it-IT" altLang="ja-JP" sz="1000" dirty="0">
                <a:latin typeface="+mn-lt"/>
              </a:rPr>
              <a:t>router-id </a:t>
            </a:r>
            <a:r>
              <a:rPr kumimoji="1" lang="en-US" altLang="ja-JP" sz="1000" dirty="0">
                <a:latin typeface="+mn-lt"/>
              </a:rPr>
              <a:t>3.3.3.3</a:t>
            </a:r>
          </a:p>
          <a:p>
            <a:r>
              <a:rPr kumimoji="1" lang="it-IT" altLang="ja-JP" sz="1000" dirty="0">
                <a:latin typeface="+mn-lt"/>
              </a:rPr>
              <a:t>lo0 </a:t>
            </a:r>
            <a:r>
              <a:rPr kumimoji="1" lang="en-US" altLang="ja-JP" sz="1000" dirty="0">
                <a:latin typeface="+mn-lt"/>
              </a:rPr>
              <a:t>3.3.3.3</a:t>
            </a:r>
            <a:endParaRPr kumimoji="1" lang="it-IT" altLang="ja-JP" sz="1000" dirty="0">
              <a:latin typeface="+mn-lt"/>
            </a:endParaRPr>
          </a:p>
          <a:p>
            <a:r>
              <a:rPr kumimoji="1" lang="it-IT" altLang="ja-JP" sz="1000" dirty="0">
                <a:latin typeface="+mn-lt"/>
              </a:rPr>
              <a:t>lo1 </a:t>
            </a:r>
            <a:r>
              <a:rPr kumimoji="1" lang="en-US" altLang="ja-JP" sz="1000" dirty="0">
                <a:latin typeface="+mn-lt"/>
              </a:rPr>
              <a:t>33.33.33.33</a:t>
            </a:r>
            <a:endParaRPr kumimoji="1" lang="it-IT" altLang="ja-JP" sz="1000" dirty="0">
              <a:latin typeface="+mn-lt"/>
            </a:endParaRPr>
          </a:p>
          <a:p>
            <a:r>
              <a:rPr kumimoji="1" lang="it-IT" altLang="ja-JP" sz="1000" dirty="0">
                <a:latin typeface="+mn-lt"/>
              </a:rPr>
              <a:t>      100.100.100.100(secondary)</a:t>
            </a:r>
          </a:p>
          <a:p>
            <a:r>
              <a:rPr kumimoji="1" lang="en-US" altLang="ja-JP" sz="1000" dirty="0" err="1">
                <a:latin typeface="+mn-lt"/>
              </a:rPr>
              <a:t>vlan</a:t>
            </a:r>
            <a:r>
              <a:rPr kumimoji="1" lang="en-US" altLang="ja-JP" sz="1000" dirty="0">
                <a:latin typeface="+mn-lt"/>
              </a:rPr>
              <a:t> 100</a:t>
            </a:r>
          </a:p>
          <a:p>
            <a:r>
              <a:rPr kumimoji="1" lang="en-US" altLang="ja-JP" sz="1000" dirty="0">
                <a:latin typeface="+mn-lt"/>
              </a:rPr>
              <a:t>       172.20.255.254/16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0FA379D-08E2-46DC-87C2-B528C5631A6A}"/>
              </a:ext>
            </a:extLst>
          </p:cNvPr>
          <p:cNvSpPr txBox="1"/>
          <p:nvPr/>
        </p:nvSpPr>
        <p:spPr>
          <a:xfrm>
            <a:off x="154605" y="267131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192.168.1.1/30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F270957-6143-4D05-94E6-1B7970759C80}"/>
              </a:ext>
            </a:extLst>
          </p:cNvPr>
          <p:cNvSpPr txBox="1"/>
          <p:nvPr/>
        </p:nvSpPr>
        <p:spPr>
          <a:xfrm>
            <a:off x="1201248" y="2122365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192.168.1.2/30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E4BA2A0-B6F6-416C-92A3-CB73E49BC4C0}"/>
              </a:ext>
            </a:extLst>
          </p:cNvPr>
          <p:cNvSpPr txBox="1"/>
          <p:nvPr/>
        </p:nvSpPr>
        <p:spPr>
          <a:xfrm>
            <a:off x="3384429" y="2070246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1/28</a:t>
            </a:r>
          </a:p>
          <a:p>
            <a:r>
              <a:rPr kumimoji="1" lang="en-US" altLang="ja-JP" sz="1000" dirty="0">
                <a:latin typeface="+mn-lt"/>
              </a:rPr>
              <a:t>192.168.2.2/30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9AAABBE-116A-4546-9D18-567C60BD51F1}"/>
              </a:ext>
            </a:extLst>
          </p:cNvPr>
          <p:cNvSpPr txBox="1"/>
          <p:nvPr/>
        </p:nvSpPr>
        <p:spPr>
          <a:xfrm>
            <a:off x="4379174" y="2673144"/>
            <a:ext cx="1111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1/27</a:t>
            </a:r>
          </a:p>
          <a:p>
            <a:r>
              <a:rPr kumimoji="1" lang="en-US" altLang="ja-JP" sz="1000" dirty="0">
                <a:latin typeface="+mn-lt"/>
              </a:rPr>
              <a:t>192.168.2.1/30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BE72F009-0332-499B-8C6C-8CC87B3C28D1}"/>
              </a:ext>
            </a:extLst>
          </p:cNvPr>
          <p:cNvSpPr/>
          <p:nvPr/>
        </p:nvSpPr>
        <p:spPr>
          <a:xfrm>
            <a:off x="1779132" y="3892266"/>
            <a:ext cx="1983696" cy="209207"/>
          </a:xfrm>
          <a:prstGeom prst="ellipse">
            <a:avLst/>
          </a:prstGeom>
          <a:noFill/>
          <a:ln w="12700">
            <a:solidFill>
              <a:srgbClr val="272727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9A8DD16-F58B-4AA7-BC6B-DD0B2BDCDF4F}"/>
              </a:ext>
            </a:extLst>
          </p:cNvPr>
          <p:cNvSpPr txBox="1"/>
          <p:nvPr/>
        </p:nvSpPr>
        <p:spPr>
          <a:xfrm>
            <a:off x="6381807" y="1015396"/>
            <a:ext cx="232442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MP-BGP</a:t>
            </a:r>
            <a:r>
              <a:rPr kumimoji="1" lang="ja-JP" altLang="en-US" sz="1000" dirty="0">
                <a:latin typeface="+mn-lt"/>
              </a:rPr>
              <a:t>を</a:t>
            </a:r>
            <a:r>
              <a:rPr kumimoji="1" lang="en-US" altLang="ja-JP" sz="1000" dirty="0">
                <a:latin typeface="+mn-lt"/>
              </a:rPr>
              <a:t>lo0(OSPF)</a:t>
            </a:r>
            <a:r>
              <a:rPr kumimoji="1" lang="ja-JP" altLang="en-US" sz="1000" dirty="0">
                <a:latin typeface="+mn-lt"/>
              </a:rPr>
              <a:t>を使うか</a:t>
            </a:r>
            <a:r>
              <a:rPr kumimoji="1" lang="en-US" altLang="ja-JP" sz="1000" dirty="0">
                <a:latin typeface="+mn-lt"/>
              </a:rPr>
              <a:t>lo1(NVE Loopback Interface)</a:t>
            </a:r>
            <a:r>
              <a:rPr kumimoji="1" lang="ja-JP" altLang="en-US" sz="1000" dirty="0">
                <a:latin typeface="+mn-lt"/>
              </a:rPr>
              <a:t>を使うかで挙動が異なる可能性？</a:t>
            </a:r>
          </a:p>
          <a:p>
            <a:endParaRPr kumimoji="1" lang="en-US" altLang="ja-JP" sz="1000" dirty="0">
              <a:latin typeface="+mn-lt"/>
            </a:endParaRPr>
          </a:p>
          <a:p>
            <a:r>
              <a:rPr kumimoji="1" lang="en-US" altLang="ja-JP" sz="1000" dirty="0">
                <a:latin typeface="+mn-lt"/>
              </a:rPr>
              <a:t>Underlay OSPF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latin typeface="+mn-lt"/>
              </a:rPr>
              <a:t>lo0</a:t>
            </a:r>
          </a:p>
          <a:p>
            <a:r>
              <a:rPr kumimoji="1" lang="en-US" altLang="ja-JP" sz="1000" dirty="0">
                <a:latin typeface="+mn-lt"/>
              </a:rPr>
              <a:t>Overlay MP-BGP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latin typeface="+mn-lt"/>
              </a:rPr>
              <a:t>lo0</a:t>
            </a:r>
          </a:p>
          <a:p>
            <a:r>
              <a:rPr kumimoji="1" lang="en-US" altLang="ja-JP" sz="1000" dirty="0">
                <a:latin typeface="+mn-lt"/>
              </a:rPr>
              <a:t>VXLAN </a:t>
            </a:r>
            <a:r>
              <a:rPr kumimoji="1" lang="en-US" altLang="ja-JP" sz="1000" dirty="0" err="1">
                <a:latin typeface="+mn-lt"/>
              </a:rPr>
              <a:t>Encap</a:t>
            </a:r>
            <a:endParaRPr kumimoji="1" lang="en-US" altLang="ja-JP" sz="1000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000" dirty="0">
                <a:latin typeface="+mn-lt"/>
              </a:rPr>
              <a:t>lo1</a:t>
            </a:r>
          </a:p>
          <a:p>
            <a:endParaRPr kumimoji="1" lang="en-US" altLang="ja-JP" sz="1000" dirty="0">
              <a:latin typeface="+mn-lt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8F438C6-3FA4-41E5-9F85-43E2DDC0B7C8}"/>
              </a:ext>
            </a:extLst>
          </p:cNvPr>
          <p:cNvSpPr txBox="1"/>
          <p:nvPr/>
        </p:nvSpPr>
        <p:spPr>
          <a:xfrm>
            <a:off x="2584315" y="2794489"/>
            <a:ext cx="4860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po10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9099A46-FC0E-49FC-9CC7-E7EED6D755FD}"/>
              </a:ext>
            </a:extLst>
          </p:cNvPr>
          <p:cNvSpPr txBox="1"/>
          <p:nvPr/>
        </p:nvSpPr>
        <p:spPr>
          <a:xfrm>
            <a:off x="2607374" y="3614420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po1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4E83AAF-BA58-421E-9D41-16D2AB9B66FE}"/>
              </a:ext>
            </a:extLst>
          </p:cNvPr>
          <p:cNvSpPr txBox="1"/>
          <p:nvPr/>
        </p:nvSpPr>
        <p:spPr>
          <a:xfrm>
            <a:off x="3537755" y="2845988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8109ABD-B62C-41E5-8368-A336C5D7A698}"/>
              </a:ext>
            </a:extLst>
          </p:cNvPr>
          <p:cNvSpPr txBox="1"/>
          <p:nvPr/>
        </p:nvSpPr>
        <p:spPr>
          <a:xfrm>
            <a:off x="1463694" y="3458582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978838D3-65E4-4C35-A674-350341E1C2FD}"/>
              </a:ext>
            </a:extLst>
          </p:cNvPr>
          <p:cNvSpPr txBox="1"/>
          <p:nvPr/>
        </p:nvSpPr>
        <p:spPr>
          <a:xfrm>
            <a:off x="3595831" y="3472863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D0AA835-4B4F-4134-9B39-D95D7ADB7DCF}"/>
              </a:ext>
            </a:extLst>
          </p:cNvPr>
          <p:cNvSpPr txBox="1"/>
          <p:nvPr/>
        </p:nvSpPr>
        <p:spPr>
          <a:xfrm>
            <a:off x="1643408" y="2819845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1/21</a:t>
            </a:r>
          </a:p>
          <a:p>
            <a:r>
              <a:rPr kumimoji="1" lang="en-US" altLang="ja-JP" sz="1000" dirty="0">
                <a:latin typeface="+mn-lt"/>
              </a:rPr>
              <a:t>1/22</a:t>
            </a:r>
            <a:endParaRPr kumimoji="1" lang="ja-JP" altLang="en-US" sz="1000" dirty="0">
              <a:latin typeface="+mn-lt"/>
            </a:endParaRP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4514AD4-7475-4F76-AA63-95A7641BB39F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>
            <a:off x="2770980" y="1444021"/>
            <a:ext cx="0" cy="30333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E9F6C9E5-EDA7-4D3A-A36E-BB51C62DD6CE}"/>
              </a:ext>
            </a:extLst>
          </p:cNvPr>
          <p:cNvSpPr/>
          <p:nvPr/>
        </p:nvSpPr>
        <p:spPr>
          <a:xfrm>
            <a:off x="2303322" y="1015396"/>
            <a:ext cx="935316" cy="428625"/>
          </a:xfrm>
          <a:prstGeom prst="roundRect">
            <a:avLst/>
          </a:prstGeom>
          <a:noFill/>
          <a:ln w="12700"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n7k Osaka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8F4FA9F-5E2B-4381-88C8-258BB8D67EBF}"/>
              </a:ext>
            </a:extLst>
          </p:cNvPr>
          <p:cNvSpPr txBox="1"/>
          <p:nvPr/>
        </p:nvSpPr>
        <p:spPr>
          <a:xfrm>
            <a:off x="1829240" y="1602046"/>
            <a:ext cx="8211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1/23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719F02-20A6-45CB-A349-BA785B5AFDCA}"/>
              </a:ext>
            </a:extLst>
          </p:cNvPr>
          <p:cNvSpPr txBox="1"/>
          <p:nvPr/>
        </p:nvSpPr>
        <p:spPr>
          <a:xfrm>
            <a:off x="3156808" y="467907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172.20.1.1/16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FDE7EA8-F5F5-4256-845A-820A1352F67D}"/>
              </a:ext>
            </a:extLst>
          </p:cNvPr>
          <p:cNvSpPr txBox="1"/>
          <p:nvPr/>
        </p:nvSpPr>
        <p:spPr>
          <a:xfrm>
            <a:off x="3156808" y="751340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172.20.1.2/16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111DC1-4DD0-430D-86FE-3CCE440F88E0}"/>
              </a:ext>
            </a:extLst>
          </p:cNvPr>
          <p:cNvSpPr txBox="1"/>
          <p:nvPr/>
        </p:nvSpPr>
        <p:spPr>
          <a:xfrm>
            <a:off x="2047279" y="4206211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2/5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B1B161A6-D9F3-4E42-A853-79C470BE50AF}"/>
              </a:ext>
            </a:extLst>
          </p:cNvPr>
          <p:cNvSpPr txBox="1"/>
          <p:nvPr/>
        </p:nvSpPr>
        <p:spPr>
          <a:xfrm>
            <a:off x="3205563" y="4237053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2/6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43AD45-3083-4548-8B88-21E1629573C8}"/>
              </a:ext>
            </a:extLst>
          </p:cNvPr>
          <p:cNvSpPr txBox="1"/>
          <p:nvPr/>
        </p:nvSpPr>
        <p:spPr>
          <a:xfrm>
            <a:off x="1844247" y="1197800"/>
            <a:ext cx="4619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2/13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92EACDA-5AEA-4F36-823F-24A839317947}"/>
              </a:ext>
            </a:extLst>
          </p:cNvPr>
          <p:cNvSpPr txBox="1"/>
          <p:nvPr/>
        </p:nvSpPr>
        <p:spPr>
          <a:xfrm>
            <a:off x="2811917" y="145649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873C8D2-9F99-41FD-B7AB-DEBC3F9779CE}"/>
              </a:ext>
            </a:extLst>
          </p:cNvPr>
          <p:cNvSpPr txBox="1"/>
          <p:nvPr/>
        </p:nvSpPr>
        <p:spPr>
          <a:xfrm>
            <a:off x="2568782" y="4038670"/>
            <a:ext cx="470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>
                <a:latin typeface="+mn-lt"/>
              </a:rPr>
              <a:t>trunk</a:t>
            </a:r>
            <a:endParaRPr kumimoji="1" lang="ja-JP" altLang="en-US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7128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9B0DE3A-93C4-49BF-B872-125321B8F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50" indent="0">
              <a:buNone/>
            </a:pPr>
            <a:r>
              <a:rPr kumimoji="1" lang="en-US" altLang="ja-JP" sz="1800" dirty="0"/>
              <a:t>spine1</a:t>
            </a:r>
            <a:endParaRPr lang="en-US" altLang="ja-JP" sz="1800" dirty="0"/>
          </a:p>
          <a:p>
            <a:pPr marL="171450" lvl="1" indent="0">
              <a:buNone/>
            </a:pPr>
            <a:r>
              <a:rPr kumimoji="1" lang="en-US" altLang="ja-JP" sz="1600" dirty="0"/>
              <a:t>telnet 10.71.156.51 2077</a:t>
            </a:r>
          </a:p>
          <a:p>
            <a:pPr marL="171450" lvl="1" indent="0">
              <a:buNone/>
            </a:pPr>
            <a:r>
              <a:rPr kumimoji="1" lang="en-US" altLang="ja-JP" sz="1600" dirty="0" err="1"/>
              <a:t>ssh</a:t>
            </a:r>
            <a:r>
              <a:rPr kumimoji="1" lang="en-US" altLang="ja-JP" sz="1600" dirty="0"/>
              <a:t> </a:t>
            </a:r>
            <a:r>
              <a:rPr kumimoji="1" lang="en-US" altLang="ja-JP" sz="1600" dirty="0">
                <a:hlinkClick r:id="rId2"/>
              </a:rPr>
              <a:t>admin@10.70.66.12</a:t>
            </a:r>
            <a:endParaRPr kumimoji="1" lang="en-US" altLang="ja-JP" sz="1600" dirty="0"/>
          </a:p>
          <a:p>
            <a:pPr marL="171450" lvl="1" indent="0">
              <a:buNone/>
            </a:pPr>
            <a:r>
              <a:rPr kumimoji="1" lang="en-US" altLang="ja-JP" sz="1600" dirty="0"/>
              <a:t>C!scoI23</a:t>
            </a:r>
          </a:p>
          <a:p>
            <a:pPr marL="57150" indent="0">
              <a:buNone/>
            </a:pPr>
            <a:r>
              <a:rPr lang="en-US" altLang="ja-JP" sz="1800" dirty="0"/>
              <a:t>leaf2</a:t>
            </a:r>
          </a:p>
          <a:p>
            <a:pPr marL="171450" lvl="1" indent="0">
              <a:buNone/>
            </a:pPr>
            <a:r>
              <a:rPr lang="en-US" altLang="ja-JP" sz="1600" dirty="0"/>
              <a:t>telnet 10.71.156.51 2074</a:t>
            </a:r>
          </a:p>
          <a:p>
            <a:pPr marL="171450" lvl="1" indent="0">
              <a:buNone/>
            </a:pPr>
            <a:r>
              <a:rPr lang="en-US" altLang="ja-JP" sz="1600" dirty="0" err="1"/>
              <a:t>ssh</a:t>
            </a:r>
            <a:r>
              <a:rPr lang="en-US" altLang="ja-JP" sz="1600" dirty="0"/>
              <a:t> </a:t>
            </a:r>
            <a:r>
              <a:rPr lang="en-US" altLang="ja-JP" sz="1600" dirty="0">
                <a:hlinkClick r:id="rId3"/>
              </a:rPr>
              <a:t>admin@10.70.66.186</a:t>
            </a:r>
            <a:endParaRPr lang="en-US" altLang="ja-JP" sz="1600" dirty="0"/>
          </a:p>
          <a:p>
            <a:pPr marL="171450" lvl="1" indent="0">
              <a:buNone/>
            </a:pPr>
            <a:r>
              <a:rPr lang="en-US" altLang="ja-JP" sz="1600" dirty="0"/>
              <a:t>Cisco123</a:t>
            </a:r>
          </a:p>
          <a:p>
            <a:pPr marL="57150" indent="0">
              <a:buNone/>
            </a:pPr>
            <a:r>
              <a:rPr kumimoji="1" lang="en-US" altLang="ja-JP" sz="1800" dirty="0"/>
              <a:t>leaf3	</a:t>
            </a:r>
          </a:p>
          <a:p>
            <a:pPr marL="171450" lvl="1" indent="0">
              <a:buNone/>
            </a:pPr>
            <a:r>
              <a:rPr lang="en-US" altLang="ja-JP" sz="1600" dirty="0"/>
              <a:t>console telnet 10.71.156.51 2076</a:t>
            </a:r>
          </a:p>
          <a:p>
            <a:pPr marL="171450" lvl="1" indent="0">
              <a:buNone/>
            </a:pPr>
            <a:r>
              <a:rPr lang="en-US" altLang="ja-JP" sz="1600" dirty="0" err="1"/>
              <a:t>ssh</a:t>
            </a:r>
            <a:r>
              <a:rPr lang="en-US" altLang="ja-JP" sz="1600" dirty="0"/>
              <a:t> </a:t>
            </a:r>
            <a:r>
              <a:rPr lang="en-US" altLang="ja-JP" sz="1600" dirty="0">
                <a:hlinkClick r:id="rId4"/>
              </a:rPr>
              <a:t>admin@</a:t>
            </a:r>
            <a:r>
              <a:rPr kumimoji="1" lang="en-US" altLang="ja-JP" sz="1600" dirty="0">
                <a:hlinkClick r:id="rId4"/>
              </a:rPr>
              <a:t>10.70.66.187</a:t>
            </a:r>
            <a:endParaRPr kumimoji="1" lang="en-US" altLang="ja-JP" sz="1600" dirty="0"/>
          </a:p>
          <a:p>
            <a:pPr marL="171450" lvl="1" indent="0">
              <a:buNone/>
            </a:pPr>
            <a:r>
              <a:rPr lang="en-US" altLang="ja-JP" sz="1600" dirty="0"/>
              <a:t>Cisco123</a:t>
            </a:r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CEDECC-AFF0-475A-B317-CDEE292AFA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57150" indent="0">
              <a:buNone/>
            </a:pPr>
            <a:r>
              <a:rPr kumimoji="1" lang="en-US" altLang="ja-JP" dirty="0"/>
              <a:t>n7k </a:t>
            </a:r>
          </a:p>
          <a:p>
            <a:pPr marL="171450" lvl="1" indent="0">
              <a:buNone/>
            </a:pPr>
            <a:r>
              <a:rPr kumimoji="1" lang="pt-BR" altLang="ja-JP" dirty="0"/>
              <a:t>ssh admin@10.70.66.183 Admin1234</a:t>
            </a:r>
            <a:endParaRPr kumimoji="1"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5A45E87-7FB5-4EBE-A83A-5011B8FF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management 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31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99C9C7-FEAF-4A55-B187-3A668BD5A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028" y="413634"/>
            <a:ext cx="8277344" cy="3389312"/>
          </a:xfrm>
        </p:spPr>
        <p:txBody>
          <a:bodyPr/>
          <a:lstStyle/>
          <a:p>
            <a:r>
              <a:rPr lang="en-US" altLang="ja-JP" dirty="0"/>
              <a:t>show </a:t>
            </a:r>
            <a:r>
              <a:rPr lang="en-US" altLang="ja-JP" dirty="0" err="1"/>
              <a:t>nve</a:t>
            </a:r>
            <a:r>
              <a:rPr lang="en-US" altLang="ja-JP" dirty="0"/>
              <a:t> interface </a:t>
            </a:r>
            <a:r>
              <a:rPr lang="en-US" altLang="ja-JP" dirty="0" err="1"/>
              <a:t>nve</a:t>
            </a:r>
            <a:r>
              <a:rPr lang="en-US" altLang="ja-JP" dirty="0"/>
              <a:t> 1 detail</a:t>
            </a:r>
            <a:r>
              <a:rPr lang="ja-JP" altLang="en-US" dirty="0"/>
              <a:t>で残りの</a:t>
            </a:r>
            <a:r>
              <a:rPr lang="en-US" altLang="ja-JP" dirty="0"/>
              <a:t>hold-down timer</a:t>
            </a:r>
            <a:r>
              <a:rPr lang="ja-JP" altLang="en-US" dirty="0"/>
              <a:t>を確認可能</a:t>
            </a:r>
            <a:endParaRPr lang="en-US" altLang="ja-JP" dirty="0"/>
          </a:p>
          <a:p>
            <a:r>
              <a:rPr lang="ja-JP" altLang="en-US" dirty="0"/>
              <a:t>このとき、</a:t>
            </a:r>
            <a:r>
              <a:rPr lang="en-US" altLang="ja-JP" dirty="0" err="1"/>
              <a:t>nve</a:t>
            </a:r>
            <a:r>
              <a:rPr lang="ja-JP" altLang="en-US" dirty="0"/>
              <a:t>の</a:t>
            </a:r>
            <a:r>
              <a:rPr lang="en-US" altLang="ja-JP" dirty="0"/>
              <a:t>source interface</a:t>
            </a:r>
            <a:r>
              <a:rPr lang="ja-JP" altLang="en-US" dirty="0"/>
              <a:t>ごと</a:t>
            </a:r>
            <a:r>
              <a:rPr lang="en-US" altLang="ja-JP" dirty="0"/>
              <a:t>Down</a:t>
            </a:r>
            <a:r>
              <a:rPr lang="ja-JP" altLang="en-US" dirty="0"/>
              <a:t>しているぽい</a:t>
            </a:r>
            <a:br>
              <a:rPr lang="en-US" altLang="ja-JP" dirty="0"/>
            </a:br>
            <a:r>
              <a:rPr lang="en-US" altLang="ja-JP" dirty="0"/>
              <a:t>-&gt;MP-BGP</a:t>
            </a:r>
            <a:r>
              <a:rPr lang="ja-JP" altLang="en-US" dirty="0"/>
              <a:t>の</a:t>
            </a:r>
            <a:r>
              <a:rPr lang="en-US" altLang="ja-JP" dirty="0"/>
              <a:t>Source</a:t>
            </a:r>
            <a:r>
              <a:rPr lang="ja-JP" altLang="en-US" dirty="0"/>
              <a:t>をその</a:t>
            </a:r>
            <a:r>
              <a:rPr lang="en-US" altLang="ja-JP" dirty="0"/>
              <a:t>lo</a:t>
            </a:r>
            <a:r>
              <a:rPr lang="ja-JP" altLang="en-US" dirty="0"/>
              <a:t>にしていると</a:t>
            </a:r>
            <a:r>
              <a:rPr lang="en-US" altLang="ja-JP" dirty="0"/>
              <a:t>MP-BGP</a:t>
            </a:r>
            <a:r>
              <a:rPr lang="ja-JP" altLang="en-US" dirty="0"/>
              <a:t>が収束しない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907F687-BFED-437B-8B38-7C2C31DC6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22" y="1505817"/>
            <a:ext cx="4329246" cy="243860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1F7673-CC5F-4D4F-BC37-39001A1F3C5F}"/>
              </a:ext>
            </a:extLst>
          </p:cNvPr>
          <p:cNvSpPr txBox="1"/>
          <p:nvPr/>
        </p:nvSpPr>
        <p:spPr>
          <a:xfrm flipH="1">
            <a:off x="0" y="4482605"/>
            <a:ext cx="51596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" dirty="0">
                <a:latin typeface="+mn-lt"/>
              </a:rPr>
              <a:t>https://community.cisco.com/t5/%E3%83%87%E3%83%BC%E3%82%BF%E3%82%BB%E3%83%B3%E3%82%BF%E3%83%BC-%E3%83%89%E3%82%AD%E3%83%A5%E3%83%A1%E3%83%B3%E3%83%88/nexus9000%E3%82%B7%E3%83%AA%E3%83%BC%E3%82%BA-vpc-%E3%81%A8-vxlan-%E4%BD%B5%E7%94%A8%E6%99%82%E3%81%AE%E5%8F%8E%E6%9D%9F%E6%99%82%E9%96%93%E3%81%AB%E3%81%A4%E3%81%84%E3%81%A6/ta-p/3722354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E675D0BD-70CD-422A-AF4F-1739BF895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303" y="3446356"/>
            <a:ext cx="5088259" cy="10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87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D9AEA-C532-40EF-8831-D226A1398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show </a:t>
            </a:r>
            <a:r>
              <a:rPr kumimoji="1" lang="en-US" altLang="ja-JP" dirty="0" err="1"/>
              <a:t>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ospf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nei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19920B-8BC8-46B1-98BC-EDA449564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36" y="2535012"/>
            <a:ext cx="7409793" cy="113554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D2B3272C-F9BC-42F2-B847-93449CC35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37" y="3724399"/>
            <a:ext cx="7409793" cy="107778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E74A78C-3106-4CFD-A0A0-65FC122A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36" y="1176998"/>
            <a:ext cx="7409792" cy="130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4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85E0-6742-40A7-9C72-A3A53980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show </a:t>
            </a:r>
            <a:r>
              <a:rPr kumimoji="1" lang="en-US" altLang="ja-JP" dirty="0" err="1"/>
              <a:t>bgp</a:t>
            </a:r>
            <a:r>
              <a:rPr kumimoji="1" lang="en-US" altLang="ja-JP" dirty="0"/>
              <a:t> l2vpn </a:t>
            </a:r>
            <a:r>
              <a:rPr kumimoji="1" lang="en-US" altLang="ja-JP" dirty="0" err="1"/>
              <a:t>evpn</a:t>
            </a:r>
            <a:r>
              <a:rPr kumimoji="1" lang="en-US" altLang="ja-JP" dirty="0"/>
              <a:t> summary 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B8FBCE6-71C3-46EB-ADD7-FC5F2DC5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1109450"/>
            <a:ext cx="3542974" cy="135349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E54F394-62D9-4C05-B160-F7327F761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276" y="3835449"/>
            <a:ext cx="4752400" cy="121496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BE54820A-3322-487B-9836-B4CA6BE40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904" y="2571750"/>
            <a:ext cx="4627179" cy="115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12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06155-7133-4177-8480-AC686881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show </a:t>
            </a:r>
            <a:r>
              <a:rPr kumimoji="1" lang="en-US" altLang="ja-JP" dirty="0" err="1"/>
              <a:t>bgp</a:t>
            </a:r>
            <a:r>
              <a:rPr kumimoji="1" lang="en-US" altLang="ja-JP" dirty="0"/>
              <a:t> l2vpn </a:t>
            </a:r>
            <a:r>
              <a:rPr kumimoji="1" lang="en-US" altLang="ja-JP" dirty="0" err="1"/>
              <a:t>evpn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B6E5CC5-74BA-4206-B687-8C4AE8656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66" y="1073150"/>
            <a:ext cx="3626550" cy="34671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7EC7B1F-B53F-4FF1-84F4-DC5D0D346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63" y="877887"/>
            <a:ext cx="4754537" cy="326898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AD76DFD-BCEF-407A-96A4-5685E5005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496" y="2110928"/>
            <a:ext cx="4367168" cy="299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4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AF1E536A-27CE-484A-9331-78E665F6A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show </a:t>
            </a:r>
            <a:r>
              <a:rPr kumimoji="1" lang="en-US" altLang="ja-JP" dirty="0" err="1"/>
              <a:t>nve</a:t>
            </a:r>
            <a:r>
              <a:rPr kumimoji="1" lang="en-US" altLang="ja-JP" dirty="0"/>
              <a:t> peers detail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D909413-C124-4C5A-917C-B9FE8A3C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006" y="1073150"/>
            <a:ext cx="3596964" cy="236091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10A217B-3042-473F-8AF8-061F5316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999" y="2667000"/>
            <a:ext cx="3255321" cy="231753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885CC93-60EC-4392-9617-68C7340B0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008" y="1073150"/>
            <a:ext cx="3106246" cy="231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629745"/>
      </p:ext>
    </p:extLst>
  </p:cSld>
  <p:clrMapOvr>
    <a:masterClrMapping/>
  </p:clrMapOvr>
</p:sld>
</file>

<file path=ppt/theme/theme1.xml><?xml version="1.0" encoding="utf-8"?>
<a:theme xmlns:a="http://schemas.openxmlformats.org/drawingml/2006/main" name="Cisco Corporate Default Theme 2022">
  <a:themeElements>
    <a:clrScheme name="Custom 112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Default Theme 2022" id="{D6AA81F1-FEBB-4ED1-A20E-82B4E3AF8ACE}" vid="{221CFA35-6D52-4561-A651-38CB277C72E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1379</TotalTime>
  <Words>813</Words>
  <Application>Microsoft Office PowerPoint</Application>
  <PresentationFormat>画面に合わせる (16:9)</PresentationFormat>
  <Paragraphs>274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游ゴシック</vt:lpstr>
      <vt:lpstr>Arial</vt:lpstr>
      <vt:lpstr>CiscoSansTT ExtraLight</vt:lpstr>
      <vt:lpstr>Cisco Corporate Default Theme 2022</vt:lpstr>
      <vt:lpstr>vPC + VXLAN ベストプラクティスの確認</vt:lpstr>
      <vt:lpstr>目的</vt:lpstr>
      <vt:lpstr>Topology</vt:lpstr>
      <vt:lpstr>management IP</vt:lpstr>
      <vt:lpstr>PowerPoint プレゼンテーション</vt:lpstr>
      <vt:lpstr>show ip ospf nei</vt:lpstr>
      <vt:lpstr>show bgp l2vpn evpn summary </vt:lpstr>
      <vt:lpstr>show bgp l2vpn evpn</vt:lpstr>
      <vt:lpstr>show nve peers detail</vt:lpstr>
      <vt:lpstr>show mac address-table dynamic</vt:lpstr>
      <vt:lpstr>通常時のICMP Path</vt:lpstr>
      <vt:lpstr>1.Leaf3をReloadする</vt:lpstr>
      <vt:lpstr>2. delay restore中 &amp;&amp; hold-down-time中</vt:lpstr>
      <vt:lpstr>4. delay restore後 &amp;&amp; hold-down-time後</vt:lpstr>
      <vt:lpstr>3. delay restore後 &amp;&amp; hold-down-time中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vPC + VXLAN</dc:title>
  <dc:creator>Shotaro Arimitsu (sarimits)</dc:creator>
  <cp:lastModifiedBy>Shotaro Arimitsu (sarimits)</cp:lastModifiedBy>
  <cp:revision>25</cp:revision>
  <dcterms:created xsi:type="dcterms:W3CDTF">2022-04-21T06:36:50Z</dcterms:created>
  <dcterms:modified xsi:type="dcterms:W3CDTF">2022-04-27T10:19:45Z</dcterms:modified>
</cp:coreProperties>
</file>