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7"/>
  </p:notesMasterIdLst>
  <p:sldIdLst>
    <p:sldId id="500" r:id="rId2"/>
    <p:sldId id="519" r:id="rId3"/>
    <p:sldId id="520" r:id="rId4"/>
    <p:sldId id="481" r:id="rId5"/>
    <p:sldId id="496" r:id="rId6"/>
    <p:sldId id="455" r:id="rId7"/>
    <p:sldId id="499" r:id="rId8"/>
    <p:sldId id="480" r:id="rId9"/>
    <p:sldId id="495" r:id="rId10"/>
    <p:sldId id="484" r:id="rId11"/>
    <p:sldId id="498" r:id="rId12"/>
    <p:sldId id="510" r:id="rId13"/>
    <p:sldId id="460" r:id="rId14"/>
    <p:sldId id="491" r:id="rId15"/>
    <p:sldId id="503" r:id="rId16"/>
    <p:sldId id="485" r:id="rId17"/>
    <p:sldId id="492" r:id="rId18"/>
    <p:sldId id="502" r:id="rId19"/>
    <p:sldId id="509" r:id="rId20"/>
    <p:sldId id="501" r:id="rId21"/>
    <p:sldId id="486" r:id="rId22"/>
    <p:sldId id="511" r:id="rId23"/>
    <p:sldId id="513" r:id="rId24"/>
    <p:sldId id="514" r:id="rId25"/>
    <p:sldId id="517" r:id="rId26"/>
    <p:sldId id="515" r:id="rId27"/>
    <p:sldId id="516" r:id="rId28"/>
    <p:sldId id="518" r:id="rId29"/>
    <p:sldId id="521" r:id="rId30"/>
    <p:sldId id="523" r:id="rId31"/>
    <p:sldId id="522" r:id="rId32"/>
    <p:sldId id="507" r:id="rId33"/>
    <p:sldId id="505" r:id="rId34"/>
    <p:sldId id="512" r:id="rId35"/>
    <p:sldId id="524" r:id="rId3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81556" autoAdjust="0"/>
  </p:normalViewPr>
  <p:slideViewPr>
    <p:cSldViewPr>
      <p:cViewPr>
        <p:scale>
          <a:sx n="139" d="100"/>
          <a:sy n="139" d="100"/>
        </p:scale>
        <p:origin x="-126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2739974-C6E6-48E9-82FB-D0CE9B02AD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7146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fld id="{CA91D8AC-1773-415A-B164-A635F146A7BE}" type="slidenum">
              <a:rPr lang="en-US" altLang="ja-JP" sz="1200" b="0" smtClean="0"/>
              <a:pPr/>
              <a:t>1</a:t>
            </a:fld>
            <a:endParaRPr lang="en-US" altLang="ja-JP" sz="1200" b="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410524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39974-C6E6-48E9-82FB-D0CE9B02AD39}" type="slidenum">
              <a:rPr lang="en-US" altLang="ja-JP" smtClean="0"/>
              <a:pPr>
                <a:defRPr/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628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39974-C6E6-48E9-82FB-D0CE9B02AD39}" type="slidenum">
              <a:rPr lang="en-US" altLang="ja-JP" smtClean="0"/>
              <a:pPr>
                <a:defRPr/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80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39974-C6E6-48E9-82FB-D0CE9B02AD39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4034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39974-C6E6-48E9-82FB-D0CE9B02AD39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9327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39974-C6E6-48E9-82FB-D0CE9B02AD39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4168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39974-C6E6-48E9-82FB-D0CE9B02AD39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5273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39974-C6E6-48E9-82FB-D0CE9B02AD39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024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39974-C6E6-48E9-82FB-D0CE9B02AD39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9137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fld id="{F9355EF9-7B0B-46B5-A92D-4720746513A5}" type="slidenum">
              <a:rPr lang="en-US" altLang="ja-JP" sz="1200" b="0" smtClean="0"/>
              <a:pPr/>
              <a:t>2</a:t>
            </a:fld>
            <a:endParaRPr lang="en-US" altLang="ja-JP" sz="1200" b="0" smtClean="0"/>
          </a:p>
        </p:txBody>
      </p:sp>
    </p:spTree>
    <p:extLst>
      <p:ext uri="{BB962C8B-B14F-4D97-AF65-F5344CB8AC3E}">
        <p14:creationId xmlns:p14="http://schemas.microsoft.com/office/powerpoint/2010/main" val="350243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fld id="{F9355EF9-7B0B-46B5-A92D-4720746513A5}" type="slidenum">
              <a:rPr lang="en-US" altLang="ja-JP" sz="1200" b="0" smtClean="0"/>
              <a:pPr/>
              <a:t>3</a:t>
            </a:fld>
            <a:endParaRPr lang="en-US" altLang="ja-JP" sz="1200" b="0" smtClean="0"/>
          </a:p>
        </p:txBody>
      </p:sp>
    </p:spTree>
    <p:extLst>
      <p:ext uri="{BB962C8B-B14F-4D97-AF65-F5344CB8AC3E}">
        <p14:creationId xmlns:p14="http://schemas.microsoft.com/office/powerpoint/2010/main" val="210901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39974-C6E6-48E9-82FB-D0CE9B02AD39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559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1126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fld id="{D7A1D800-0C7D-4C3C-9BDE-4419EDF85171}" type="slidenum">
              <a:rPr lang="en-US" altLang="ja-JP" sz="1200" b="0" smtClean="0"/>
              <a:pPr/>
              <a:t>5</a:t>
            </a:fld>
            <a:endParaRPr lang="en-US" altLang="ja-JP" sz="1200" b="0" smtClean="0"/>
          </a:p>
        </p:txBody>
      </p:sp>
    </p:spTree>
    <p:extLst>
      <p:ext uri="{BB962C8B-B14F-4D97-AF65-F5344CB8AC3E}">
        <p14:creationId xmlns:p14="http://schemas.microsoft.com/office/powerpoint/2010/main" val="685652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1638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fld id="{3DE37215-AB11-4D6E-B290-F012B924ABE1}" type="slidenum">
              <a:rPr lang="en-US" altLang="ja-JP" sz="1200" b="0" smtClean="0"/>
              <a:pPr/>
              <a:t>7</a:t>
            </a:fld>
            <a:endParaRPr lang="en-US" altLang="ja-JP" sz="1200" b="0" smtClean="0"/>
          </a:p>
        </p:txBody>
      </p:sp>
    </p:spTree>
    <p:extLst>
      <p:ext uri="{BB962C8B-B14F-4D97-AF65-F5344CB8AC3E}">
        <p14:creationId xmlns:p14="http://schemas.microsoft.com/office/powerpoint/2010/main" val="177197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739974-C6E6-48E9-82FB-D0CE9B02AD39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0775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194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fld id="{70F8DC20-B39B-47F6-8441-4F28B03AF4F3}" type="slidenum">
              <a:rPr lang="en-US" altLang="ja-JP" sz="1200" b="0" smtClean="0"/>
              <a:pPr/>
              <a:t>10</a:t>
            </a:fld>
            <a:endParaRPr lang="en-US" altLang="ja-JP" sz="1200" b="0" smtClean="0"/>
          </a:p>
        </p:txBody>
      </p:sp>
    </p:spTree>
    <p:extLst>
      <p:ext uri="{BB962C8B-B14F-4D97-AF65-F5344CB8AC3E}">
        <p14:creationId xmlns:p14="http://schemas.microsoft.com/office/powerpoint/2010/main" val="296601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2150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fld id="{3AA5F38D-F023-4B87-859A-B7CB719D1876}" type="slidenum">
              <a:rPr lang="en-US" altLang="ja-JP" sz="1200" b="0" smtClean="0"/>
              <a:pPr/>
              <a:t>11</a:t>
            </a:fld>
            <a:endParaRPr lang="en-US" altLang="ja-JP" sz="1200" b="0" smtClean="0"/>
          </a:p>
        </p:txBody>
      </p:sp>
    </p:spTree>
    <p:extLst>
      <p:ext uri="{BB962C8B-B14F-4D97-AF65-F5344CB8AC3E}">
        <p14:creationId xmlns:p14="http://schemas.microsoft.com/office/powerpoint/2010/main" val="295793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2C30E-9858-4BB7-9D6D-608396F41F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8479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D5F9D-6614-4171-80DE-E03BEAAA48D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626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B2BF3-0955-4FE6-95B4-963090614CD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3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1"/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14"/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BAFD-6608-44E1-A355-CA2489E524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2898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5AF5F-2303-4290-81AD-0DBEB1557E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186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03704-9CEA-4598-A7EF-B5CF5031C7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3929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8"/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9"/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6A475-937B-41D8-AAE1-50463DE6C9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3678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8538D-B6C0-43CE-9858-3841BE3E771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057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EDDF-950C-4854-99DD-A3B1A2D773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23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52AE3-4BD9-444C-B844-06B5459D57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3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5EAF7-57CB-49D8-BBD0-DEBA71E428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079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8D4F6-B106-4B1D-A57D-238C652B0A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54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72919-BB11-4D43-8BB2-77B5AF5912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253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957C3-E1D0-4977-9A71-05F372C539F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839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D565-0E10-40EA-B11D-9E14A966A0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720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B81AB-760D-469B-9115-A5BC42A380E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5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 noProof="0" smtClean="0"/>
              <a:t>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A1AFC-45EB-47CA-A991-595BA175ED2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07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/>
          <p:cNvSpPr>
            <a:spLocks noGrp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US" altLang="ja-JP" smtClean="0"/>
          </a:p>
        </p:txBody>
      </p:sp>
      <p:sp>
        <p:nvSpPr>
          <p:cNvPr id="10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altLang="ja-JP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28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F23108-2559-482B-BC92-F238CB1A675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  <p:sldLayoutId id="2147484327" r:id="rId12"/>
    <p:sldLayoutId id="2147484324" r:id="rId13"/>
    <p:sldLayoutId id="2147484328" r:id="rId14"/>
    <p:sldLayoutId id="2147484329" r:id="rId15"/>
    <p:sldLayoutId id="2147484325" r:id="rId16"/>
    <p:sldLayoutId id="2147484326" r:id="rId17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sz="4200" kern="1200">
          <a:solidFill>
            <a:schemeClr val="tx2"/>
          </a:solidFill>
          <a:latin typeface="+mj-lt"/>
          <a:ea typeface="+mj-ea"/>
          <a:cs typeface="メイリオ" pitchFamily="50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entury Gothic" pitchFamily="34" charset="0"/>
          <a:ea typeface="メイリオ" pitchFamily="50" charset="-128"/>
          <a:cs typeface="メイリオ" pitchFamily="50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entury Gothic" pitchFamily="34" charset="0"/>
          <a:ea typeface="メイリオ" pitchFamily="50" charset="-128"/>
          <a:cs typeface="メイリオ" pitchFamily="50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entury Gothic" pitchFamily="34" charset="0"/>
          <a:ea typeface="メイリオ" pitchFamily="50" charset="-128"/>
          <a:cs typeface="メイリオ" pitchFamily="50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Century Gothic" pitchFamily="34" charset="0"/>
          <a:ea typeface="メイリオ" pitchFamily="50" charset="-128"/>
          <a:cs typeface="メイリオ" pitchFamily="50" charset="-128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umimoji="1" sz="2000" kern="1200">
          <a:solidFill>
            <a:schemeClr val="tx1"/>
          </a:solidFill>
          <a:latin typeface="+mj-lt"/>
          <a:ea typeface="+mj-ea"/>
          <a:cs typeface="メイリオ" pitchFamily="50" charset="-128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umimoji="1" kern="1200">
          <a:solidFill>
            <a:schemeClr val="tx1"/>
          </a:solidFill>
          <a:latin typeface="+mj-lt"/>
          <a:ea typeface="+mj-ea"/>
          <a:cs typeface="メイリオ" pitchFamily="50" charset="-128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umimoji="1" sz="1600" kern="1200">
          <a:solidFill>
            <a:schemeClr val="tx1"/>
          </a:solidFill>
          <a:latin typeface="+mj-lt"/>
          <a:ea typeface="+mj-ea"/>
          <a:cs typeface="メイリオ" pitchFamily="50" charset="-128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umimoji="1" sz="1400" kern="1200">
          <a:solidFill>
            <a:schemeClr val="tx1"/>
          </a:solidFill>
          <a:latin typeface="+mj-lt"/>
          <a:ea typeface="+mj-ea"/>
          <a:cs typeface="メイリオ" pitchFamily="50" charset="-128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umimoji="1" sz="1400" kern="1200">
          <a:solidFill>
            <a:schemeClr val="tx1"/>
          </a:solidFill>
          <a:latin typeface="+mj-lt"/>
          <a:ea typeface="+mj-ea"/>
          <a:cs typeface="メイリオ" pitchFamily="50" charset="-128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-medix.org/blog/?p=10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c/data-science-bowl-2017/" TargetMode="External"/><Relationship Id="rId2" Type="http://schemas.openxmlformats.org/officeDocument/2006/relationships/hyperlink" Target="http://www.datasciencebow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edinfo2/deeplearning/wiki/files/DeepLearning-1-20160513.pptx" TargetMode="External"/><Relationship Id="rId4" Type="http://schemas.openxmlformats.org/officeDocument/2006/relationships/hyperlink" Target="http://r-medix.org/blog/?p=10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okuts.com/2016/05/29/bp1/" TargetMode="External"/><Relationship Id="rId2" Type="http://schemas.openxmlformats.org/officeDocument/2006/relationships/hyperlink" Target="http://www.mirai-kougaku.jp/laboratory/pages/170224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olehouse.org/mlclass/07_Regularization.html" TargetMode="External"/><Relationship Id="rId5" Type="http://schemas.openxmlformats.org/officeDocument/2006/relationships/hyperlink" Target="https://github.com/medinfo2/deeplearning/wiki/files/DeepLearning-1-20160513.pptx" TargetMode="External"/><Relationship Id="rId4" Type="http://schemas.openxmlformats.org/officeDocument/2006/relationships/hyperlink" Target="http://ncia.snu.ac.kr/xe/research_H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Brains_Consulting/deep-learning-56477848" TargetMode="External"/><Relationship Id="rId2" Type="http://schemas.openxmlformats.org/officeDocument/2006/relationships/hyperlink" Target="https://lp-tech.net/articles/f11K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sciencebowl.com/2017winners/" TargetMode="External"/><Relationship Id="rId4" Type="http://schemas.openxmlformats.org/officeDocument/2006/relationships/hyperlink" Target="https://deeplearning4j.org/earlystoppi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ata-science-bowl-2017/leaderboard" TargetMode="External"/><Relationship Id="rId2" Type="http://schemas.openxmlformats.org/officeDocument/2006/relationships/hyperlink" Target="https://www.kaggle.com/c/data-science-bowl-2017/details/priz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kaggle.com/2017/05/16/data-science-bowl-2017-predicting-lung-cancer-solution-write-up-team-deep-breath/" TargetMode="External"/><Relationship Id="rId4" Type="http://schemas.openxmlformats.org/officeDocument/2006/relationships/hyperlink" Target="https://arxiv.org/abs/1705.0943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2371725" y="3971925"/>
            <a:ext cx="61928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3600">
                <a:latin typeface="HGPｺﾞｼｯｸE" panose="020B0900000000000000" pitchFamily="50" charset="-128"/>
                <a:ea typeface="HGPｺﾞｼｯｸE" panose="020B0900000000000000" pitchFamily="50" charset="-128"/>
                <a:cs typeface="Times New Roman" panose="02020603050405020304" pitchFamily="18" charset="0"/>
              </a:rPr>
              <a:t>大阪医科大学放射線医学教室</a:t>
            </a:r>
            <a:r>
              <a:rPr lang="ja-JP" altLang="en-US" sz="2800">
                <a:latin typeface="HGPｺﾞｼｯｸE" panose="020B0900000000000000" pitchFamily="50" charset="-128"/>
                <a:ea typeface="HGPｺﾞｼｯｸE" panose="020B0900000000000000" pitchFamily="50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5551488" y="4652963"/>
            <a:ext cx="30241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3600">
                <a:latin typeface="HGPｺﾞｼｯｸE" panose="020B0900000000000000" pitchFamily="50" charset="-128"/>
                <a:ea typeface="HGPｺﾞｼｯｸE" panose="020B0900000000000000" pitchFamily="50" charset="-128"/>
                <a:cs typeface="Times New Roman" panose="02020603050405020304" pitchFamily="18" charset="0"/>
              </a:rPr>
              <a:t>西澤光生</a:t>
            </a:r>
          </a:p>
        </p:txBody>
      </p:sp>
      <p:sp>
        <p:nvSpPr>
          <p:cNvPr id="6148" name="Rectangle 7"/>
          <p:cNvSpPr>
            <a:spLocks noChangeArrowheads="1"/>
          </p:cNvSpPr>
          <p:nvPr/>
        </p:nvSpPr>
        <p:spPr bwMode="auto">
          <a:xfrm>
            <a:off x="539750" y="2276475"/>
            <a:ext cx="8035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>
              <a:defRPr/>
            </a:pPr>
            <a:r>
              <a:rPr lang="en-US" altLang="ja-JP" sz="4800" dirty="0">
                <a:solidFill>
                  <a:schemeClr val="accent3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  <a:cs typeface="Times New Roman" panose="02020603050405020304" pitchFamily="18" charset="0"/>
              </a:rPr>
              <a:t>D</a:t>
            </a:r>
            <a:r>
              <a:rPr lang="en-US" altLang="ja-JP" sz="4800" dirty="0" smtClean="0">
                <a:solidFill>
                  <a:schemeClr val="accent3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  <a:cs typeface="Times New Roman" panose="02020603050405020304" pitchFamily="18" charset="0"/>
              </a:rPr>
              <a:t>eep Learning</a:t>
            </a:r>
            <a:r>
              <a:rPr lang="ja-JP" altLang="en-US" sz="4800" dirty="0" smtClean="0">
                <a:solidFill>
                  <a:schemeClr val="accent3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  <a:cs typeface="Times New Roman" panose="02020603050405020304" pitchFamily="18" charset="0"/>
              </a:rPr>
              <a:t>をはじめよう</a:t>
            </a:r>
            <a:endParaRPr lang="en-US" altLang="ja-JP" sz="4800" dirty="0" smtClean="0">
              <a:solidFill>
                <a:schemeClr val="accent3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  <a:cs typeface="Times New Roman" panose="02020603050405020304" pitchFamily="18" charset="0"/>
            </a:endParaRPr>
          </a:p>
        </p:txBody>
      </p:sp>
      <p:pic>
        <p:nvPicPr>
          <p:cNvPr id="6149" name="Picture 6" descr="図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228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1" descr="C:\Users\Rad\Desktop\ホームページ最終\大学ロゴ\OMC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653088"/>
            <a:ext cx="208756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>
          <a:xfrm>
            <a:off x="517525" y="404813"/>
            <a:ext cx="8229600" cy="889000"/>
          </a:xfrm>
        </p:spPr>
        <p:txBody>
          <a:bodyPr/>
          <a:lstStyle/>
          <a:p>
            <a:r>
              <a:rPr lang="ja-JP" altLang="en-US" smtClean="0"/>
              <a:t>深層学習のどこがすごい？</a:t>
            </a:r>
          </a:p>
        </p:txBody>
      </p:sp>
      <p:sp>
        <p:nvSpPr>
          <p:cNvPr id="1843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4513" y="1628775"/>
            <a:ext cx="7921625" cy="4897438"/>
          </a:xfrm>
        </p:spPr>
        <p:txBody>
          <a:bodyPr/>
          <a:lstStyle/>
          <a:p>
            <a:r>
              <a:rPr lang="en-US" altLang="ja-JP" sz="3200" dirty="0" smtClean="0"/>
              <a:t>2012</a:t>
            </a:r>
            <a:r>
              <a:rPr lang="ja-JP" altLang="en-US" sz="3200" dirty="0" smtClean="0"/>
              <a:t>年、</a:t>
            </a:r>
            <a:r>
              <a:rPr lang="ja-JP" altLang="en-US" sz="3200" dirty="0" smtClean="0">
                <a:solidFill>
                  <a:srgbClr val="FFFF00"/>
                </a:solidFill>
              </a:rPr>
              <a:t>画像認識、音声認識、化合物の活性予測</a:t>
            </a:r>
            <a:r>
              <a:rPr lang="ja-JP" altLang="en-US" sz="3200" dirty="0" smtClean="0"/>
              <a:t>の領域で</a:t>
            </a:r>
            <a:r>
              <a:rPr lang="en-US" altLang="ja-JP" sz="3200" dirty="0" smtClean="0"/>
              <a:t>DNN</a:t>
            </a:r>
            <a:r>
              <a:rPr lang="ja-JP" altLang="en-US" sz="3200" dirty="0" smtClean="0"/>
              <a:t>が最高精度を達成しました。</a:t>
            </a:r>
            <a:endParaRPr lang="en-US" altLang="ja-JP" sz="3200" dirty="0" smtClean="0"/>
          </a:p>
          <a:p>
            <a:pPr lvl="1"/>
            <a:r>
              <a:rPr lang="ja-JP" altLang="en-US" sz="3200" dirty="0" smtClean="0"/>
              <a:t>他の機械学習の方法からは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飛び抜けた存在</a:t>
            </a:r>
            <a:r>
              <a:rPr lang="ja-JP" altLang="en-US" sz="3200" dirty="0" smtClean="0"/>
              <a:t>に。</a:t>
            </a:r>
            <a:endParaRPr lang="en-US" altLang="ja-JP" sz="3200" dirty="0" smtClean="0"/>
          </a:p>
          <a:p>
            <a:r>
              <a:rPr lang="en-US" altLang="ja-JP" sz="3200" dirty="0" smtClean="0"/>
              <a:t>2016 - 2017</a:t>
            </a:r>
            <a:r>
              <a:rPr lang="ja-JP" altLang="en-US" sz="3200" dirty="0" smtClean="0"/>
              <a:t>には、</a:t>
            </a:r>
            <a:r>
              <a:rPr lang="en-US" altLang="ja-JP" sz="3200" dirty="0" smtClean="0">
                <a:solidFill>
                  <a:srgbClr val="FFFF00"/>
                </a:solidFill>
              </a:rPr>
              <a:t>AlphaGo</a:t>
            </a:r>
            <a:r>
              <a:rPr lang="ja-JP" altLang="en-US" sz="3200" dirty="0" smtClean="0"/>
              <a:t>が</a:t>
            </a:r>
            <a:r>
              <a:rPr lang="en-US" altLang="ja-JP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DQN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(deep Q-network)</a:t>
            </a:r>
            <a:r>
              <a:rPr lang="ja-JP" altLang="en-US" sz="3200" dirty="0" smtClean="0"/>
              <a:t>で世界最強棋士（李世乭、柯潔）に勝利しました。</a:t>
            </a:r>
            <a:endParaRPr lang="en-US" altLang="ja-JP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>
          <a:xfrm>
            <a:off x="517525" y="404813"/>
            <a:ext cx="8229600" cy="889000"/>
          </a:xfrm>
        </p:spPr>
        <p:txBody>
          <a:bodyPr/>
          <a:lstStyle/>
          <a:p>
            <a:r>
              <a:rPr lang="ja-JP" altLang="en-US" smtClean="0"/>
              <a:t>深層学習の利点</a:t>
            </a:r>
          </a:p>
        </p:txBody>
      </p:sp>
      <p:sp>
        <p:nvSpPr>
          <p:cNvPr id="2048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9875" y="1773238"/>
            <a:ext cx="8262938" cy="4032250"/>
          </a:xfrm>
        </p:spPr>
        <p:txBody>
          <a:bodyPr/>
          <a:lstStyle/>
          <a:p>
            <a:pPr marL="342900" lvl="1" indent="-342900"/>
            <a:r>
              <a:rPr lang="ja-JP" altLang="en-US" sz="3200" dirty="0" smtClean="0">
                <a:solidFill>
                  <a:srgbClr val="FFFF00"/>
                </a:solidFill>
              </a:rPr>
              <a:t>大規模データ・セット</a:t>
            </a:r>
            <a:r>
              <a:rPr lang="ja-JP" altLang="en-US" sz="3200" dirty="0" smtClean="0"/>
              <a:t>を学習できます。</a:t>
            </a:r>
            <a:endParaRPr lang="en-US" altLang="ja-JP" sz="3200" dirty="0" smtClean="0"/>
          </a:p>
          <a:p>
            <a:pPr marL="342900" lvl="1" indent="-342900"/>
            <a:r>
              <a:rPr lang="ja-JP" altLang="en-US" sz="3200" dirty="0" smtClean="0">
                <a:solidFill>
                  <a:srgbClr val="FFFF00"/>
                </a:solidFill>
              </a:rPr>
              <a:t>表現学習</a:t>
            </a:r>
            <a:r>
              <a:rPr lang="ja-JP" altLang="en-US" sz="3200" dirty="0" smtClean="0"/>
              <a:t>ができます（学習の前に人が手動で</a:t>
            </a:r>
            <a:r>
              <a:rPr lang="ja-JP" alt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特徴量</a:t>
            </a:r>
            <a:r>
              <a:rPr lang="ja-JP" altLang="en-US" sz="3200" dirty="0" smtClean="0"/>
              <a:t>を与えなくても、学習の過程でより適切な特徴を取り出してくれる）</a:t>
            </a:r>
            <a:endParaRPr lang="en-US" altLang="ja-JP" sz="3200" dirty="0" smtClean="0"/>
          </a:p>
          <a:p>
            <a:pPr marL="342900" lvl="1" indent="-342900"/>
            <a:r>
              <a:rPr lang="ja-JP" altLang="en-US" sz="3200" dirty="0" smtClean="0">
                <a:solidFill>
                  <a:srgbClr val="FFFF00"/>
                </a:solidFill>
              </a:rPr>
              <a:t>表現力が高く</a:t>
            </a:r>
            <a:r>
              <a:rPr lang="ja-JP" altLang="en-US" sz="3200" dirty="0" smtClean="0"/>
              <a:t>、今後さらに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複雑かつ複合的な情報処理</a:t>
            </a:r>
            <a:r>
              <a:rPr lang="ja-JP" altLang="en-US" sz="3200" dirty="0" smtClean="0"/>
              <a:t>にも対応していく能力を十分持っていると考えられます。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>
          <a:xfrm>
            <a:off x="1303338" y="173038"/>
            <a:ext cx="5365750" cy="700087"/>
          </a:xfrm>
        </p:spPr>
        <p:txBody>
          <a:bodyPr/>
          <a:lstStyle/>
          <a:p>
            <a:pPr eaLnBrk="1" hangingPunct="1"/>
            <a:r>
              <a:rPr lang="ja-JP" altLang="en-US" smtClean="0"/>
              <a:t>ニューロンモデル</a:t>
            </a:r>
          </a:p>
        </p:txBody>
      </p:sp>
      <p:pic>
        <p:nvPicPr>
          <p:cNvPr id="22531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" r="266" b="-630"/>
          <a:stretch>
            <a:fillRect/>
          </a:stretch>
        </p:blipFill>
        <p:spPr bwMode="auto">
          <a:xfrm>
            <a:off x="266700" y="1389063"/>
            <a:ext cx="50038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5" t="-2003" r="-17770" b="-1022"/>
          <a:stretch>
            <a:fillRect/>
          </a:stretch>
        </p:blipFill>
        <p:spPr bwMode="auto">
          <a:xfrm>
            <a:off x="2487613" y="3776663"/>
            <a:ext cx="6335712" cy="28813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線矢印コネクタ 8"/>
          <p:cNvCxnSpPr/>
          <p:nvPr/>
        </p:nvCxnSpPr>
        <p:spPr>
          <a:xfrm>
            <a:off x="1019175" y="1277938"/>
            <a:ext cx="496888" cy="115093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1128713" y="3105150"/>
            <a:ext cx="496887" cy="100806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266700" y="2797175"/>
            <a:ext cx="1014413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flipH="1" flipV="1">
            <a:off x="1898650" y="2797175"/>
            <a:ext cx="544513" cy="78422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1898650" y="1527175"/>
            <a:ext cx="682625" cy="90170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18" name="テキスト ボックス 19"/>
          <p:cNvSpPr txBox="1">
            <a:spLocks noChangeArrowheads="1"/>
          </p:cNvSpPr>
          <p:nvPr/>
        </p:nvSpPr>
        <p:spPr bwMode="auto">
          <a:xfrm>
            <a:off x="125413" y="863600"/>
            <a:ext cx="199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一定以上の刺激</a:t>
            </a:r>
          </a:p>
        </p:txBody>
      </p:sp>
      <p:cxnSp>
        <p:nvCxnSpPr>
          <p:cNvPr id="22" name="直線矢印コネクタ 21"/>
          <p:cNvCxnSpPr>
            <a:stCxn id="22540" idx="3"/>
          </p:cNvCxnSpPr>
          <p:nvPr/>
        </p:nvCxnSpPr>
        <p:spPr>
          <a:xfrm flipV="1">
            <a:off x="2654300" y="2797175"/>
            <a:ext cx="1331913" cy="1587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40" name="テキスト ボックス 22"/>
          <p:cNvSpPr txBox="1">
            <a:spLocks noChangeArrowheads="1"/>
          </p:cNvSpPr>
          <p:nvPr/>
        </p:nvSpPr>
        <p:spPr bwMode="auto">
          <a:xfrm>
            <a:off x="1957388" y="2613025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発火</a:t>
            </a:r>
          </a:p>
        </p:txBody>
      </p:sp>
      <p:pic>
        <p:nvPicPr>
          <p:cNvPr id="22541" name="図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8" y="2235200"/>
            <a:ext cx="2973387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2" name="テキスト ボックス 27"/>
          <p:cNvSpPr txBox="1">
            <a:spLocks noChangeArrowheads="1"/>
          </p:cNvSpPr>
          <p:nvPr/>
        </p:nvSpPr>
        <p:spPr bwMode="auto">
          <a:xfrm>
            <a:off x="5594350" y="1428750"/>
            <a:ext cx="2917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 smtClean="0">
                <a:latin typeface="Arial" panose="020B0604020202020204" pitchFamily="34" charset="0"/>
                <a:ea typeface="HGPｺﾞｼｯｸM" panose="020B0600000000000000" pitchFamily="50" charset="-128"/>
                <a:cs typeface="Arial" panose="020B0604020202020204" pitchFamily="34" charset="0"/>
              </a:rPr>
              <a:t>f </a:t>
            </a:r>
            <a:r>
              <a:rPr lang="ja-JP" altLang="en-US" dirty="0" smtClean="0">
                <a:latin typeface="メイリオ" panose="020B0604030504040204" pitchFamily="50" charset="-128"/>
                <a:ea typeface="HGPｺﾞｼｯｸM" panose="020B0600000000000000" pitchFamily="50" charset="-128"/>
                <a:cs typeface="Arial" panose="020B0604020202020204" pitchFamily="34" charset="0"/>
              </a:rPr>
              <a:t>は</a:t>
            </a:r>
            <a:r>
              <a:rPr lang="ja-JP" altLang="en-US" dirty="0" smtClean="0">
                <a:solidFill>
                  <a:srgbClr val="FFFF00"/>
                </a:solidFill>
                <a:latin typeface="メイリオ" panose="020B0604030504040204" pitchFamily="50" charset="-128"/>
                <a:ea typeface="HGPｺﾞｼｯｸM" panose="020B0600000000000000" pitchFamily="50" charset="-128"/>
                <a:cs typeface="Arial" panose="020B0604020202020204" pitchFamily="34" charset="0"/>
              </a:rPr>
              <a:t>活性化関数</a:t>
            </a:r>
            <a:r>
              <a:rPr lang="ja-JP" altLang="en-US" dirty="0" smtClean="0">
                <a:latin typeface="メイリオ" panose="020B0604030504040204" pitchFamily="50" charset="-128"/>
                <a:ea typeface="HGPｺﾞｼｯｸM" panose="020B0600000000000000" pitchFamily="50" charset="-128"/>
                <a:cs typeface="Arial" panose="020B0604020202020204" pitchFamily="34" charset="0"/>
              </a:rPr>
              <a:t>、例えば、</a:t>
            </a:r>
            <a:endParaRPr lang="en-US" altLang="ja-JP" dirty="0" smtClean="0">
              <a:latin typeface="メイリオ" panose="020B0604030504040204" pitchFamily="50" charset="-128"/>
              <a:ea typeface="HGPｺﾞｼｯｸM" panose="020B0600000000000000" pitchFamily="50" charset="-128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dirty="0" smtClean="0">
                <a:latin typeface="メイリオ" panose="020B0604030504040204" pitchFamily="50" charset="-128"/>
                <a:ea typeface="HGPｺﾞｼｯｸM" panose="020B0600000000000000" pitchFamily="50" charset="-128"/>
                <a:cs typeface="Arial" panose="020B0604020202020204" pitchFamily="34" charset="0"/>
              </a:rPr>
              <a:t>シグモイド関数（</a:t>
            </a:r>
            <a:r>
              <a:rPr lang="ja-JP" alt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メイリオ" panose="020B0604030504040204" pitchFamily="50" charset="-128"/>
                <a:ea typeface="HGPｺﾞｼｯｸM" panose="020B0600000000000000" pitchFamily="50" charset="-128"/>
                <a:cs typeface="Arial" panose="020B0604020202020204" pitchFamily="34" charset="0"/>
              </a:rPr>
              <a:t>非線形</a:t>
            </a:r>
            <a:r>
              <a:rPr lang="ja-JP" altLang="en-US" dirty="0" smtClean="0">
                <a:latin typeface="メイリオ" panose="020B0604030504040204" pitchFamily="50" charset="-128"/>
                <a:ea typeface="HGPｺﾞｼｯｸM" panose="020B0600000000000000" pitchFamily="50" charset="-128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5532438" y="1306513"/>
            <a:ext cx="2973387" cy="3286125"/>
          </a:xfrm>
          <a:prstGeom prst="wedgeRoundRectCallout">
            <a:avLst>
              <a:gd name="adj1" fmla="val -6757"/>
              <a:gd name="adj2" fmla="val 62500"/>
              <a:gd name="adj3" fmla="val 16667"/>
            </a:avLst>
          </a:prstGeom>
          <a:noFill/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6" name="曲線コネクタ 5"/>
          <p:cNvCxnSpPr>
            <a:endCxn id="22532" idx="1"/>
          </p:cNvCxnSpPr>
          <p:nvPr/>
        </p:nvCxnSpPr>
        <p:spPr>
          <a:xfrm rot="16200000" flipH="1">
            <a:off x="1407319" y="4137819"/>
            <a:ext cx="1243013" cy="917575"/>
          </a:xfrm>
          <a:prstGeom prst="curvedConnector2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26" name="テキスト ボックス 7"/>
          <p:cNvSpPr txBox="1">
            <a:spLocks noChangeArrowheads="1"/>
          </p:cNvSpPr>
          <p:nvPr/>
        </p:nvSpPr>
        <p:spPr bwMode="auto">
          <a:xfrm>
            <a:off x="568325" y="4837113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dirty="0" smtClean="0">
                <a:latin typeface="+mn-ea"/>
                <a:ea typeface="+mn-ea"/>
              </a:rPr>
              <a:t>モデル化</a:t>
            </a:r>
          </a:p>
        </p:txBody>
      </p:sp>
      <p:sp>
        <p:nvSpPr>
          <p:cNvPr id="22546" name="テキスト ボックス 9"/>
          <p:cNvSpPr txBox="1">
            <a:spLocks noChangeArrowheads="1"/>
          </p:cNvSpPr>
          <p:nvPr/>
        </p:nvSpPr>
        <p:spPr bwMode="auto">
          <a:xfrm>
            <a:off x="5727700" y="5811838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>
                <a:solidFill>
                  <a:srgbClr val="0070C0"/>
                </a:solidFill>
                <a:latin typeface="メイリオ" panose="020B0604030504040204" pitchFamily="50" charset="-128"/>
                <a:ea typeface="ＤＦＰ太丸ゴシック体"/>
                <a:cs typeface="ＤＦＰ太丸ゴシック体"/>
              </a:rPr>
              <a:t>出力</a:t>
            </a:r>
          </a:p>
        </p:txBody>
      </p:sp>
      <p:sp>
        <p:nvSpPr>
          <p:cNvPr id="22547" name="テキスト ボックス 20"/>
          <p:cNvSpPr txBox="1">
            <a:spLocks noChangeArrowheads="1"/>
          </p:cNvSpPr>
          <p:nvPr/>
        </p:nvSpPr>
        <p:spPr bwMode="auto">
          <a:xfrm>
            <a:off x="7048500" y="5826125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>
                <a:solidFill>
                  <a:srgbClr val="0070C0"/>
                </a:solidFill>
                <a:latin typeface="メイリオ" panose="020B0604030504040204" pitchFamily="50" charset="-128"/>
                <a:ea typeface="ＤＦＰ太丸ゴシック体"/>
                <a:cs typeface="ＤＦＰ太丸ゴシック体"/>
              </a:rPr>
              <a:t>入力</a:t>
            </a:r>
          </a:p>
        </p:txBody>
      </p:sp>
      <p:sp>
        <p:nvSpPr>
          <p:cNvPr id="22548" name="テキスト ボックス 23"/>
          <p:cNvSpPr txBox="1">
            <a:spLocks noChangeArrowheads="1"/>
          </p:cNvSpPr>
          <p:nvPr/>
        </p:nvSpPr>
        <p:spPr bwMode="auto">
          <a:xfrm>
            <a:off x="6402388" y="5826125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>
                <a:solidFill>
                  <a:schemeClr val="accent2"/>
                </a:solidFill>
                <a:latin typeface="メイリオ" panose="020B0604030504040204" pitchFamily="50" charset="-128"/>
                <a:ea typeface="ＤＦＰ太丸ゴシック体"/>
                <a:cs typeface="ＤＦＰ太丸ゴシック体"/>
              </a:rPr>
              <a:t>重み</a:t>
            </a:r>
          </a:p>
        </p:txBody>
      </p:sp>
      <p:sp>
        <p:nvSpPr>
          <p:cNvPr id="22549" name="テキスト ボックス 25"/>
          <p:cNvSpPr txBox="1">
            <a:spLocks noChangeArrowheads="1"/>
          </p:cNvSpPr>
          <p:nvPr/>
        </p:nvSpPr>
        <p:spPr bwMode="auto">
          <a:xfrm>
            <a:off x="7640638" y="5822950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>
                <a:solidFill>
                  <a:schemeClr val="tx1"/>
                </a:solidFill>
                <a:latin typeface="Century Gothic" panose="020B0502020202020204" pitchFamily="34" charset="0"/>
                <a:ea typeface="メイリオ" panose="020B060403050404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>
                <a:solidFill>
                  <a:schemeClr val="accent2"/>
                </a:solidFill>
                <a:latin typeface="メイリオ" panose="020B0604030504040204" pitchFamily="50" charset="-128"/>
                <a:ea typeface="ＤＦＰ太丸ゴシック体"/>
                <a:cs typeface="ＤＦＰ太丸ゴシック体"/>
              </a:rPr>
              <a:t>バイアス</a:t>
            </a:r>
          </a:p>
        </p:txBody>
      </p:sp>
      <p:cxnSp>
        <p:nvCxnSpPr>
          <p:cNvPr id="14" name="曲線コネクタ 13"/>
          <p:cNvCxnSpPr>
            <a:stCxn id="22546" idx="0"/>
          </p:cNvCxnSpPr>
          <p:nvPr/>
        </p:nvCxnSpPr>
        <p:spPr>
          <a:xfrm rot="5400000" flipH="1" flipV="1">
            <a:off x="6020594" y="5430044"/>
            <a:ext cx="438150" cy="32543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22548" idx="0"/>
          </p:cNvCxnSpPr>
          <p:nvPr/>
        </p:nvCxnSpPr>
        <p:spPr>
          <a:xfrm rot="5400000" flipH="1" flipV="1">
            <a:off x="6673850" y="5451476"/>
            <a:ext cx="452437" cy="2968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曲線コネクタ 29"/>
          <p:cNvCxnSpPr>
            <a:stCxn id="22547" idx="0"/>
          </p:cNvCxnSpPr>
          <p:nvPr/>
        </p:nvCxnSpPr>
        <p:spPr>
          <a:xfrm rot="16200000" flipV="1">
            <a:off x="7118350" y="5546726"/>
            <a:ext cx="452437" cy="10636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曲線コネクタ 31"/>
          <p:cNvCxnSpPr/>
          <p:nvPr/>
        </p:nvCxnSpPr>
        <p:spPr>
          <a:xfrm rot="16200000" flipV="1">
            <a:off x="7704138" y="5408613"/>
            <a:ext cx="420687" cy="38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4213" y="147638"/>
            <a:ext cx="8229600" cy="722312"/>
          </a:xfrm>
        </p:spPr>
        <p:txBody>
          <a:bodyPr rtlCol="0">
            <a:normAutofit fontScale="90000"/>
          </a:bodyPr>
          <a:lstStyle/>
          <a:p>
            <a:pPr defTabSz="457207" eaLnBrk="1" fontAlgn="auto" hangingPunct="1">
              <a:spcAft>
                <a:spcPts val="0"/>
              </a:spcAft>
              <a:defRPr/>
            </a:pPr>
            <a:r>
              <a:rPr lang="ja-JP" altLang="en-US" dirty="0" smtClean="0">
                <a:cs typeface="+mj-cs"/>
              </a:rPr>
              <a:t>人工ニューラルネットワーク</a:t>
            </a:r>
            <a:endParaRPr lang="ja-JP" altLang="en-US" dirty="0">
              <a:cs typeface="+mj-cs"/>
            </a:endParaRPr>
          </a:p>
        </p:txBody>
      </p:sp>
      <p:sp>
        <p:nvSpPr>
          <p:cNvPr id="2355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2750" y="5129213"/>
            <a:ext cx="8501063" cy="1728787"/>
          </a:xfrm>
        </p:spPr>
        <p:txBody>
          <a:bodyPr/>
          <a:lstStyle/>
          <a:p>
            <a:pPr eaLnBrk="1" hangingPunct="1"/>
            <a:r>
              <a:rPr lang="ja-JP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深層学習とは、隠れ層を</a:t>
            </a:r>
            <a:r>
              <a:rPr lang="ja-JP" altLang="en-US" sz="2400" dirty="0" smtClean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深く重ねたニューラルネットワーク</a:t>
            </a:r>
            <a:r>
              <a:rPr lang="ja-JP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による学習のことです。</a:t>
            </a:r>
            <a:endParaRPr lang="en-US" altLang="ja-JP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ja-JP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各ノード（ニューロン）には、前の層からの入力が入り、次の層に出力する（</a:t>
            </a:r>
            <a:r>
              <a:rPr lang="ja-JP" altLang="en-US" sz="2400" dirty="0" smtClean="0">
                <a:solidFill>
                  <a:srgbClr val="FFFF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フィードフォワードネットワーク</a:t>
            </a:r>
            <a:r>
              <a:rPr lang="ja-JP" altLang="en-US" sz="2400" dirty="0" smtClean="0">
                <a:latin typeface="Times" panose="02020603050405020304" pitchFamily="18" charset="0"/>
                <a:cs typeface="Times" panose="02020603050405020304" pitchFamily="18" charset="0"/>
              </a:rPr>
              <a:t>）</a:t>
            </a:r>
            <a:endParaRPr lang="en-US" altLang="ja-JP" sz="24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23556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849313"/>
            <a:ext cx="5715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1"/>
          <p:cNvSpPr>
            <a:spLocks noGrp="1"/>
          </p:cNvSpPr>
          <p:nvPr>
            <p:ph type="title"/>
          </p:nvPr>
        </p:nvSpPr>
        <p:spPr>
          <a:xfrm>
            <a:off x="473075" y="333375"/>
            <a:ext cx="8659813" cy="1247775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CNN</a:t>
            </a:r>
            <a:endParaRPr lang="ja-JP" altLang="en-US" dirty="0" smtClean="0"/>
          </a:p>
        </p:txBody>
      </p:sp>
      <p:sp>
        <p:nvSpPr>
          <p:cNvPr id="2457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8775" y="3789363"/>
            <a:ext cx="8642350" cy="2952750"/>
          </a:xfrm>
        </p:spPr>
        <p:txBody>
          <a:bodyPr/>
          <a:lstStyle/>
          <a:p>
            <a:pPr eaLnBrk="1" hangingPunct="1"/>
            <a:r>
              <a:rPr lang="ja-JP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畳み込みニューラルネットワーク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(Convolutional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ja-JP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は、画像にフィルタを通して特徴量を取り出すようなネットワークである。</a:t>
            </a: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畳み込み層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ja-JP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プーリング層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を重ねて、最後に出力層を入れることで識別学習を行う。</a:t>
            </a: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画像認識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に用いられる。</a:t>
            </a:r>
          </a:p>
        </p:txBody>
      </p:sp>
      <p:pic>
        <p:nvPicPr>
          <p:cNvPr id="24580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268413"/>
            <a:ext cx="84391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>
          <a:xfrm>
            <a:off x="179388" y="333375"/>
            <a:ext cx="8785225" cy="1008063"/>
          </a:xfrm>
        </p:spPr>
        <p:txBody>
          <a:bodyPr/>
          <a:lstStyle/>
          <a:p>
            <a:pPr eaLnBrk="1" hangingPunct="1"/>
            <a:r>
              <a:rPr lang="ja-JP" altLang="en-US" sz="3800" smtClean="0"/>
              <a:t>ニューラルネットワークで問題解決</a:t>
            </a:r>
          </a:p>
        </p:txBody>
      </p:sp>
      <p:sp>
        <p:nvSpPr>
          <p:cNvPr id="2560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850" y="1309688"/>
            <a:ext cx="8496300" cy="5227637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問題をデータの入力→出力の形にして、ニューラルネットワークを対応させます。学習を始める前に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初期パラメータ（重みやバイアス）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の値を設定します。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初期パラメータでのネットワークからの出力は、正解から程遠い。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ニューラルネットワークの学習とは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、教師データからより正解率の高い出力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得られるように、ネットワークの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パラメータを決めること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です。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>
          <a:xfrm>
            <a:off x="650875" y="163513"/>
            <a:ext cx="7016750" cy="847725"/>
          </a:xfrm>
        </p:spPr>
        <p:txBody>
          <a:bodyPr/>
          <a:lstStyle/>
          <a:p>
            <a:pPr eaLnBrk="1" hangingPunct="1"/>
            <a:r>
              <a:rPr lang="ja-JP" altLang="en-US" sz="3800" smtClean="0"/>
              <a:t>どうやって学習させるの？</a:t>
            </a:r>
          </a:p>
        </p:txBody>
      </p:sp>
      <p:sp>
        <p:nvSpPr>
          <p:cNvPr id="174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388" y="4724400"/>
            <a:ext cx="8853487" cy="1989138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3000" dirty="0" smtClean="0">
                <a:latin typeface="+mn-ea"/>
                <a:ea typeface="+mn-ea"/>
                <a:cs typeface="Times New Roman" pitchFamily="18" charset="0"/>
              </a:rPr>
              <a:t>訓練データからの出力と正解との</a:t>
            </a:r>
            <a:r>
              <a:rPr lang="ja-JP" altLang="en-US" sz="3000" dirty="0" smtClean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誤差</a:t>
            </a:r>
            <a:r>
              <a:rPr lang="ja-JP" altLang="en-US" sz="3000" dirty="0" smtClean="0">
                <a:latin typeface="+mn-ea"/>
                <a:ea typeface="+mn-ea"/>
                <a:cs typeface="Times New Roman" pitchFamily="18" charset="0"/>
              </a:rPr>
              <a:t>から、</a:t>
            </a:r>
            <a:r>
              <a:rPr lang="ja-JP" altLang="en-US" sz="3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  <a:cs typeface="Times New Roman" pitchFamily="18" charset="0"/>
              </a:rPr>
              <a:t>ネットワークをさかのぼって</a:t>
            </a:r>
            <a:r>
              <a:rPr lang="ja-JP" altLang="en-US" sz="3000" dirty="0" smtClean="0">
                <a:latin typeface="+mn-ea"/>
                <a:ea typeface="+mn-ea"/>
                <a:cs typeface="Times New Roman" pitchFamily="18" charset="0"/>
              </a:rPr>
              <a:t>パラメータを少しずつ修正し、出力を正解に近づける方向に調整していく（</a:t>
            </a:r>
            <a:r>
              <a:rPr lang="ja-JP" altLang="en-US" sz="3000" dirty="0" smtClean="0">
                <a:solidFill>
                  <a:srgbClr val="FFFF00"/>
                </a:solidFill>
                <a:latin typeface="+mn-ea"/>
                <a:ea typeface="+mn-ea"/>
                <a:cs typeface="Times New Roman" pitchFamily="18" charset="0"/>
              </a:rPr>
              <a:t>バックプロパゲーション</a:t>
            </a:r>
            <a:r>
              <a:rPr lang="ja-JP" altLang="en-US" sz="3000" dirty="0" smtClean="0">
                <a:latin typeface="+mn-ea"/>
                <a:ea typeface="+mn-ea"/>
                <a:cs typeface="Times New Roman" pitchFamily="18" charset="0"/>
              </a:rPr>
              <a:t>法）</a:t>
            </a:r>
            <a:endParaRPr lang="en-US" altLang="ja-JP" sz="3000" dirty="0" smtClean="0">
              <a:latin typeface="+mn-ea"/>
              <a:ea typeface="+mn-ea"/>
              <a:cs typeface="Times New Roman" pitchFamily="18" charset="0"/>
            </a:endParaRPr>
          </a:p>
          <a:p>
            <a:pPr eaLnBrk="1" hangingPunct="1">
              <a:defRPr/>
            </a:pPr>
            <a:endParaRPr lang="ja-JP" alt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8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836613"/>
            <a:ext cx="6048375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>
          <a:xfrm>
            <a:off x="715963" y="196850"/>
            <a:ext cx="7256462" cy="671513"/>
          </a:xfrm>
        </p:spPr>
        <p:txBody>
          <a:bodyPr/>
          <a:lstStyle/>
          <a:p>
            <a:pPr eaLnBrk="1" hangingPunct="1"/>
            <a:r>
              <a:rPr lang="ja-JP" altLang="en-US" smtClean="0"/>
              <a:t>学習と最適化</a:t>
            </a:r>
          </a:p>
        </p:txBody>
      </p:sp>
      <p:sp>
        <p:nvSpPr>
          <p:cNvPr id="2765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6388" y="3930650"/>
            <a:ext cx="8496300" cy="3024188"/>
          </a:xfrm>
        </p:spPr>
        <p:txBody>
          <a:bodyPr/>
          <a:lstStyle/>
          <a:p>
            <a:pPr eaLnBrk="1" hangingPunct="1"/>
            <a:r>
              <a:rPr lang="ja-JP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損失関数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ja-JP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ja-JP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誤差関数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：教師データの出力と正解との誤差から計算される）を決めて、それを</a:t>
            </a:r>
            <a:r>
              <a:rPr lang="ja-JP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最小にするようなパラメータを求める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損失関数が小さくなる方向に、パラメータをわずかに動かすという操作を繰り返すと、</a:t>
            </a:r>
            <a:r>
              <a:rPr lang="ja-JP" alt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損失関数の最小値にだんだん近づいていく</a:t>
            </a:r>
            <a:r>
              <a:rPr lang="ja-JP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と考えられる。</a:t>
            </a:r>
          </a:p>
        </p:txBody>
      </p:sp>
      <p:pic>
        <p:nvPicPr>
          <p:cNvPr id="2765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901700"/>
            <a:ext cx="7678737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タイトル 1"/>
          <p:cNvSpPr>
            <a:spLocks noGrp="1"/>
          </p:cNvSpPr>
          <p:nvPr>
            <p:ph type="title"/>
          </p:nvPr>
        </p:nvSpPr>
        <p:spPr>
          <a:xfrm>
            <a:off x="664961" y="260648"/>
            <a:ext cx="7056437" cy="727075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過学習の問題</a:t>
            </a:r>
          </a:p>
        </p:txBody>
      </p:sp>
      <p:sp>
        <p:nvSpPr>
          <p:cNvPr id="2867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48393" y="4221088"/>
            <a:ext cx="8372080" cy="2448272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学習により訓練データに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過適合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してしまうと、訓練データに対しては高い正解率を示しても、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逆にテストデータや未知のデータに対して正解率が悪く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なってしまいます。これを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過学習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の状態といいます。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6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74738"/>
            <a:ext cx="60515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コンテンツ プレースホルダ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30" y="1841477"/>
            <a:ext cx="247173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>
          <a:xfrm>
            <a:off x="468313" y="476250"/>
            <a:ext cx="7056437" cy="1400175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過学習と汎化性能</a:t>
            </a:r>
          </a:p>
        </p:txBody>
      </p:sp>
      <p:sp>
        <p:nvSpPr>
          <p:cNvPr id="3072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188" y="2060575"/>
            <a:ext cx="8126412" cy="4103688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汎化性能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とは、訓練データ以外のより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一般的なデータに対して正解を出力す</a:t>
            </a:r>
            <a:r>
              <a:rPr lang="ja-JP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る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能力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のことで、学習時にはテストデータで評価します。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どうやって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過学習を抑えて、汎化性能を上げて</a:t>
            </a:r>
            <a:r>
              <a:rPr lang="ja-JP" alt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い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く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かが、機械学習にとって重要なポイントと言えます。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>
          <a:xfrm>
            <a:off x="323528" y="279537"/>
            <a:ext cx="7128792" cy="608799"/>
          </a:xfrm>
        </p:spPr>
        <p:txBody>
          <a:bodyPr/>
          <a:lstStyle/>
          <a:p>
            <a:pPr eaLnBrk="1" hangingPunct="1"/>
            <a:r>
              <a:rPr lang="en-US" altLang="ja-JP" sz="3200" dirty="0" smtClean="0">
                <a:latin typeface="+mj-ea"/>
              </a:rPr>
              <a:t>Data</a:t>
            </a:r>
            <a:r>
              <a:rPr lang="ja-JP" altLang="en-US" sz="3200" dirty="0" smtClean="0">
                <a:latin typeface="+mj-ea"/>
              </a:rPr>
              <a:t> </a:t>
            </a:r>
            <a:r>
              <a:rPr lang="en-US" altLang="ja-JP" sz="3200" dirty="0" smtClean="0">
                <a:latin typeface="+mj-ea"/>
              </a:rPr>
              <a:t>Science</a:t>
            </a:r>
            <a:r>
              <a:rPr lang="ja-JP" altLang="en-US" sz="3200" dirty="0" smtClean="0">
                <a:latin typeface="+mj-ea"/>
              </a:rPr>
              <a:t> </a:t>
            </a:r>
            <a:r>
              <a:rPr lang="en-US" altLang="ja-JP" sz="3200" dirty="0" smtClean="0">
                <a:latin typeface="+mj-ea"/>
              </a:rPr>
              <a:t>Bowl</a:t>
            </a:r>
            <a:r>
              <a:rPr lang="ja-JP" altLang="en-US" sz="3200" dirty="0" smtClean="0">
                <a:latin typeface="+mj-ea"/>
              </a:rPr>
              <a:t> </a:t>
            </a:r>
            <a:r>
              <a:rPr lang="en-US" altLang="ja-JP" sz="3200" dirty="0" smtClean="0">
                <a:latin typeface="+mj-ea"/>
              </a:rPr>
              <a:t>2017 </a:t>
            </a:r>
            <a:r>
              <a:rPr lang="en-US" altLang="ja-JP" sz="3200" dirty="0">
                <a:latin typeface="+mj-ea"/>
              </a:rPr>
              <a:t>| Kaggle</a:t>
            </a:r>
            <a:endParaRPr lang="ja-JP" altLang="en-US" sz="3200" dirty="0" smtClean="0">
              <a:latin typeface="+mj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784976" cy="4392488"/>
          </a:xfrm>
          <a:prstGeom prst="rect">
            <a:avLst/>
          </a:prstGeo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611560" y="5633865"/>
            <a:ext cx="8928950" cy="122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ja-JP" sz="2400" dirty="0" smtClean="0">
                <a:latin typeface="+mn-lt"/>
              </a:rPr>
              <a:t>http</a:t>
            </a:r>
            <a:r>
              <a:rPr lang="en-US" altLang="ja-JP" sz="2400" dirty="0">
                <a:latin typeface="+mn-lt"/>
              </a:rPr>
              <a:t>://www.datasciencebowl.com/</a:t>
            </a:r>
            <a:endParaRPr lang="ja-JP" altLang="en-US" sz="2400" dirty="0">
              <a:latin typeface="+mn-lt"/>
            </a:endParaRPr>
          </a:p>
          <a:p>
            <a:pPr marL="0" indent="0">
              <a:buNone/>
            </a:pPr>
            <a:r>
              <a:rPr lang="en-US" altLang="ja-JP" sz="2400" dirty="0" smtClean="0">
                <a:latin typeface="+mn-lt"/>
                <a:ea typeface="+mn-ea"/>
              </a:rPr>
              <a:t>http://www.kaggle.com/c/data-science-bowl-2017/</a:t>
            </a:r>
            <a:endParaRPr lang="ja-JP" altLang="en-US" sz="2400" dirty="0" smtClean="0">
              <a:latin typeface="+mn-lt"/>
              <a:ea typeface="+mn-ea"/>
            </a:endParaRP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ja-JP" sz="2800" b="0" dirty="0"/>
          </a:p>
        </p:txBody>
      </p:sp>
    </p:spTree>
    <p:extLst>
      <p:ext uri="{BB962C8B-B14F-4D97-AF65-F5344CB8AC3E}">
        <p14:creationId xmlns:p14="http://schemas.microsoft.com/office/powerpoint/2010/main" val="28388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タイトル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56437" cy="1400175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Early</a:t>
            </a:r>
            <a:r>
              <a:rPr lang="ja-JP" altLang="en-US" dirty="0" smtClean="0"/>
              <a:t> </a:t>
            </a:r>
            <a:r>
              <a:rPr lang="en-US" altLang="ja-JP" dirty="0" smtClean="0"/>
              <a:t>Stopping</a:t>
            </a:r>
            <a:endParaRPr lang="ja-JP" altLang="en-US" dirty="0" smtClean="0"/>
          </a:p>
        </p:txBody>
      </p:sp>
      <p:sp>
        <p:nvSpPr>
          <p:cNvPr id="2969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4213" y="4581525"/>
            <a:ext cx="8196262" cy="2014538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過学習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の状態では学習を続けていくほど、テストデータに対する正解率が下がっていきます。そのため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過学習になる手前</a:t>
            </a:r>
            <a:r>
              <a:rPr lang="ja-JP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で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学習を打ち切ります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700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5610225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タイトル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400925" cy="889000"/>
          </a:xfrm>
        </p:spPr>
        <p:txBody>
          <a:bodyPr/>
          <a:lstStyle/>
          <a:p>
            <a:pPr eaLnBrk="1" hangingPunct="1"/>
            <a:r>
              <a:rPr lang="ja-JP" altLang="en-US" smtClean="0"/>
              <a:t>オッカムの剃刀と情報量基準</a:t>
            </a:r>
          </a:p>
        </p:txBody>
      </p:sp>
      <p:sp>
        <p:nvSpPr>
          <p:cNvPr id="3277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077640"/>
            <a:ext cx="8785225" cy="5592763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学習のパラメータが多ければ、それだけ過学習が起きやすい。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統計モデル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の世界では、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なるべく少ないパラメータを用いて現象を説明する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ことが望ましい。モデルの良し悪しを判定する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情報量基準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においては、パラメータの数が大きなペナルティーとなります。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深層学習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のシステムは、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桁違いに多くのパラメータを含む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ことにより強い表現力を有するが、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過学習を起こしやすい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ため、様々な工夫が必要となります。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タイトル 1"/>
          <p:cNvSpPr>
            <a:spLocks noGrp="1"/>
          </p:cNvSpPr>
          <p:nvPr>
            <p:ph type="title"/>
          </p:nvPr>
        </p:nvSpPr>
        <p:spPr>
          <a:xfrm>
            <a:off x="493713" y="260350"/>
            <a:ext cx="7056437" cy="1400175"/>
          </a:xfrm>
        </p:spPr>
        <p:txBody>
          <a:bodyPr/>
          <a:lstStyle/>
          <a:p>
            <a:pPr eaLnBrk="1" hangingPunct="1"/>
            <a:r>
              <a:rPr lang="ja-JP" altLang="en-US" smtClean="0"/>
              <a:t>勾配消失問題</a:t>
            </a:r>
          </a:p>
        </p:txBody>
      </p:sp>
      <p:sp>
        <p:nvSpPr>
          <p:cNvPr id="3379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950" y="4581525"/>
            <a:ext cx="8886825" cy="1943100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深いニューラルネットワーク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では、逆方向に遡って学習させていくとき、上流で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誤差が減衰してゼロに近づいてしまい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、入力層に近い層では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パラメータの調整が困難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であった。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6" name="コンテンツ プレースホルダ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t="19798" r="901" b="1252"/>
          <a:stretch/>
        </p:blipFill>
        <p:spPr bwMode="auto">
          <a:xfrm>
            <a:off x="1017589" y="1125538"/>
            <a:ext cx="6002684" cy="331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タイトル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5976664" cy="792088"/>
          </a:xfrm>
        </p:spPr>
        <p:txBody>
          <a:bodyPr/>
          <a:lstStyle/>
          <a:p>
            <a:pPr eaLnBrk="1" hangingPunct="1"/>
            <a:r>
              <a:rPr lang="ja-JP" altLang="en-US" smtClean="0"/>
              <a:t>並列計算と</a:t>
            </a:r>
            <a:r>
              <a:rPr lang="en-US" altLang="ja-JP" smtClean="0"/>
              <a:t>GPU</a:t>
            </a:r>
            <a:endParaRPr lang="ja-JP" altLang="en-US" smtClean="0"/>
          </a:p>
        </p:txBody>
      </p:sp>
      <p:sp>
        <p:nvSpPr>
          <p:cNvPr id="3481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268760"/>
            <a:ext cx="8458200" cy="5184775"/>
          </a:xfrm>
        </p:spPr>
        <p:txBody>
          <a:bodyPr/>
          <a:lstStyle/>
          <a:p>
            <a:pPr eaLnBrk="1" hangingPunct="1"/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が最近注目されるようになったのは、勾配消失や過学習の問題に対する工夫のほか、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並列計算の高速化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技術の進歩によるところが大きい。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/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多次元行列計算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は、大量のデータに対し同じ演算を同時に行う処理が多い。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/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パソコンゲームの三次元</a:t>
            </a:r>
            <a:r>
              <a:rPr lang="ja-JP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動画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グラフィックス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に用いられる</a:t>
            </a:r>
            <a:r>
              <a:rPr lang="en-US" altLang="ja-JP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は、そのような処理が得意であり、数値計算など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汎用的な高速計算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に利用されるようになった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GPGPU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200800" cy="864096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どんなコンピュータが必要？</a:t>
            </a:r>
          </a:p>
        </p:txBody>
      </p:sp>
      <p:sp>
        <p:nvSpPr>
          <p:cNvPr id="35843" name="コンテンツ プレースホルダー 2"/>
          <p:cNvSpPr>
            <a:spLocks noGrp="1"/>
          </p:cNvSpPr>
          <p:nvPr>
            <p:ph idx="1"/>
          </p:nvPr>
        </p:nvSpPr>
        <p:spPr>
          <a:xfrm rot="21600000">
            <a:off x="251520" y="1340768"/>
            <a:ext cx="8784976" cy="5274678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今時の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64bit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マルチコア</a:t>
            </a:r>
            <a:r>
              <a:rPr lang="en-US" altLang="ja-JP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の普通の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ノート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で、すぐ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環境を整えて始められます。しかし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の学習をするのに何日もかかったり、エラーが出る可能性もあります。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とりあえ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ず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タワー型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にして、</a:t>
            </a:r>
            <a:r>
              <a:rPr lang="en-US" altLang="ja-JP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en-US" altLang="ja-JP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(GeForce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など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を搭載すればよいでしょう。メモリは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16GB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や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32GB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が必要になりそう。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は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や</a:t>
            </a:r>
            <a:r>
              <a:rPr lang="en-US" altLang="ja-JP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ja-JP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で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よいですが、</a:t>
            </a:r>
            <a:r>
              <a:rPr lang="en-US" altLang="ja-JP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を使えば、より最新かつ様々な開発環境が利用できます。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タイトル 1"/>
          <p:cNvSpPr>
            <a:spLocks noGrp="1"/>
          </p:cNvSpPr>
          <p:nvPr>
            <p:ph type="title"/>
          </p:nvPr>
        </p:nvSpPr>
        <p:spPr>
          <a:xfrm>
            <a:off x="484188" y="452439"/>
            <a:ext cx="7184156" cy="960338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クラウド機械学習</a:t>
            </a:r>
          </a:p>
        </p:txBody>
      </p:sp>
      <p:sp>
        <p:nvSpPr>
          <p:cNvPr id="3584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1556792"/>
            <a:ext cx="8166680" cy="4868362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今や自前のパソコンを準備するより、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や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ja-JP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など</a:t>
            </a:r>
            <a:r>
              <a:rPr lang="ja-JP" altLang="en-US" sz="32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クラウド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での</a:t>
            </a:r>
            <a:r>
              <a:rPr lang="ja-JP" altLang="en-US" sz="32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機械学習</a:t>
            </a:r>
            <a:r>
              <a:rPr lang="ja-JP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利用が増えつつあります。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ja-JP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搭載仮想マシン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が利用可能。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ja-JP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コンテナ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技術を利用すれば、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を使用する深層学習の環境とシステムを構築し、そのまま移動させることも可能になりました。特にクラウド環境ではよく利用されています。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1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タイトル 1"/>
          <p:cNvSpPr>
            <a:spLocks noGrp="1"/>
          </p:cNvSpPr>
          <p:nvPr>
            <p:ph type="title"/>
          </p:nvPr>
        </p:nvSpPr>
        <p:spPr>
          <a:xfrm>
            <a:off x="583892" y="427975"/>
            <a:ext cx="7001073" cy="816322"/>
          </a:xfrm>
        </p:spPr>
        <p:txBody>
          <a:bodyPr/>
          <a:lstStyle/>
          <a:p>
            <a:pPr eaLnBrk="1" hangingPunct="1"/>
            <a:r>
              <a:rPr lang="ja-JP" altLang="en-US" smtClean="0"/>
              <a:t>深層学習のフレームワーク</a:t>
            </a:r>
          </a:p>
        </p:txBody>
      </p:sp>
      <p:sp>
        <p:nvSpPr>
          <p:cNvPr id="3686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5081" y="1441721"/>
            <a:ext cx="2933992" cy="25922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 marL="0" indent="0" eaLnBrk="1" hangingPunct="1">
              <a:buNone/>
            </a:pP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</a:p>
          <a:p>
            <a:pPr marL="0" indent="0" eaLnBrk="1" hangingPunct="1">
              <a:buNone/>
            </a:pP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Chainer</a:t>
            </a:r>
          </a:p>
          <a:p>
            <a:pPr marL="0" indent="0" eaLnBrk="1" hangingPunct="1">
              <a:buNone/>
            </a:pP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en-US" altLang="ja-JP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583892" y="4063051"/>
            <a:ext cx="8020556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eaLnBrk="1" hangingPunct="1"/>
            <a:r>
              <a:rPr lang="ja-JP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深層学習のプログラミングには、</a:t>
            </a:r>
            <a:r>
              <a:rPr lang="en-US" altLang="ja-JP" sz="3200" b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ja-JP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が広く用いられています。</a:t>
            </a:r>
            <a:endParaRPr lang="en-US" altLang="ja-JP" sz="3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これら</a:t>
            </a:r>
            <a:r>
              <a:rPr lang="ja-JP" alt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ja-JP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フレームワーク（ライブラリ）を用いて、</a:t>
            </a:r>
            <a:r>
              <a:rPr lang="ja-JP" altLang="en-US" sz="32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初心者から専門家まで</a:t>
            </a:r>
            <a:r>
              <a:rPr lang="ja-JP" altLang="en-US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深層学習のシステムを作ることが可能です。</a:t>
            </a:r>
            <a:endParaRPr lang="en-US" altLang="ja-JP" sz="3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2" y="2010873"/>
            <a:ext cx="4546636" cy="1285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タイトル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768752" cy="841613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転移学習とは</a:t>
            </a:r>
          </a:p>
        </p:txBody>
      </p:sp>
      <p:sp>
        <p:nvSpPr>
          <p:cNvPr id="3789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484784"/>
            <a:ext cx="8380610" cy="4968552"/>
          </a:xfrm>
        </p:spPr>
        <p:txBody>
          <a:bodyPr/>
          <a:lstStyle/>
          <a:p>
            <a:pPr eaLnBrk="1" hangingPunct="1"/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の学習には非常に多くのデータと時間が必要になります。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そこで、大量のデータをすでに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学習済みのモデルを利用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し、さらに追加のデータを再学習させることにより、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た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な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分類の学習に転用するようなことが可能です。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これを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転移学習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と呼び、一から学習させるより少ないデータやより短時間で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学習が可能となり、注目されている技術で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す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タイトル 1"/>
          <p:cNvSpPr>
            <a:spLocks noGrp="1"/>
          </p:cNvSpPr>
          <p:nvPr>
            <p:ph type="title"/>
          </p:nvPr>
        </p:nvSpPr>
        <p:spPr>
          <a:xfrm>
            <a:off x="484189" y="452439"/>
            <a:ext cx="6680100" cy="88833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画像診断と機械学習</a:t>
            </a:r>
          </a:p>
        </p:txBody>
      </p:sp>
      <p:sp>
        <p:nvSpPr>
          <p:cNvPr id="4403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0862" y="1484784"/>
            <a:ext cx="8215594" cy="5040560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機械学習による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画像診断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は、まだまだ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研究段階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です。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実臨床の状況から考えると、画像からの情報のみで診断できる状況は多く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な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いので、言語情報も含めた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マルチモーダル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な情報処理、学習システムの開発が必要になると思われます。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まずは</a:t>
            </a:r>
            <a:r>
              <a:rPr lang="ja-JP" altLang="en-US" sz="32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診断医の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補助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として役に立つようなシステムの開発が期待されます。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タイトル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6680100" cy="888330"/>
          </a:xfrm>
        </p:spPr>
        <p:txBody>
          <a:bodyPr/>
          <a:lstStyle/>
          <a:p>
            <a:pPr eaLnBrk="1" hangingPunct="1"/>
            <a:r>
              <a:rPr lang="ja-JP" altLang="en-US" dirty="0"/>
              <a:t>放射</a:t>
            </a:r>
            <a:r>
              <a:rPr lang="ja-JP" altLang="en-US" dirty="0" smtClean="0"/>
              <a:t>線科医は不要になる？</a:t>
            </a:r>
          </a:p>
        </p:txBody>
      </p:sp>
      <p:sp>
        <p:nvSpPr>
          <p:cNvPr id="4403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95536" y="1148978"/>
            <a:ext cx="8424936" cy="5550889"/>
          </a:xfrm>
        </p:spPr>
        <p:txBody>
          <a:bodyPr/>
          <a:lstStyle/>
          <a:p>
            <a:pPr eaLnBrk="1" hangingPunct="1"/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機械学習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は利用されるようになるでしょう。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医療分野で画像を含む全ての診療情報を用いた学習・診断システムが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開発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される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頃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には、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にも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世界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経済・社会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の構造に予測不可能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な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変化が起きているかもしれません。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未来を心配しても仕方がない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ので、むしろ「人工知能」を積極的に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活用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しましょう。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今こそが研究のチャンス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ja-JP" alt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エンジニアとの協力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が不可欠ですが、</a:t>
            </a:r>
            <a:r>
              <a:rPr lang="ja-JP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画像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診断医の知識と経験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が必要になるはずです。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3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760519" cy="67310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機械学習によ</a:t>
            </a:r>
            <a:r>
              <a:rPr lang="ja-JP" altLang="en-US" dirty="0"/>
              <a:t>る</a:t>
            </a:r>
            <a:r>
              <a:rPr lang="ja-JP" altLang="en-US" dirty="0" smtClean="0"/>
              <a:t>肺癌検出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 bwMode="auto">
          <a:xfrm>
            <a:off x="467544" y="1465180"/>
            <a:ext cx="8208912" cy="462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20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6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kumimoji="1" sz="1400" kern="1200">
                <a:solidFill>
                  <a:schemeClr val="tx1"/>
                </a:solidFill>
                <a:latin typeface="+mj-lt"/>
                <a:ea typeface="+mj-ea"/>
                <a:cs typeface="メイリオ" pitchFamily="50" charset="-128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kumimoji="1"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ja-JP" altLang="en-US" sz="2800" b="0" dirty="0" smtClean="0">
                <a:latin typeface="+mn-ea"/>
                <a:ea typeface="+mn-ea"/>
              </a:rPr>
              <a:t>データサイエンスのコンテストを毎年主催してほぼ</a:t>
            </a:r>
            <a:r>
              <a:rPr lang="en-US" altLang="ja-JP" sz="2800" b="0" dirty="0" smtClean="0">
                <a:latin typeface="+mn-ea"/>
                <a:ea typeface="+mn-ea"/>
              </a:rPr>
              <a:t>10</a:t>
            </a:r>
            <a:r>
              <a:rPr lang="ja-JP" altLang="en-US" sz="2800" b="0" dirty="0" smtClean="0">
                <a:latin typeface="+mn-ea"/>
                <a:ea typeface="+mn-ea"/>
              </a:rPr>
              <a:t>年になる</a:t>
            </a:r>
            <a:r>
              <a:rPr lang="en-US" altLang="ja-JP" sz="2800" b="0" dirty="0" smtClean="0">
                <a:solidFill>
                  <a:srgbClr val="FFFF00"/>
                </a:solidFill>
                <a:latin typeface="+mn-ea"/>
                <a:ea typeface="+mn-ea"/>
              </a:rPr>
              <a:t>Kaggle</a:t>
            </a:r>
            <a:r>
              <a:rPr lang="ja-JP" altLang="en-US" sz="2800" b="0" dirty="0" smtClean="0">
                <a:latin typeface="+mn-ea"/>
                <a:ea typeface="+mn-ea"/>
              </a:rPr>
              <a:t>が、今回</a:t>
            </a:r>
            <a:r>
              <a:rPr lang="en-US" altLang="ja-JP" sz="2800" b="0" dirty="0" smtClean="0">
                <a:latin typeface="+mn-ea"/>
                <a:ea typeface="+mn-ea"/>
              </a:rPr>
              <a:t>(2017) </a:t>
            </a:r>
            <a:r>
              <a:rPr lang="ja-JP" altLang="en-US" sz="28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賞金総額</a:t>
            </a:r>
            <a:r>
              <a:rPr lang="en-US" altLang="ja-JP" sz="28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100</a:t>
            </a:r>
            <a:r>
              <a:rPr lang="ja-JP" altLang="en-US" sz="28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</a:rPr>
              <a:t>万ドルのコンテスト</a:t>
            </a:r>
            <a:r>
              <a:rPr lang="ja-JP" altLang="en-US" sz="2800" b="0" dirty="0" smtClean="0">
                <a:latin typeface="+mn-ea"/>
                <a:ea typeface="+mn-ea"/>
              </a:rPr>
              <a:t>を開催。</a:t>
            </a:r>
            <a:r>
              <a:rPr lang="ja-JP" altLang="en-US" sz="2800" b="0" dirty="0">
                <a:solidFill>
                  <a:srgbClr val="FFFF00"/>
                </a:solidFill>
                <a:latin typeface="+mn-ea"/>
              </a:rPr>
              <a:t>胸部</a:t>
            </a:r>
            <a:r>
              <a:rPr lang="en-US" altLang="ja-JP" sz="2800" b="0" dirty="0">
                <a:solidFill>
                  <a:srgbClr val="FFFF00"/>
                </a:solidFill>
                <a:latin typeface="+mn-ea"/>
              </a:rPr>
              <a:t>CT</a:t>
            </a:r>
            <a:r>
              <a:rPr lang="ja-JP" altLang="en-US" sz="2800" b="0" dirty="0">
                <a:latin typeface="+mn-ea"/>
              </a:rPr>
              <a:t>を使って</a:t>
            </a:r>
            <a:r>
              <a:rPr lang="ja-JP" altLang="en-US" sz="2800" b="0" dirty="0" smtClean="0">
                <a:solidFill>
                  <a:srgbClr val="FFFF00"/>
                </a:solidFill>
                <a:latin typeface="+mn-ea"/>
                <a:ea typeface="+mn-ea"/>
              </a:rPr>
              <a:t>肺の中の癌になりそうな病変組織を見分ける</a:t>
            </a:r>
            <a:r>
              <a:rPr lang="ja-JP" altLang="en-US" sz="2800" b="0" dirty="0" smtClean="0">
                <a:latin typeface="+mn-ea"/>
                <a:ea typeface="+mn-ea"/>
              </a:rPr>
              <a:t>今よりも良い</a:t>
            </a:r>
            <a:r>
              <a:rPr lang="en-US" altLang="ja-JP" sz="2800" b="0" dirty="0" smtClean="0">
                <a:latin typeface="+mn-ea"/>
                <a:ea typeface="+mn-ea"/>
              </a:rPr>
              <a:t>AI</a:t>
            </a:r>
            <a:r>
              <a:rPr lang="ja-JP" altLang="en-US" sz="2800" b="0" dirty="0" smtClean="0">
                <a:latin typeface="+mn-ea"/>
                <a:ea typeface="+mn-ea"/>
              </a:rPr>
              <a:t>アルゴリズムを募りま</a:t>
            </a:r>
            <a:r>
              <a:rPr lang="ja-JP" altLang="en-US" sz="2800" b="0" dirty="0">
                <a:latin typeface="+mn-ea"/>
                <a:ea typeface="+mn-ea"/>
              </a:rPr>
              <a:t>し</a:t>
            </a:r>
            <a:r>
              <a:rPr lang="ja-JP" altLang="en-US" sz="2800" b="0" dirty="0" smtClean="0">
                <a:latin typeface="+mn-ea"/>
                <a:ea typeface="+mn-ea"/>
              </a:rPr>
              <a:t>た。</a:t>
            </a:r>
            <a:endParaRPr lang="en-US" altLang="ja-JP" sz="2800" b="0" dirty="0" smtClean="0">
              <a:latin typeface="+mn-ea"/>
              <a:ea typeface="+mn-ea"/>
            </a:endParaRPr>
          </a:p>
          <a:p>
            <a:r>
              <a:rPr lang="ja-JP" altLang="en-US" sz="2800" b="0" dirty="0" smtClean="0">
                <a:latin typeface="+mn-ea"/>
                <a:ea typeface="+mn-ea"/>
              </a:rPr>
              <a:t>参加チームは、</a:t>
            </a:r>
            <a:r>
              <a:rPr lang="ja-JP" altLang="en-US" sz="2800" b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米国国立癌研究所が提供する</a:t>
            </a:r>
            <a:r>
              <a:rPr lang="ja-JP" altLang="en-US" sz="2800" b="0" dirty="0" smtClean="0">
                <a:latin typeface="+mn-ea"/>
                <a:ea typeface="+mn-ea"/>
              </a:rPr>
              <a:t>肺の</a:t>
            </a:r>
            <a:r>
              <a:rPr lang="en-US" altLang="ja-JP" sz="2800" b="0" dirty="0" smtClean="0">
                <a:latin typeface="+mn-ea"/>
                <a:ea typeface="+mn-ea"/>
              </a:rPr>
              <a:t>CT</a:t>
            </a:r>
            <a:r>
              <a:rPr lang="ja-JP" altLang="en-US" sz="2800" b="0" dirty="0" smtClean="0">
                <a:latin typeface="+mn-ea"/>
                <a:ea typeface="+mn-ea"/>
              </a:rPr>
              <a:t>スキャン画像を使って自分たちのモデルを作る。目標は今のソリューションが不適切である最大の理由、すなわち</a:t>
            </a:r>
            <a:r>
              <a:rPr lang="ja-JP" altLang="en-US" sz="2800" b="0" dirty="0" smtClean="0">
                <a:solidFill>
                  <a:srgbClr val="FFFF00"/>
                </a:solidFill>
                <a:latin typeface="+mn-ea"/>
                <a:ea typeface="+mn-ea"/>
              </a:rPr>
              <a:t>高い偽陽性率を、大幅に減らすことです</a:t>
            </a:r>
            <a:r>
              <a:rPr lang="ja-JP" altLang="en-US" sz="2800" b="0" dirty="0" smtClean="0">
                <a:latin typeface="+mn-ea"/>
                <a:ea typeface="+mn-ea"/>
              </a:rPr>
              <a:t>。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4347803" y="5579931"/>
            <a:ext cx="46886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eaLnBrk="1" hangingPunct="1">
              <a:buNone/>
            </a:pPr>
            <a:r>
              <a:rPr lang="ja-JP" altLang="en-US" b="0" dirty="0">
                <a:solidFill>
                  <a:prstClr val="white"/>
                </a:solidFill>
                <a:cs typeface="Times New Roman" panose="02020603050405020304" pitchFamily="18" charset="0"/>
              </a:rPr>
              <a:t>肺がん</a:t>
            </a:r>
            <a:r>
              <a:rPr lang="en-US" altLang="ja-JP" b="0" dirty="0">
                <a:solidFill>
                  <a:prstClr val="white"/>
                </a:solidFill>
                <a:cs typeface="Times New Roman" panose="02020603050405020304" pitchFamily="18" charset="0"/>
              </a:rPr>
              <a:t>CT</a:t>
            </a:r>
            <a:r>
              <a:rPr lang="ja-JP" altLang="en-US" b="0" dirty="0">
                <a:solidFill>
                  <a:prstClr val="white"/>
                </a:solidFill>
                <a:cs typeface="Times New Roman" panose="02020603050405020304" pitchFamily="18" charset="0"/>
              </a:rPr>
              <a:t>を使った</a:t>
            </a:r>
            <a:r>
              <a:rPr lang="en-US" altLang="ja-JP" b="0" dirty="0">
                <a:solidFill>
                  <a:prstClr val="white"/>
                </a:solidFill>
                <a:cs typeface="Times New Roman" panose="02020603050405020304" pitchFamily="18" charset="0"/>
              </a:rPr>
              <a:t>AI</a:t>
            </a:r>
            <a:r>
              <a:rPr lang="ja-JP" altLang="en-US" b="0" dirty="0">
                <a:solidFill>
                  <a:prstClr val="white"/>
                </a:solidFill>
                <a:cs typeface="Times New Roman" panose="02020603050405020304" pitchFamily="18" charset="0"/>
              </a:rPr>
              <a:t>による早期発見技術を競うコンテストを</a:t>
            </a:r>
            <a:r>
              <a:rPr lang="en-US" altLang="ja-JP" b="0" dirty="0">
                <a:solidFill>
                  <a:prstClr val="white"/>
                </a:solidFill>
                <a:cs typeface="Times New Roman" panose="02020603050405020304" pitchFamily="18" charset="0"/>
              </a:rPr>
              <a:t>Kaggle</a:t>
            </a:r>
            <a:r>
              <a:rPr lang="ja-JP" altLang="en-US" b="0" dirty="0">
                <a:solidFill>
                  <a:prstClr val="white"/>
                </a:solidFill>
                <a:cs typeface="Times New Roman" panose="02020603050405020304" pitchFamily="18" charset="0"/>
              </a:rPr>
              <a:t>が主催 </a:t>
            </a:r>
            <a:r>
              <a:rPr lang="en-US" altLang="ja-JP" b="0" dirty="0">
                <a:solidFill>
                  <a:prstClr val="white"/>
                </a:solidFill>
                <a:cs typeface="Times New Roman" panose="02020603050405020304" pitchFamily="18" charset="0"/>
              </a:rPr>
              <a:t>| r-</a:t>
            </a:r>
            <a:r>
              <a:rPr lang="en-US" altLang="ja-JP" b="0" dirty="0" err="1">
                <a:solidFill>
                  <a:prstClr val="white"/>
                </a:solidFill>
                <a:cs typeface="Times New Roman" panose="02020603050405020304" pitchFamily="18" charset="0"/>
              </a:rPr>
              <a:t>medix</a:t>
            </a:r>
            <a:endParaRPr lang="en-US" altLang="ja-JP" b="0" dirty="0">
              <a:solidFill>
                <a:prstClr val="white"/>
              </a:solidFill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ja-JP" b="0" dirty="0">
                <a:solidFill>
                  <a:prstClr val="white"/>
                </a:solidFill>
                <a:cs typeface="Times New Roman" panose="02020603050405020304" pitchFamily="18" charset="0"/>
                <a:hlinkClick r:id="rId3"/>
              </a:rPr>
              <a:t>http://r-medix.org/blog/?</a:t>
            </a:r>
            <a:r>
              <a:rPr lang="en-US" altLang="ja-JP" b="0" dirty="0" smtClean="0">
                <a:solidFill>
                  <a:prstClr val="white"/>
                </a:solidFill>
                <a:cs typeface="Times New Roman" panose="02020603050405020304" pitchFamily="18" charset="0"/>
                <a:hlinkClick r:id="rId3"/>
              </a:rPr>
              <a:t>p=102</a:t>
            </a:r>
            <a:endParaRPr lang="en-US" altLang="ja-JP" b="0" dirty="0" smtClean="0">
              <a:solidFill>
                <a:prstClr val="white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1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323528" y="317057"/>
            <a:ext cx="8098577" cy="81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tx2"/>
                </a:solidFill>
                <a:latin typeface="+mj-lt"/>
                <a:ea typeface="+mj-ea"/>
                <a:cs typeface="メイリオ" pitchFamily="5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ja-JP" dirty="0" smtClean="0">
                <a:latin typeface="+mj-ea"/>
              </a:rPr>
              <a:t>DSB </a:t>
            </a:r>
            <a:r>
              <a:rPr lang="ja-JP" altLang="en-US" dirty="0" smtClean="0">
                <a:latin typeface="+mj-ea"/>
              </a:rPr>
              <a:t>結果</a:t>
            </a:r>
            <a:r>
              <a:rPr lang="en-US" altLang="ja-JP" dirty="0" smtClean="0">
                <a:latin typeface="+mj-ea"/>
              </a:rPr>
              <a:t> (394/1972 teams)</a:t>
            </a:r>
            <a:endParaRPr lang="ja-JP" altLang="en-US" dirty="0" smtClean="0">
              <a:latin typeface="+mj-ea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t="5237" r="22037" b="18575"/>
          <a:stretch/>
        </p:blipFill>
        <p:spPr>
          <a:xfrm>
            <a:off x="467544" y="1246328"/>
            <a:ext cx="4680520" cy="222052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 t="2221" r="8264" b="61467"/>
          <a:stretch/>
        </p:blipFill>
        <p:spPr>
          <a:xfrm>
            <a:off x="467544" y="5145464"/>
            <a:ext cx="8436306" cy="151216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36621" r="12201" b="21333"/>
          <a:stretch/>
        </p:blipFill>
        <p:spPr>
          <a:xfrm>
            <a:off x="467544" y="3514068"/>
            <a:ext cx="6912768" cy="15841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9" t="12038" r="18714" b="4132"/>
          <a:stretch/>
        </p:blipFill>
        <p:spPr>
          <a:xfrm>
            <a:off x="5722776" y="1163772"/>
            <a:ext cx="3175476" cy="22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講演\FireShot\[1705.09435] Deep Learning for Lung Cancer _ - https___arxiv.org_abs_1705.0943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" b="50576"/>
          <a:stretch/>
        </p:blipFill>
        <p:spPr bwMode="auto">
          <a:xfrm>
            <a:off x="692324" y="1235448"/>
            <a:ext cx="6768752" cy="258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講演\FireShot\Data Science Bowl 2017, Predicting Lun_ - http___blog.kaggle.com_2017_05_16_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5" b="30211"/>
          <a:stretch/>
        </p:blipFill>
        <p:spPr bwMode="auto">
          <a:xfrm>
            <a:off x="688504" y="4030153"/>
            <a:ext cx="5544616" cy="230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タイトル 1"/>
          <p:cNvSpPr txBox="1">
            <a:spLocks/>
          </p:cNvSpPr>
          <p:nvPr/>
        </p:nvSpPr>
        <p:spPr bwMode="auto">
          <a:xfrm>
            <a:off x="657011" y="337098"/>
            <a:ext cx="7446168" cy="77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200" kern="1200">
                <a:solidFill>
                  <a:schemeClr val="tx2"/>
                </a:solidFill>
                <a:latin typeface="+mj-lt"/>
                <a:ea typeface="+mj-ea"/>
                <a:cs typeface="メイリオ" pitchFamily="50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Century Gothic" pitchFamily="34" charset="0"/>
                <a:ea typeface="メイリオ" pitchFamily="50" charset="-128"/>
                <a:cs typeface="メイリオ" pitchFamily="50" charset="-128"/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altLang="ja-JP" dirty="0" smtClean="0">
                <a:latin typeface="+mj-ea"/>
              </a:rPr>
              <a:t>DSB 2017 </a:t>
            </a:r>
            <a:r>
              <a:rPr lang="ja-JP" altLang="en-US" dirty="0" smtClean="0">
                <a:latin typeface="+mj-ea"/>
              </a:rPr>
              <a:t>報告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7548379" y="3238438"/>
            <a:ext cx="1109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41</a:t>
            </a:r>
            <a:r>
              <a:rPr lang="ja-JP" alt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位</a:t>
            </a:r>
            <a:r>
              <a:rPr lang="en-US" altLang="ja-JP" sz="3200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 </a:t>
            </a:r>
            <a:endParaRPr lang="ja-JP" altLang="en-US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349396" y="5753261"/>
            <a:ext cx="8018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9</a:t>
            </a:r>
            <a:r>
              <a:rPr lang="ja-JP" altLang="en-US" sz="3200" dirty="0" smtClean="0">
                <a:solidFill>
                  <a:schemeClr val="bg2">
                    <a:lumMod val="20000"/>
                    <a:lumOff val="80000"/>
                  </a:schemeClr>
                </a:solidFill>
                <a:cs typeface="Times New Roman" panose="02020603050405020304" pitchFamily="18" charset="0"/>
              </a:rPr>
              <a:t>位</a:t>
            </a:r>
            <a:endParaRPr lang="ja-JP" altLang="en-US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7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タイトル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616825" cy="889000"/>
          </a:xfrm>
        </p:spPr>
        <p:txBody>
          <a:bodyPr/>
          <a:lstStyle/>
          <a:p>
            <a:pPr eaLnBrk="1" hangingPunct="1"/>
            <a:r>
              <a:rPr lang="ja-JP" altLang="en-US" sz="3600" dirty="0"/>
              <a:t>引用</a:t>
            </a:r>
            <a:r>
              <a:rPr lang="ja-JP" altLang="en-US" sz="3600" dirty="0" smtClean="0"/>
              <a:t>サイトおよび画像出典 </a:t>
            </a:r>
            <a:r>
              <a:rPr lang="en-US" altLang="ja-JP" sz="3600" dirty="0" smtClean="0"/>
              <a:t>1</a:t>
            </a:r>
            <a:endParaRPr lang="ja-JP" altLang="en-US" sz="3600" dirty="0" smtClean="0"/>
          </a:p>
        </p:txBody>
      </p:sp>
      <p:sp>
        <p:nvSpPr>
          <p:cNvPr id="4096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5536" y="1484784"/>
            <a:ext cx="8022462" cy="475252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Home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The Data Science Bowl | Passion. Curiosity. Purpose. | Presented by Booz Allen and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http://www.datasciencebowl.com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Data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Bowl 2017 |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://www.kaggle.com/c/data-science-bowl-2017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肺がん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を使った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による早期発見技術を競うコンテストを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が主催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r-</a:t>
            </a:r>
            <a:r>
              <a:rPr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medix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http://r-medix.org/blog/?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p=102</a:t>
            </a:r>
            <a:endParaRPr lang="en-US" altLang="ja-JP" dirty="0" smtClean="0"/>
          </a:p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ja-JP" dirty="0" smtClean="0"/>
              <a:t> </a:t>
            </a:r>
            <a:r>
              <a:rPr lang="ja-JP" altLang="en-US" dirty="0" smtClean="0"/>
              <a:t>深層学習を使ってみよう </a:t>
            </a:r>
            <a:r>
              <a:rPr lang="en-US" altLang="ja-JP" dirty="0" smtClean="0"/>
              <a:t>Deep Learning </a:t>
            </a:r>
            <a:r>
              <a:rPr lang="ja-JP" altLang="en-US" dirty="0" smtClean="0"/>
              <a:t>実践基本演習 杉山治</a:t>
            </a:r>
            <a:endParaRPr lang="en-US" altLang="ja-JP" dirty="0" smtClean="0"/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https://github.com/medinfo2/deeplearning/wiki/files/DeepLearning-1-20160513.pptx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183437" cy="960437"/>
          </a:xfrm>
        </p:spPr>
        <p:txBody>
          <a:bodyPr/>
          <a:lstStyle/>
          <a:p>
            <a:pPr eaLnBrk="1" hangingPunct="1"/>
            <a:r>
              <a:rPr lang="ja-JP" altLang="en-US" sz="3600" dirty="0"/>
              <a:t>引用</a:t>
            </a:r>
            <a:r>
              <a:rPr lang="ja-JP" altLang="en-US" sz="3600" dirty="0" smtClean="0"/>
              <a:t>サイトおよび画像出典 </a:t>
            </a:r>
            <a:r>
              <a:rPr lang="en-US" altLang="ja-JP" sz="3600" dirty="0" smtClean="0"/>
              <a:t>2</a:t>
            </a:r>
            <a:endParaRPr lang="ja-JP" altLang="en-US" sz="3600" dirty="0" smtClean="0"/>
          </a:p>
        </p:txBody>
      </p:sp>
      <p:sp>
        <p:nvSpPr>
          <p:cNvPr id="4198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9552" y="1221085"/>
            <a:ext cx="8276174" cy="546572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人工知能と機械学習の基礎を体験しよう～シミュレーション実験～｜おも</a:t>
            </a:r>
            <a:r>
              <a:rPr lang="ja-JP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しろ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科学実験室（工学のふしぎな世界）｜国立大学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工学系学部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www.mirai-kougaku.jp/laboratory/pages/170224.php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高卒でもわかる機械学習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誤差逆伝播法 その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|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頭の中に思い浮かべた時には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http://hokuts.com/2016/05/29/bp1/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 - NCIA Lab Seoul National University</a:t>
            </a: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http://ncia.snu.ac.kr/xe/research_H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ja-JP" dirty="0" smtClean="0"/>
              <a:t>. Logistic Regression Algorithm</a:t>
            </a:r>
            <a:r>
              <a:rPr lang="ja-JP" altLang="en-US" dirty="0" smtClean="0"/>
              <a:t>（ロジスティック回帰）</a:t>
            </a:r>
            <a:r>
              <a:rPr lang="en-US" altLang="ja-JP" dirty="0" smtClean="0"/>
              <a:t>[</a:t>
            </a:r>
            <a:r>
              <a:rPr lang="ja-JP" altLang="en-US" dirty="0" smtClean="0"/>
              <a:t>機械学習</a:t>
            </a:r>
            <a:r>
              <a:rPr lang="en-US" altLang="ja-JP" dirty="0" smtClean="0"/>
              <a:t>]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marL="0" indent="0" eaLnBrk="1" hangingPunct="1">
              <a:buFont typeface="Wingdings 3" panose="05040102010807070707" pitchFamily="18" charset="2"/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http://blog.kazuya.co/machine%20learning/2014/04/28/Logistic-Regression-Algorithm.html</a:t>
            </a: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07_Regularization -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Machine Learning</a:t>
            </a: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http://www.holehouse.org/mlclass/07_Regularization.html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 3" panose="05040102010807070707" pitchFamily="18" charset="2"/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タイトル 1"/>
          <p:cNvSpPr>
            <a:spLocks noGrp="1"/>
          </p:cNvSpPr>
          <p:nvPr>
            <p:ph type="title"/>
          </p:nvPr>
        </p:nvSpPr>
        <p:spPr>
          <a:xfrm>
            <a:off x="453965" y="332656"/>
            <a:ext cx="7183437" cy="960437"/>
          </a:xfrm>
        </p:spPr>
        <p:txBody>
          <a:bodyPr/>
          <a:lstStyle/>
          <a:p>
            <a:pPr eaLnBrk="1" hangingPunct="1"/>
            <a:r>
              <a:rPr lang="ja-JP" altLang="en-US" sz="3600" dirty="0"/>
              <a:t>引用</a:t>
            </a:r>
            <a:r>
              <a:rPr lang="ja-JP" altLang="en-US" sz="3600" dirty="0" smtClean="0"/>
              <a:t>サイトおよび画像出典 </a:t>
            </a:r>
            <a:r>
              <a:rPr lang="en-US" altLang="ja-JP" sz="3600" dirty="0" smtClean="0"/>
              <a:t>3</a:t>
            </a:r>
            <a:endParaRPr lang="ja-JP" altLang="en-US" sz="3600" dirty="0" smtClean="0"/>
          </a:p>
        </p:txBody>
      </p:sp>
      <p:sp>
        <p:nvSpPr>
          <p:cNvPr id="430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3742" y="1289036"/>
            <a:ext cx="8264276" cy="53285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機械学習勉強会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パターン認識と機械学習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(PRML)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章のまとめ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Part.2 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～モデル選択・次元の呪い～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LP-tech -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人工知能・画像解析スキルが身に付く専門サイト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-|LPixel(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エルピクセル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https://lp-tech.net/articles/f11KJ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altLang="ja-JP" dirty="0"/>
              <a:t>Deep Learning</a:t>
            </a:r>
            <a:r>
              <a:rPr lang="ja-JP" altLang="en-US" dirty="0"/>
              <a:t>について </a:t>
            </a:r>
            <a:r>
              <a:rPr lang="en-US" altLang="ja-JP" dirty="0"/>
              <a:t>-</a:t>
            </a:r>
            <a:r>
              <a:rPr lang="ja-JP" altLang="en-US" dirty="0"/>
              <a:t> ブレインズコンサルティング株式会社</a:t>
            </a:r>
            <a:endParaRPr lang="en-US" altLang="ja-JP" dirty="0"/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https://www.slideshare.net/Brains_Consulting/deep-learning-56477848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- Deeplearning4j: Open-source, Distributed Deep Learning for the JVM</a:t>
            </a: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deeplearning4j.org/earlystopping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Nearly 10,000 Global Problem Solvers Yield Winning Formulas to Improve Detection of Lung Cancer in Third Annual Data Science Bowl | The Data Science Bowl | Passion. Curiosity. Purpose. | Presented by Booz Allen and Kaggle</a:t>
            </a: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http://www.datasciencebowl.com/2017winners/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タイトル 1"/>
          <p:cNvSpPr>
            <a:spLocks noGrp="1"/>
          </p:cNvSpPr>
          <p:nvPr>
            <p:ph type="title"/>
          </p:nvPr>
        </p:nvSpPr>
        <p:spPr>
          <a:xfrm>
            <a:off x="611560" y="321905"/>
            <a:ext cx="7183437" cy="960437"/>
          </a:xfrm>
        </p:spPr>
        <p:txBody>
          <a:bodyPr/>
          <a:lstStyle/>
          <a:p>
            <a:pPr eaLnBrk="1" hangingPunct="1"/>
            <a:r>
              <a:rPr lang="ja-JP" altLang="en-US" sz="3600" dirty="0"/>
              <a:t>引用</a:t>
            </a:r>
            <a:r>
              <a:rPr lang="ja-JP" altLang="en-US" sz="3600" dirty="0" smtClean="0"/>
              <a:t>サイトおよび画像出典 </a:t>
            </a:r>
            <a:r>
              <a:rPr lang="en-US" altLang="ja-JP" sz="3600" dirty="0" smtClean="0"/>
              <a:t>4</a:t>
            </a:r>
            <a:endParaRPr lang="ja-JP" altLang="en-US" sz="3600" dirty="0" smtClean="0"/>
          </a:p>
        </p:txBody>
      </p:sp>
      <p:sp>
        <p:nvSpPr>
          <p:cNvPr id="430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11560" y="1412776"/>
            <a:ext cx="7929186" cy="49549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prizes - Data Science Bowl 2017 |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www.kaggle.com/c/data-science-bowl-2017/details/prizes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Bowl 2017 | Kaggle</a:t>
            </a: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https://www.kaggle.com/c/data-science-bowl-2017/leaderboard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[1705.09435]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Lung Cancer Detection Tackling the Kaggle Data Science Bowl 2017 Challenge</a:t>
            </a: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arxiv.org/abs/1705.09435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Bowl 2017, Predicting Lung Cancer Solution Write-up, Team Deep Breath  No Free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Hunch</a:t>
            </a:r>
          </a:p>
          <a:p>
            <a:pPr marL="0" indent="0" eaLnBrk="1" hangingPunct="1">
              <a:buNone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http://blog.kaggle.com/2017/05/16/data-science-bowl-2017-predicting-lung-cancer-solution-write-up-team-deep-breath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/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 3" panose="05040102010807070707" pitchFamily="18" charset="2"/>
              <a:buNone/>
            </a:pP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7256462" cy="673100"/>
          </a:xfrm>
        </p:spPr>
        <p:txBody>
          <a:bodyPr/>
          <a:lstStyle/>
          <a:p>
            <a:pPr eaLnBrk="1" hangingPunct="1"/>
            <a:r>
              <a:rPr lang="ja-JP" altLang="en-US" dirty="0" smtClean="0"/>
              <a:t>機械学習とはなんぞや</a:t>
            </a:r>
          </a:p>
        </p:txBody>
      </p:sp>
      <p:sp>
        <p:nvSpPr>
          <p:cNvPr id="1024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0295" y="1556792"/>
            <a:ext cx="7853362" cy="4752975"/>
          </a:xfrm>
        </p:spPr>
        <p:txBody>
          <a:bodyPr rtlCol="0">
            <a:noAutofit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機械学習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とは、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データサイエンス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の方法論で、問題についてまず沢山のデータを学習させ、それを統計的に処理した情報を基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新た</a:t>
            </a:r>
            <a:r>
              <a:rPr lang="ja-JP" alt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なデータに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対して確率的に予測を行う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システムのことです。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lvl="1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手法としては</a:t>
            </a:r>
            <a:r>
              <a:rPr lang="ja-JP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統計学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と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かなり重なっています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が、</a:t>
            </a:r>
            <a:r>
              <a:rPr lang="ja-JP" alt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予測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が主目的であるところが大きな違いです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ja-JP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>
          <a:xfrm>
            <a:off x="611188" y="404813"/>
            <a:ext cx="7256462" cy="673100"/>
          </a:xfrm>
        </p:spPr>
        <p:txBody>
          <a:bodyPr/>
          <a:lstStyle/>
          <a:p>
            <a:pPr eaLnBrk="1" hangingPunct="1"/>
            <a:r>
              <a:rPr lang="ja-JP" altLang="en-US" smtClean="0"/>
              <a:t>人工知能とは違うの？</a:t>
            </a:r>
          </a:p>
        </p:txBody>
      </p:sp>
      <p:sp>
        <p:nvSpPr>
          <p:cNvPr id="1024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1979" y="1844824"/>
            <a:ext cx="7777162" cy="4537075"/>
          </a:xfrm>
        </p:spPr>
        <p:txBody>
          <a:bodyPr rtlCol="0">
            <a:noAutofit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人工知能</a:t>
            </a:r>
            <a:r>
              <a:rPr lang="en-US" altLang="ja-JP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(AI)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という言葉をニュースでよく耳にしますが、「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人工知能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」という言葉が指し示す内容は多岐にわたり、聞き手に強い印象を与えますが、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意味がやや曖昧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使われてしまっています。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ここではなるべく、より明確な「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機械学習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」という単語を使って説明することにします。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 rot="21600000">
            <a:off x="899592" y="404664"/>
            <a:ext cx="4114800" cy="863600"/>
          </a:xfrm>
        </p:spPr>
        <p:txBody>
          <a:bodyPr/>
          <a:lstStyle/>
          <a:p>
            <a:pPr eaLnBrk="1" hangingPunct="1"/>
            <a:r>
              <a:rPr lang="ja-JP" altLang="en-US" smtClean="0"/>
              <a:t>教師あり学習</a:t>
            </a:r>
          </a:p>
        </p:txBody>
      </p:sp>
      <p:sp>
        <p:nvSpPr>
          <p:cNvPr id="1126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300" cy="4681537"/>
          </a:xfrm>
        </p:spPr>
        <p:txBody>
          <a:bodyPr rtlCol="0">
            <a:noAutofit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 smtClean="0">
                <a:cs typeface="+mj-cs"/>
              </a:rPr>
              <a:t>機械学習には</a:t>
            </a:r>
            <a:r>
              <a:rPr lang="ja-JP" altLang="en-US" sz="3200" dirty="0" smtClean="0">
                <a:solidFill>
                  <a:srgbClr val="FFFF00"/>
                </a:solidFill>
                <a:cs typeface="+mj-cs"/>
              </a:rPr>
              <a:t>教師あり学習</a:t>
            </a:r>
            <a:r>
              <a:rPr lang="ja-JP" altLang="en-US" sz="3200" dirty="0" smtClean="0">
                <a:cs typeface="+mj-cs"/>
              </a:rPr>
              <a:t>、</a:t>
            </a:r>
            <a:r>
              <a:rPr lang="ja-JP" alt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+mj-cs"/>
              </a:rPr>
              <a:t>教師なし学習</a:t>
            </a:r>
            <a:r>
              <a:rPr lang="ja-JP" altLang="en-US" sz="3200" dirty="0" smtClean="0">
                <a:cs typeface="+mj-cs"/>
              </a:rPr>
              <a:t>、</a:t>
            </a:r>
            <a:r>
              <a:rPr lang="ja-JP" alt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  <a:cs typeface="+mj-cs"/>
              </a:rPr>
              <a:t>強化学習</a:t>
            </a:r>
            <a:r>
              <a:rPr lang="ja-JP" altLang="en-US" sz="3200" dirty="0" smtClean="0">
                <a:cs typeface="+mj-cs"/>
              </a:rPr>
              <a:t>などがあります。ここでは教師あり学習について説明します。</a:t>
            </a:r>
            <a:endParaRPr lang="en-US" altLang="ja-JP" sz="3200" dirty="0" smtClean="0">
              <a:cs typeface="+mj-cs"/>
            </a:endParaRP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 smtClean="0"/>
              <a:t>教師</a:t>
            </a:r>
            <a:r>
              <a:rPr lang="ja-JP" altLang="en-US" sz="3200" dirty="0"/>
              <a:t>あり学習とは</a:t>
            </a:r>
            <a:r>
              <a:rPr lang="ja-JP" altLang="en-US" sz="3200" dirty="0" smtClean="0"/>
              <a:t>、問題に対し、解答</a:t>
            </a:r>
            <a:r>
              <a:rPr lang="ja-JP" altLang="en-US" sz="3200" dirty="0"/>
              <a:t>の分かっているデータ（</a:t>
            </a:r>
            <a:r>
              <a:rPr lang="ja-JP" altLang="en-US" sz="3200" dirty="0">
                <a:solidFill>
                  <a:srgbClr val="FFFF00"/>
                </a:solidFill>
              </a:rPr>
              <a:t>教師データ</a:t>
            </a:r>
            <a:r>
              <a:rPr lang="ja-JP" altLang="en-US" sz="3200" dirty="0"/>
              <a:t>）をシステムに学習させ、</a:t>
            </a:r>
            <a:r>
              <a:rPr lang="ja-JP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未知のデータに対して解答を予測させるシステム</a:t>
            </a:r>
            <a:r>
              <a:rPr lang="ja-JP" altLang="en-US" sz="3200" dirty="0"/>
              <a:t>のこと</a:t>
            </a:r>
            <a:r>
              <a:rPr lang="ja-JP" altLang="en-US" sz="3200" dirty="0" smtClean="0"/>
              <a:t>です。</a:t>
            </a:r>
            <a:endParaRPr lang="en-US" altLang="ja-JP" sz="3200" dirty="0"/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 smtClean="0"/>
              <a:t>代表的</a:t>
            </a:r>
            <a:r>
              <a:rPr lang="ja-JP" altLang="en-US" sz="3200" dirty="0"/>
              <a:t>な問題は</a:t>
            </a:r>
            <a:r>
              <a:rPr lang="ja-JP" altLang="en-US" sz="3200" dirty="0" smtClean="0"/>
              <a:t>、</a:t>
            </a:r>
            <a:r>
              <a:rPr lang="ja-JP" altLang="en-US" sz="3200" dirty="0" smtClean="0">
                <a:solidFill>
                  <a:srgbClr val="FFFF00"/>
                </a:solidFill>
              </a:rPr>
              <a:t>クラス分類</a:t>
            </a:r>
            <a:r>
              <a:rPr lang="ja-JP" altLang="en-US" sz="3200" dirty="0" smtClean="0"/>
              <a:t>、</a:t>
            </a:r>
            <a:r>
              <a:rPr lang="ja-JP" altLang="en-US" sz="3200" dirty="0" smtClean="0">
                <a:solidFill>
                  <a:srgbClr val="FFFF00"/>
                </a:solidFill>
              </a:rPr>
              <a:t>回帰</a:t>
            </a:r>
            <a:r>
              <a:rPr lang="ja-JP" altLang="en-US" sz="3200" dirty="0" smtClean="0"/>
              <a:t>などです。</a:t>
            </a:r>
            <a:endParaRPr lang="en-US" altLang="ja-JP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6194425" cy="823913"/>
          </a:xfrm>
        </p:spPr>
        <p:txBody>
          <a:bodyPr/>
          <a:lstStyle/>
          <a:p>
            <a:pPr eaLnBrk="1" hangingPunct="1"/>
            <a:r>
              <a:rPr lang="ja-JP" altLang="en-US" smtClean="0"/>
              <a:t>学習 ≒ 訓練とテスト</a:t>
            </a:r>
          </a:p>
        </p:txBody>
      </p:sp>
      <p:sp>
        <p:nvSpPr>
          <p:cNvPr id="1126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628800"/>
            <a:ext cx="8424936" cy="4608512"/>
          </a:xfrm>
        </p:spPr>
        <p:txBody>
          <a:bodyPr rtlCol="0">
            <a:noAutofit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 smtClean="0"/>
              <a:t>まず</a:t>
            </a:r>
            <a:r>
              <a:rPr lang="ja-JP" altLang="en-US" sz="32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教師データ</a:t>
            </a:r>
            <a:r>
              <a:rPr lang="ja-JP" altLang="en-US" sz="3200" dirty="0"/>
              <a:t>（解答</a:t>
            </a:r>
            <a:r>
              <a:rPr lang="ja-JP" altLang="en-US" sz="3200" dirty="0" smtClean="0"/>
              <a:t>の分かっている</a:t>
            </a:r>
            <a:r>
              <a:rPr lang="ja-JP" altLang="en-US" sz="3200" dirty="0"/>
              <a:t>データ）を</a:t>
            </a:r>
            <a:r>
              <a:rPr lang="ja-JP" altLang="en-US" sz="3200" dirty="0">
                <a:solidFill>
                  <a:srgbClr val="FFFF00"/>
                </a:solidFill>
              </a:rPr>
              <a:t>訓練データ</a:t>
            </a:r>
            <a:r>
              <a:rPr lang="ja-JP" altLang="en-US" sz="3200" dirty="0"/>
              <a:t>と</a:t>
            </a:r>
            <a:r>
              <a:rPr lang="ja-JP" altLang="en-US" sz="3200" dirty="0">
                <a:solidFill>
                  <a:srgbClr val="FFFF00"/>
                </a:solidFill>
              </a:rPr>
              <a:t>テストデータ</a:t>
            </a:r>
            <a:r>
              <a:rPr lang="ja-JP" altLang="en-US" sz="3200" dirty="0"/>
              <a:t>に</a:t>
            </a:r>
            <a:r>
              <a:rPr lang="ja-JP" altLang="en-US" sz="3200" dirty="0" smtClean="0"/>
              <a:t>分けます。</a:t>
            </a:r>
            <a:endParaRPr lang="en-US" altLang="ja-JP" sz="3200" dirty="0" smtClean="0"/>
          </a:p>
          <a:p>
            <a:pPr marL="342906" lvl="1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/>
              <a:t>訓練データを学習させながら、</a:t>
            </a:r>
            <a:r>
              <a:rPr lang="ja-JP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テストデータで学習の効果を確認し</a:t>
            </a:r>
            <a:r>
              <a:rPr lang="ja-JP" altLang="en-US" sz="3200" dirty="0"/>
              <a:t>、学習を繰り返します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pPr marL="342906" lvl="1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 smtClean="0"/>
              <a:t>学習</a:t>
            </a:r>
            <a:r>
              <a:rPr lang="ja-JP" altLang="en-US" sz="3200" dirty="0"/>
              <a:t>がうまくいけば</a:t>
            </a:r>
            <a:r>
              <a:rPr lang="ja-JP" altLang="en-US" sz="3200" dirty="0" smtClean="0"/>
              <a:t>、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未知のデータに対しても筋のよい解答を推測</a:t>
            </a:r>
            <a:r>
              <a:rPr lang="ja-JP" altLang="en-US" sz="3200" dirty="0" smtClean="0"/>
              <a:t>してくれるはず。</a:t>
            </a:r>
            <a:endParaRPr lang="en-US" altLang="ja-JP" sz="3200" dirty="0"/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ja-JP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323850" y="476250"/>
            <a:ext cx="7256463" cy="673100"/>
          </a:xfrm>
        </p:spPr>
        <p:txBody>
          <a:bodyPr/>
          <a:lstStyle/>
          <a:p>
            <a:pPr eaLnBrk="1" hangingPunct="1"/>
            <a:r>
              <a:rPr lang="en-US" altLang="ja-JP" smtClean="0"/>
              <a:t>Deep Learning</a:t>
            </a:r>
            <a:r>
              <a:rPr lang="ja-JP" altLang="en-US" smtClean="0"/>
              <a:t>て何ですの？</a:t>
            </a:r>
          </a:p>
        </p:txBody>
      </p:sp>
      <p:sp>
        <p:nvSpPr>
          <p:cNvPr id="1024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5650" y="2060575"/>
            <a:ext cx="7776790" cy="3024609"/>
          </a:xfrm>
        </p:spPr>
        <p:txBody>
          <a:bodyPr rtlCol="0">
            <a:noAutofit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深層学習</a:t>
            </a:r>
            <a:r>
              <a:rPr lang="en-US" altLang="ja-JP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US" altLang="ja-JP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とは、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多層のニューラルネットワーク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を用いた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機械学習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の方法の一つです。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lvl="1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ディープニューラルネットワーク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(Deep Neural Network: </a:t>
            </a:r>
            <a:r>
              <a:rPr lang="en-US" altLang="ja-JP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と呼ばれます。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US" altLang="ja-JP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/>
          </p:nvPr>
        </p:nvSpPr>
        <p:spPr>
          <a:xfrm>
            <a:off x="1043608" y="247702"/>
            <a:ext cx="7256462" cy="733026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DNN</a:t>
            </a:r>
            <a:r>
              <a:rPr lang="ja-JP" altLang="en-US" dirty="0" smtClean="0"/>
              <a:t>が流行っています</a:t>
            </a:r>
          </a:p>
        </p:txBody>
      </p:sp>
      <p:sp>
        <p:nvSpPr>
          <p:cNvPr id="1024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328592"/>
          </a:xfrm>
        </p:spPr>
        <p:txBody>
          <a:bodyPr rtlCol="0">
            <a:noAutofit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人工ニューラルネットワーク技術自体は、人間の脳神経回路の仕組みを模したシステム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として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数十年前</a:t>
            </a:r>
            <a:r>
              <a:rPr lang="ja-JP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から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期待を集めました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が、実用化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に至らず、</a:t>
            </a:r>
            <a:r>
              <a:rPr lang="ja-JP" altLang="en-US" sz="32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冬の時代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を迎えました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その後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ハードウェア環境の改善や、研究者の努力が実を結び、</a:t>
            </a:r>
            <a:r>
              <a:rPr lang="ja-JP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ここ数年で一躍脚光を浴びるに至りました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ja-JP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ニュースでよく耳にする「</a:t>
            </a:r>
            <a:r>
              <a:rPr lang="ja-JP" alt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人工知能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」の革新的な技術は、</a:t>
            </a:r>
            <a:r>
              <a:rPr lang="ja-JP" altLang="en-US" sz="3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深層学習</a:t>
            </a:r>
            <a:r>
              <a:rPr lang="ja-JP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の発展によるところが大きいです。</a:t>
            </a:r>
            <a:endParaRPr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イオン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32069</TotalTime>
  <Words>2360</Words>
  <Application>Microsoft Office PowerPoint</Application>
  <PresentationFormat>画面に合わせる (4:3)</PresentationFormat>
  <Paragraphs>171</Paragraphs>
  <Slides>35</Slides>
  <Notes>17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36" baseType="lpstr">
      <vt:lpstr>イオン</vt:lpstr>
      <vt:lpstr>PowerPoint プレゼンテーション</vt:lpstr>
      <vt:lpstr>Data Science Bowl 2017 | Kaggle</vt:lpstr>
      <vt:lpstr>機械学習による肺癌検出</vt:lpstr>
      <vt:lpstr>機械学習とはなんぞや</vt:lpstr>
      <vt:lpstr>人工知能とは違うの？</vt:lpstr>
      <vt:lpstr>教師あり学習</vt:lpstr>
      <vt:lpstr>学習 ≒ 訓練とテスト</vt:lpstr>
      <vt:lpstr>Deep Learningて何ですの？</vt:lpstr>
      <vt:lpstr>DNNが流行っています</vt:lpstr>
      <vt:lpstr>深層学習のどこがすごい？</vt:lpstr>
      <vt:lpstr>深層学習の利点</vt:lpstr>
      <vt:lpstr>ニューロンモデル</vt:lpstr>
      <vt:lpstr>人工ニューラルネットワーク</vt:lpstr>
      <vt:lpstr>CNN</vt:lpstr>
      <vt:lpstr>ニューラルネットワークで問題解決</vt:lpstr>
      <vt:lpstr>どうやって学習させるの？</vt:lpstr>
      <vt:lpstr>学習と最適化</vt:lpstr>
      <vt:lpstr>過学習の問題</vt:lpstr>
      <vt:lpstr>過学習と汎化性能</vt:lpstr>
      <vt:lpstr>Early Stopping</vt:lpstr>
      <vt:lpstr>オッカムの剃刀と情報量基準</vt:lpstr>
      <vt:lpstr>勾配消失問題</vt:lpstr>
      <vt:lpstr>並列計算とGPU</vt:lpstr>
      <vt:lpstr>どんなコンピュータが必要？</vt:lpstr>
      <vt:lpstr>クラウド機械学習</vt:lpstr>
      <vt:lpstr>深層学習のフレームワーク</vt:lpstr>
      <vt:lpstr>転移学習とは</vt:lpstr>
      <vt:lpstr>画像診断と機械学習</vt:lpstr>
      <vt:lpstr>放射線科医は不要になる？</vt:lpstr>
      <vt:lpstr>PowerPoint プレゼンテーション</vt:lpstr>
      <vt:lpstr>PowerPoint プレゼンテーション</vt:lpstr>
      <vt:lpstr>引用サイトおよび画像出典 1</vt:lpstr>
      <vt:lpstr>引用サイトおよび画像出典 2</vt:lpstr>
      <vt:lpstr>引用サイトおよび画像出典 3</vt:lpstr>
      <vt:lpstr>引用サイトおよび画像出典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yanagawa masahiro</dc:creator>
  <cp:lastModifiedBy>raddr4m</cp:lastModifiedBy>
  <cp:revision>655</cp:revision>
  <dcterms:created xsi:type="dcterms:W3CDTF">2004-10-16T15:13:03Z</dcterms:created>
  <dcterms:modified xsi:type="dcterms:W3CDTF">2017-06-02T06:59:23Z</dcterms:modified>
</cp:coreProperties>
</file>