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14" r:id="rId1"/>
  </p:sldMasterIdLst>
  <p:notesMasterIdLst>
    <p:notesMasterId r:id="rId27"/>
  </p:notesMasterIdLst>
  <p:handoutMasterIdLst>
    <p:handoutMasterId r:id="rId28"/>
  </p:handoutMasterIdLst>
  <p:sldIdLst>
    <p:sldId id="256" r:id="rId2"/>
    <p:sldId id="257" r:id="rId3"/>
    <p:sldId id="258" r:id="rId4"/>
    <p:sldId id="277" r:id="rId5"/>
    <p:sldId id="259" r:id="rId6"/>
    <p:sldId id="260" r:id="rId7"/>
    <p:sldId id="280" r:id="rId8"/>
    <p:sldId id="261" r:id="rId9"/>
    <p:sldId id="281" r:id="rId10"/>
    <p:sldId id="262" r:id="rId11"/>
    <p:sldId id="282" r:id="rId12"/>
    <p:sldId id="263" r:id="rId13"/>
    <p:sldId id="264" r:id="rId14"/>
    <p:sldId id="265" r:id="rId15"/>
    <p:sldId id="266" r:id="rId16"/>
    <p:sldId id="267" r:id="rId17"/>
    <p:sldId id="268" r:id="rId18"/>
    <p:sldId id="269" r:id="rId19"/>
    <p:sldId id="270" r:id="rId20"/>
    <p:sldId id="272" r:id="rId21"/>
    <p:sldId id="273" r:id="rId22"/>
    <p:sldId id="278" r:id="rId23"/>
    <p:sldId id="275" r:id="rId24"/>
    <p:sldId id="279" r:id="rId25"/>
    <p:sldId id="276" r:id="rId26"/>
  </p:sldIdLst>
  <p:sldSz cx="18288000" cy="10287000"/>
  <p:notesSz cx="6858000" cy="9144000"/>
  <p:embeddedFontLst>
    <p:embeddedFont>
      <p:font typeface="Calibri" panose="020F0502020204030204" pitchFamily="34" charset="0"/>
      <p:regular r:id="rId29"/>
      <p:bold r:id="rId30"/>
      <p:italic r:id="rId31"/>
      <p:boldItalic r:id="rId32"/>
    </p:embeddedFont>
    <p:embeddedFont>
      <p:font typeface="Canva Sans" panose="020B0604020202020204" charset="0"/>
      <p:regular r:id="rId33"/>
    </p:embeddedFont>
    <p:embeddedFont>
      <p:font typeface="Canva Sans Bold" panose="020B0604020202020204" charset="0"/>
      <p:regular r:id="rId34"/>
    </p:embeddedFont>
    <p:embeddedFont>
      <p:font typeface="Now" panose="020B0604020202020204" charset="0"/>
      <p:regular r:id="rId35"/>
    </p:embeddedFont>
    <p:embeddedFont>
      <p:font typeface="Now Bold" panose="020B0604020202020204" charset="0"/>
      <p:regular r:id="rId36"/>
    </p:embeddedFont>
    <p:embeddedFont>
      <p:font typeface="Public Sans" panose="020B0604020202020204" charset="0"/>
      <p:regular r:id="rId37"/>
    </p:embeddedFont>
    <p:embeddedFont>
      <p:font typeface="Tw Cen MT" panose="020B0602020104020603" pitchFamily="34" charset="0"/>
      <p:regular r:id="rId38"/>
      <p:bold r:id="rId39"/>
      <p:italic r:id="rId40"/>
      <p:boldItalic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06" autoAdjust="0"/>
    <p:restoredTop sz="94622" autoAdjust="0"/>
  </p:normalViewPr>
  <p:slideViewPr>
    <p:cSldViewPr>
      <p:cViewPr varScale="1">
        <p:scale>
          <a:sx n="74" d="100"/>
          <a:sy n="74" d="100"/>
        </p:scale>
        <p:origin x="27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6B8FDE-5009-A06B-C8A1-87C62A26E1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42429A-8F4A-4072-8B0F-0D8FA31188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D37901-39B8-4D8D-AE2A-6CD719B31233}" type="datetimeFigureOut">
              <a:rPr lang="en-US" smtClean="0"/>
              <a:t>11/6/2023</a:t>
            </a:fld>
            <a:endParaRPr lang="en-US"/>
          </a:p>
        </p:txBody>
      </p:sp>
      <p:sp>
        <p:nvSpPr>
          <p:cNvPr id="4" name="Footer Placeholder 3">
            <a:extLst>
              <a:ext uri="{FF2B5EF4-FFF2-40B4-BE49-F238E27FC236}">
                <a16:creationId xmlns:a16="http://schemas.microsoft.com/office/drawing/2014/main" id="{F24B1354-D8B6-A042-B34E-BB3F6D38B1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8F022B7-6340-AD9C-D157-6CEBC65DDB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29321-332A-4097-8E56-102CBC752141}" type="slidenum">
              <a:rPr lang="en-US" smtClean="0"/>
              <a:t>‹#›</a:t>
            </a:fld>
            <a:endParaRPr lang="en-US"/>
          </a:p>
        </p:txBody>
      </p:sp>
    </p:spTree>
    <p:extLst>
      <p:ext uri="{BB962C8B-B14F-4D97-AF65-F5344CB8AC3E}">
        <p14:creationId xmlns:p14="http://schemas.microsoft.com/office/powerpoint/2010/main" val="705013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88588-7C20-4F34-8C2B-9AAE00B5C8CA}"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2E541-DC9F-4D22-8689-1916CDD5B6F6}" type="slidenum">
              <a:rPr lang="en-US" smtClean="0"/>
              <a:t>‹#›</a:t>
            </a:fld>
            <a:endParaRPr lang="en-US"/>
          </a:p>
        </p:txBody>
      </p:sp>
    </p:spTree>
    <p:extLst>
      <p:ext uri="{BB962C8B-B14F-4D97-AF65-F5344CB8AC3E}">
        <p14:creationId xmlns:p14="http://schemas.microsoft.com/office/powerpoint/2010/main" val="692207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ctrTitle"/>
          </p:nvPr>
        </p:nvSpPr>
        <p:spPr>
          <a:xfrm>
            <a:off x="2626518" y="1951178"/>
            <a:ext cx="13034964" cy="376382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626518" y="5829301"/>
            <a:ext cx="13034964" cy="2057399"/>
          </a:xfrm>
        </p:spPr>
        <p:txBody>
          <a:bodyPr>
            <a:normAutofit/>
          </a:bodyPr>
          <a:lstStyle>
            <a:lvl1pPr marL="0" indent="0" algn="ctr">
              <a:buNone/>
              <a:defRPr sz="3300">
                <a:solidFill>
                  <a:schemeClr val="bg1">
                    <a:lumMod val="50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0E32E5-CBEA-4756-8228-A7B22EB86397}"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326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91" y="6434061"/>
            <a:ext cx="15546648" cy="1217415"/>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77116" y="1047392"/>
            <a:ext cx="14733798" cy="4821204"/>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61" y="7663092"/>
            <a:ext cx="15546678" cy="1023708"/>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64533B30-EB3C-4A57-BD9B-9E13CC668B2E}"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929091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914399"/>
            <a:ext cx="15546678" cy="5140868"/>
          </a:xfrm>
        </p:spPr>
        <p:txBody>
          <a:bodyPr anchor="ct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307232"/>
            <a:ext cx="15546678" cy="2379570"/>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64533B30-EB3C-4A57-BD9B-9E13CC668B2E}"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354207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89218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61" y="6559195"/>
            <a:ext cx="15546678" cy="213158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64533B30-EB3C-4A57-BD9B-9E13CC668B2E}"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3" name="TextBox 12"/>
          <p:cNvSpPr txBox="1"/>
          <p:nvPr/>
        </p:nvSpPr>
        <p:spPr>
          <a:xfrm>
            <a:off x="1502232" y="113124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4" name="TextBox 13"/>
          <p:cNvSpPr txBox="1"/>
          <p:nvPr/>
        </p:nvSpPr>
        <p:spPr>
          <a:xfrm>
            <a:off x="15836337" y="449036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42726657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3208082"/>
            <a:ext cx="15546678" cy="3767753"/>
          </a:xfrm>
        </p:spPr>
        <p:txBody>
          <a:bodyPr anchor="b"/>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993503"/>
            <a:ext cx="15546678"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64533B30-EB3C-4A57-BD9B-9E13CC668B2E}"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025484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5" name="Title 1"/>
          <p:cNvSpPr>
            <a:spLocks noGrp="1"/>
          </p:cNvSpPr>
          <p:nvPr>
            <p:ph type="title"/>
          </p:nvPr>
        </p:nvSpPr>
        <p:spPr>
          <a:xfrm>
            <a:off x="1370661" y="914400"/>
            <a:ext cx="15546678" cy="240764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61" y="3550640"/>
            <a:ext cx="4948464"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61" y="4415033"/>
            <a:ext cx="4948464"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8584" y="3550640"/>
            <a:ext cx="493728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023" y="4415033"/>
            <a:ext cx="4955027"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7" y="3550640"/>
            <a:ext cx="495739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59947" y="4415033"/>
            <a:ext cx="4957392"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64533B30-EB3C-4A57-BD9B-9E13CC668B2E}"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645176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30" name="Title 1"/>
          <p:cNvSpPr>
            <a:spLocks noGrp="1"/>
          </p:cNvSpPr>
          <p:nvPr>
            <p:ph type="title"/>
          </p:nvPr>
        </p:nvSpPr>
        <p:spPr>
          <a:xfrm>
            <a:off x="1370661" y="916158"/>
            <a:ext cx="15546678" cy="240588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62" y="6307230"/>
            <a:ext cx="4944614"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370662" y="3550640"/>
            <a:ext cx="4944614" cy="2286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62" y="7171623"/>
            <a:ext cx="4944614" cy="151517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39" y="6307230"/>
            <a:ext cx="495274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662022" y="3550640"/>
            <a:ext cx="4955028" cy="2286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71621"/>
            <a:ext cx="4955028" cy="1515179"/>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9948" y="6307230"/>
            <a:ext cx="495102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959947" y="3550640"/>
            <a:ext cx="4957392" cy="2286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760" y="7171618"/>
            <a:ext cx="4957580" cy="151518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64533B30-EB3C-4A57-BD9B-9E13CC668B2E}"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07553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370663" y="3550640"/>
            <a:ext cx="15546678" cy="5136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33B30-EB3C-4A57-BD9B-9E13CC668B2E}"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0818127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Vertical Title 1"/>
          <p:cNvSpPr>
            <a:spLocks noGrp="1"/>
          </p:cNvSpPr>
          <p:nvPr>
            <p:ph type="title" orient="vert"/>
          </p:nvPr>
        </p:nvSpPr>
        <p:spPr>
          <a:xfrm>
            <a:off x="13087350" y="914402"/>
            <a:ext cx="3829989" cy="77723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370663" y="914402"/>
            <a:ext cx="11488086" cy="7772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33B30-EB3C-4A57-BD9B-9E13CC668B2E}"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0919349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155457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33B30-EB3C-4A57-BD9B-9E13CC668B2E}"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9868389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1242845"/>
            <a:ext cx="15527628" cy="4105229"/>
          </a:xfrm>
        </p:spPr>
        <p:txBody>
          <a:bodyPr anchor="b">
            <a:normAutofit/>
          </a:bodyPr>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370661" y="5486186"/>
            <a:ext cx="15527628" cy="2052275"/>
          </a:xfrm>
        </p:spPr>
        <p:txBody>
          <a:bodyPr>
            <a:normAutofit/>
          </a:bodyPr>
          <a:lstStyle>
            <a:lvl1pPr marL="0" indent="0" algn="ctr">
              <a:buNone/>
              <a:defRPr sz="3000">
                <a:solidFill>
                  <a:schemeClr val="bg1">
                    <a:lumMod val="50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F38A1-2954-4911-BE68-4608BD9FB959}"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108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76590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9258300" y="3550639"/>
            <a:ext cx="7658100"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33B30-EB3C-4A57-BD9B-9E13CC668B2E}"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2823510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9492" y="3556527"/>
            <a:ext cx="7310211"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Content Placeholder 3"/>
          <p:cNvSpPr>
            <a:spLocks noGrp="1"/>
          </p:cNvSpPr>
          <p:nvPr>
            <p:ph sz="quarter" idx="13"/>
          </p:nvPr>
        </p:nvSpPr>
        <p:spPr>
          <a:xfrm>
            <a:off x="1370662" y="4576519"/>
            <a:ext cx="7659041"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594635" y="3556527"/>
            <a:ext cx="7322706"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3" name="Content Placeholder 5"/>
          <p:cNvSpPr>
            <a:spLocks noGrp="1"/>
          </p:cNvSpPr>
          <p:nvPr>
            <p:ph sz="quarter" idx="14"/>
          </p:nvPr>
        </p:nvSpPr>
        <p:spPr>
          <a:xfrm>
            <a:off x="9258301" y="4576519"/>
            <a:ext cx="7658102"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533B30-EB3C-4A57-BD9B-9E13CC668B2E}" type="datetime1">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0335903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BA1151-4F1B-45F2-90B6-21DCDB1E022A}"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132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Date Placeholder 1"/>
          <p:cNvSpPr>
            <a:spLocks noGrp="1"/>
          </p:cNvSpPr>
          <p:nvPr>
            <p:ph type="dt" sz="half" idx="10"/>
          </p:nvPr>
        </p:nvSpPr>
        <p:spPr/>
        <p:txBody>
          <a:bodyPr/>
          <a:lstStyle/>
          <a:p>
            <a:fld id="{608EF56B-69FA-467D-A0BF-82A5B32C339D}" type="datetime1">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2000"/>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18435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914400"/>
            <a:ext cx="5903532" cy="3034878"/>
          </a:xfrm>
        </p:spPr>
        <p:txBody>
          <a:bodyPr anchor="b"/>
          <a:lstStyle>
            <a:lvl1pPr algn="ctr">
              <a:defRPr sz="4800"/>
            </a:lvl1pPr>
          </a:lstStyle>
          <a:p>
            <a:r>
              <a:rPr lang="en-US"/>
              <a:t>Click to edit Master title style</a:t>
            </a:r>
            <a:endParaRPr lang="en-US" dirty="0"/>
          </a:p>
        </p:txBody>
      </p:sp>
      <p:sp>
        <p:nvSpPr>
          <p:cNvPr id="10" name="Content Placeholder 2"/>
          <p:cNvSpPr>
            <a:spLocks noGrp="1"/>
          </p:cNvSpPr>
          <p:nvPr>
            <p:ph sz="quarter" idx="13"/>
          </p:nvPr>
        </p:nvSpPr>
        <p:spPr>
          <a:xfrm>
            <a:off x="7617094" y="914401"/>
            <a:ext cx="9300245" cy="7772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62" y="3949278"/>
            <a:ext cx="5903534" cy="4737522"/>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64533B30-EB3C-4A57-BD9B-9E13CC668B2E}"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35380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2" y="914400"/>
            <a:ext cx="8902454" cy="3034881"/>
          </a:xfrm>
        </p:spPr>
        <p:txBody>
          <a:bodyPr anchor="b"/>
          <a:lstStyle>
            <a:lvl1pPr algn="ct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5" y="914402"/>
            <a:ext cx="4883037" cy="77724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2" y="3949278"/>
            <a:ext cx="8902424" cy="4737521"/>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6031CF51-CD82-45D4-B378-EC9085C9765A}"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136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70663" y="927776"/>
            <a:ext cx="15546677" cy="23942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63" y="3550640"/>
            <a:ext cx="15546678" cy="51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6" y="8824913"/>
            <a:ext cx="4114800" cy="547688"/>
          </a:xfrm>
          <a:prstGeom prst="rect">
            <a:avLst/>
          </a:prstGeom>
        </p:spPr>
        <p:txBody>
          <a:bodyPr vert="horz" lIns="91440" tIns="45720" rIns="91440" bIns="45720" rtlCol="0" anchor="ctr"/>
          <a:lstStyle>
            <a:lvl1pPr algn="r">
              <a:defRPr sz="1500">
                <a:solidFill>
                  <a:schemeClr val="tx1"/>
                </a:solidFill>
              </a:defRPr>
            </a:lvl1pPr>
          </a:lstStyle>
          <a:p>
            <a:fld id="{64533B30-EB3C-4A57-BD9B-9E13CC668B2E}" type="datetime1">
              <a:rPr lang="en-US" smtClean="0"/>
              <a:t>11/6/2023</a:t>
            </a:fld>
            <a:endParaRPr lang="en-US"/>
          </a:p>
        </p:txBody>
      </p:sp>
      <p:sp>
        <p:nvSpPr>
          <p:cNvPr id="5" name="Footer Placeholder 4"/>
          <p:cNvSpPr>
            <a:spLocks noGrp="1"/>
          </p:cNvSpPr>
          <p:nvPr>
            <p:ph type="ftr" sz="quarter" idx="3"/>
          </p:nvPr>
        </p:nvSpPr>
        <p:spPr>
          <a:xfrm>
            <a:off x="1370662" y="8824913"/>
            <a:ext cx="10009331" cy="547688"/>
          </a:xfrm>
          <a:prstGeom prst="rect">
            <a:avLst/>
          </a:prstGeom>
        </p:spPr>
        <p:txBody>
          <a:bodyPr vert="horz" lIns="91440" tIns="45720" rIns="91440" bIns="45720" rtlCol="0" anchor="ctr"/>
          <a:lstStyle>
            <a:lvl1pPr algn="l">
              <a:defRPr sz="1500">
                <a:solidFill>
                  <a:schemeClr val="tx1"/>
                </a:solidFill>
              </a:defRPr>
            </a:lvl1pPr>
          </a:lstStyle>
          <a:p>
            <a:endParaRPr lang="en-US"/>
          </a:p>
        </p:txBody>
      </p:sp>
      <p:sp>
        <p:nvSpPr>
          <p:cNvPr id="6" name="Slide Number Placeholder 5"/>
          <p:cNvSpPr>
            <a:spLocks noGrp="1"/>
          </p:cNvSpPr>
          <p:nvPr>
            <p:ph type="sldNum" sz="quarter" idx="4"/>
          </p:nvPr>
        </p:nvSpPr>
        <p:spPr>
          <a:xfrm>
            <a:off x="15771017" y="8824913"/>
            <a:ext cx="1146323" cy="547688"/>
          </a:xfrm>
          <a:prstGeom prst="rect">
            <a:avLst/>
          </a:prstGeom>
        </p:spPr>
        <p:txBody>
          <a:bodyPr vert="horz" lIns="91440" tIns="45720" rIns="91440" bIns="45720" rtlCol="0" anchor="ctr"/>
          <a:lstStyle>
            <a:lvl1pPr algn="r">
              <a:defRPr sz="1500">
                <a:solidFill>
                  <a:schemeClr val="tx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3858035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1371600" rtl="0" eaLnBrk="1" latinLnBrk="0" hangingPunct="1">
        <a:lnSpc>
          <a:spcPct val="90000"/>
        </a:lnSpc>
        <a:spcBef>
          <a:spcPct val="0"/>
        </a:spcBef>
        <a:buNone/>
        <a:defRPr sz="5400" kern="1200" cap="all" baseline="0">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tx1"/>
        </a:buClr>
        <a:buFont typeface="Arial" panose="020B0604020202020204" pitchFamily="34" charset="0"/>
        <a:buChar char="•"/>
        <a:defRPr sz="3000" kern="1200" cap="all" baseline="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tx1"/>
        </a:buClr>
        <a:buFont typeface="Arial" panose="020B0604020202020204" pitchFamily="34" charset="0"/>
        <a:buChar char="•"/>
        <a:defRPr sz="2700" kern="1200" cap="all"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www.youtube.com/watch?v=ceGCPVH6PNQ" TargetMode="External"/><Relationship Id="rId3" Type="http://schemas.openxmlformats.org/officeDocument/2006/relationships/hyperlink" Target="https://eth-brownie.readthedocs.io/en/stable/tests-pytest-intro.html" TargetMode="External"/><Relationship Id="rId7" Type="http://schemas.openxmlformats.org/officeDocument/2006/relationships/hyperlink" Target="https://www.youtube.com/watch?v=UISu1jFJOGc" TargetMode="External"/><Relationship Id="rId2" Type="http://schemas.openxmlformats.org/officeDocument/2006/relationships/hyperlink" Target="https://docs.vyperlang.org/en/v0.2.14/testing-contracts-brownie.html" TargetMode="External"/><Relationship Id="rId1" Type="http://schemas.openxmlformats.org/officeDocument/2006/relationships/slideLayout" Target="../slideLayouts/slideLayout7.xml"/><Relationship Id="rId6" Type="http://schemas.openxmlformats.org/officeDocument/2006/relationships/hyperlink" Target="https://www.sciencedirect.com/science/article/pii/S2096720923000234" TargetMode="External"/><Relationship Id="rId5" Type="http://schemas.openxmlformats.org/officeDocument/2006/relationships/hyperlink" Target="https://ethereum.stackexchange.com/questions/27452/how-to-estimate-gas-cost" TargetMode="External"/><Relationship Id="rId4" Type="http://schemas.openxmlformats.org/officeDocument/2006/relationships/hyperlink" Target="https://k0nze.dev/posts/python-estimate-ethereum-ga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moralis.io/python-and-web3-a-web3-and-python-tutorial-for-blockchain-development/" TargetMode="External"/><Relationship Id="rId2" Type="http://schemas.openxmlformats.org/officeDocument/2006/relationships/hyperlink" Target="https://docs.python.org/3/library/sqlite3.htm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8534400" y="5858176"/>
            <a:ext cx="1453670" cy="428324"/>
            <a:chOff x="0" y="0"/>
            <a:chExt cx="952367" cy="280615"/>
          </a:xfrm>
        </p:grpSpPr>
        <p:sp>
          <p:nvSpPr>
            <p:cNvPr id="3" name="Freeform 3"/>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txBody>
            <a:bodyPr/>
            <a:lstStyle/>
            <a:p>
              <a:endParaRPr lang="en-US"/>
            </a:p>
          </p:txBody>
        </p:sp>
        <p:sp>
          <p:nvSpPr>
            <p:cNvPr id="4" name="TextBox 4"/>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5" name="AutoShape 5"/>
          <p:cNvSpPr/>
          <p:nvPr/>
        </p:nvSpPr>
        <p:spPr>
          <a:xfrm>
            <a:off x="8904198" y="6033937"/>
            <a:ext cx="714075" cy="0"/>
          </a:xfrm>
          <a:prstGeom prst="line">
            <a:avLst/>
          </a:prstGeom>
          <a:ln w="19050" cap="flat">
            <a:solidFill>
              <a:srgbClr val="000000">
                <a:alpha val="70980"/>
              </a:srgbClr>
            </a:solidFill>
            <a:prstDash val="solid"/>
            <a:headEnd type="none" w="sm" len="sm"/>
            <a:tailEnd type="arrow" w="med" len="sm"/>
          </a:ln>
        </p:spPr>
        <p:txBody>
          <a:bodyPr/>
          <a:lstStyle/>
          <a:p>
            <a:endParaRPr lang="en-US"/>
          </a:p>
        </p:txBody>
      </p:sp>
      <p:sp>
        <p:nvSpPr>
          <p:cNvPr id="6" name="TextBox 6"/>
          <p:cNvSpPr txBox="1"/>
          <p:nvPr/>
        </p:nvSpPr>
        <p:spPr>
          <a:xfrm>
            <a:off x="3975464" y="3419255"/>
            <a:ext cx="10875659" cy="2070705"/>
          </a:xfrm>
          <a:prstGeom prst="rect">
            <a:avLst/>
          </a:prstGeom>
        </p:spPr>
        <p:txBody>
          <a:bodyPr lIns="0" tIns="0" rIns="0" bIns="0" rtlCol="0" anchor="t">
            <a:spAutoFit/>
          </a:bodyPr>
          <a:lstStyle/>
          <a:p>
            <a:pPr algn="ctr">
              <a:lnSpc>
                <a:spcPts val="16854"/>
              </a:lnSpc>
            </a:pPr>
            <a:r>
              <a:rPr lang="en-US" sz="12038" spc="337" dirty="0">
                <a:solidFill>
                  <a:srgbClr val="404040"/>
                </a:solidFill>
                <a:latin typeface="Now Bold"/>
              </a:rPr>
              <a:t>ITERATION02</a:t>
            </a:r>
          </a:p>
        </p:txBody>
      </p:sp>
      <p:sp>
        <p:nvSpPr>
          <p:cNvPr id="7" name="TextBox 7"/>
          <p:cNvSpPr txBox="1"/>
          <p:nvPr/>
        </p:nvSpPr>
        <p:spPr>
          <a:xfrm>
            <a:off x="7850525" y="1532217"/>
            <a:ext cx="2512675" cy="562254"/>
          </a:xfrm>
          <a:prstGeom prst="rect">
            <a:avLst/>
          </a:prstGeom>
        </p:spPr>
        <p:txBody>
          <a:bodyPr lIns="0" tIns="0" rIns="0" bIns="0" rtlCol="0" anchor="t">
            <a:spAutoFit/>
          </a:bodyPr>
          <a:lstStyle/>
          <a:p>
            <a:pPr>
              <a:lnSpc>
                <a:spcPts val="4441"/>
              </a:lnSpc>
            </a:pPr>
            <a:r>
              <a:rPr lang="en-US" sz="3640" b="1" dirty="0">
                <a:solidFill>
                  <a:srgbClr val="000000"/>
                </a:solidFill>
                <a:latin typeface="Now"/>
              </a:rPr>
              <a:t>BROWNIE</a:t>
            </a:r>
          </a:p>
        </p:txBody>
      </p:sp>
      <p:sp>
        <p:nvSpPr>
          <p:cNvPr id="8" name="TextBox 8"/>
          <p:cNvSpPr txBox="1"/>
          <p:nvPr/>
        </p:nvSpPr>
        <p:spPr>
          <a:xfrm>
            <a:off x="7926725" y="2094471"/>
            <a:ext cx="2512675" cy="534121"/>
          </a:xfrm>
          <a:prstGeom prst="rect">
            <a:avLst/>
          </a:prstGeom>
        </p:spPr>
        <p:txBody>
          <a:bodyPr lIns="0" tIns="0" rIns="0" bIns="0" rtlCol="0" anchor="t">
            <a:spAutoFit/>
          </a:bodyPr>
          <a:lstStyle/>
          <a:p>
            <a:pPr>
              <a:lnSpc>
                <a:spcPts val="4197"/>
              </a:lnSpc>
            </a:pPr>
            <a:r>
              <a:rPr lang="en-US" sz="3440" dirty="0">
                <a:solidFill>
                  <a:srgbClr val="000000"/>
                </a:solidFill>
                <a:latin typeface="Now"/>
              </a:rPr>
              <a:t> </a:t>
            </a:r>
            <a:r>
              <a:rPr lang="en-US" sz="3440" b="1" dirty="0">
                <a:solidFill>
                  <a:srgbClr val="000000"/>
                </a:solidFill>
                <a:latin typeface="Now"/>
              </a:rPr>
              <a:t>TEAM 07</a:t>
            </a:r>
          </a:p>
        </p:txBody>
      </p:sp>
      <p:sp>
        <p:nvSpPr>
          <p:cNvPr id="9" name="TextBox 9"/>
          <p:cNvSpPr txBox="1"/>
          <p:nvPr/>
        </p:nvSpPr>
        <p:spPr>
          <a:xfrm>
            <a:off x="9642685" y="7976743"/>
            <a:ext cx="8197108" cy="1661287"/>
          </a:xfrm>
          <a:prstGeom prst="rect">
            <a:avLst/>
          </a:prstGeom>
        </p:spPr>
        <p:txBody>
          <a:bodyPr lIns="0" tIns="0" rIns="0" bIns="0" rtlCol="0" anchor="t">
            <a:spAutoFit/>
          </a:bodyPr>
          <a:lstStyle/>
          <a:p>
            <a:pPr algn="r">
              <a:lnSpc>
                <a:spcPts val="2683"/>
              </a:lnSpc>
            </a:pPr>
            <a:r>
              <a:rPr lang="en-US" sz="2199" spc="439" dirty="0">
                <a:solidFill>
                  <a:srgbClr val="000000"/>
                </a:solidFill>
                <a:latin typeface="Now"/>
              </a:rPr>
              <a:t>Sai Sri Lakshmi Nannapaneni-1002077755</a:t>
            </a:r>
          </a:p>
          <a:p>
            <a:pPr algn="r">
              <a:lnSpc>
                <a:spcPts val="2683"/>
              </a:lnSpc>
            </a:pPr>
            <a:r>
              <a:rPr lang="en-US" sz="2199" spc="439" dirty="0">
                <a:solidFill>
                  <a:srgbClr val="000000"/>
                </a:solidFill>
                <a:latin typeface="Now"/>
              </a:rPr>
              <a:t>Aman mittal-1001979035</a:t>
            </a:r>
          </a:p>
          <a:p>
            <a:pPr algn="r">
              <a:lnSpc>
                <a:spcPts val="2683"/>
              </a:lnSpc>
            </a:pPr>
            <a:r>
              <a:rPr lang="en-US" sz="2199" spc="439" dirty="0">
                <a:solidFill>
                  <a:srgbClr val="000000"/>
                </a:solidFill>
                <a:latin typeface="Now"/>
              </a:rPr>
              <a:t>Rukesh Sai kasturi-1002049844</a:t>
            </a:r>
          </a:p>
          <a:p>
            <a:pPr algn="r">
              <a:lnSpc>
                <a:spcPts val="2683"/>
              </a:lnSpc>
            </a:pPr>
            <a:r>
              <a:rPr lang="en-US" sz="2199" spc="439" dirty="0">
                <a:solidFill>
                  <a:srgbClr val="000000"/>
                </a:solidFill>
                <a:latin typeface="Now"/>
              </a:rPr>
              <a:t>      Pavan Sai Akula-1002082165 </a:t>
            </a:r>
          </a:p>
          <a:p>
            <a:pPr algn="r">
              <a:lnSpc>
                <a:spcPts val="2683"/>
              </a:lnSpc>
            </a:pPr>
            <a:endParaRPr lang="en-US" sz="2199" spc="439" dirty="0">
              <a:solidFill>
                <a:srgbClr val="000000"/>
              </a:solidFill>
              <a:latin typeface="Now"/>
            </a:endParaRPr>
          </a:p>
        </p:txBody>
      </p:sp>
      <p:sp>
        <p:nvSpPr>
          <p:cNvPr id="10" name="TextBox 10"/>
          <p:cNvSpPr txBox="1"/>
          <p:nvPr/>
        </p:nvSpPr>
        <p:spPr>
          <a:xfrm>
            <a:off x="14746625" y="1387171"/>
            <a:ext cx="2512675" cy="309142"/>
          </a:xfrm>
          <a:prstGeom prst="rect">
            <a:avLst/>
          </a:prstGeom>
        </p:spPr>
        <p:txBody>
          <a:bodyPr lIns="0" tIns="0" rIns="0" bIns="0" rtlCol="0" anchor="t">
            <a:spAutoFit/>
          </a:bodyPr>
          <a:lstStyle/>
          <a:p>
            <a:pPr algn="r">
              <a:lnSpc>
                <a:spcPts val="2489"/>
              </a:lnSpc>
            </a:pPr>
            <a:r>
              <a:rPr lang="en-US" sz="2040">
                <a:solidFill>
                  <a:srgbClr val="000000"/>
                </a:solidFill>
                <a:latin typeface="Now"/>
              </a:rPr>
              <a:t>11/07/2023</a:t>
            </a:r>
          </a:p>
        </p:txBody>
      </p:sp>
      <p:sp>
        <p:nvSpPr>
          <p:cNvPr id="11" name="TextBox 11"/>
          <p:cNvSpPr txBox="1"/>
          <p:nvPr/>
        </p:nvSpPr>
        <p:spPr>
          <a:xfrm>
            <a:off x="15431616" y="7570315"/>
            <a:ext cx="2408177" cy="346734"/>
          </a:xfrm>
          <a:prstGeom prst="rect">
            <a:avLst/>
          </a:prstGeom>
        </p:spPr>
        <p:txBody>
          <a:bodyPr lIns="0" tIns="0" rIns="0" bIns="0" rtlCol="0" anchor="t">
            <a:spAutoFit/>
          </a:bodyPr>
          <a:lstStyle/>
          <a:p>
            <a:pPr algn="r">
              <a:lnSpc>
                <a:spcPts val="2733"/>
              </a:lnSpc>
            </a:pPr>
            <a:r>
              <a:rPr lang="en-US" sz="2240" dirty="0">
                <a:solidFill>
                  <a:srgbClr val="000000"/>
                </a:solidFill>
                <a:latin typeface="Now"/>
              </a:rPr>
              <a:t>PRESENTED BY</a:t>
            </a:r>
          </a:p>
        </p:txBody>
      </p:sp>
      <p:sp>
        <p:nvSpPr>
          <p:cNvPr id="12" name="TextBox 12"/>
          <p:cNvSpPr txBox="1"/>
          <p:nvPr/>
        </p:nvSpPr>
        <p:spPr>
          <a:xfrm>
            <a:off x="14851123" y="1028700"/>
            <a:ext cx="2408177" cy="309142"/>
          </a:xfrm>
          <a:prstGeom prst="rect">
            <a:avLst/>
          </a:prstGeom>
        </p:spPr>
        <p:txBody>
          <a:bodyPr lIns="0" tIns="0" rIns="0" bIns="0" rtlCol="0" anchor="t">
            <a:spAutoFit/>
          </a:bodyPr>
          <a:lstStyle/>
          <a:p>
            <a:pPr algn="r">
              <a:lnSpc>
                <a:spcPts val="2489"/>
              </a:lnSpc>
            </a:pPr>
            <a:r>
              <a:rPr lang="en-US" sz="2040">
                <a:solidFill>
                  <a:srgbClr val="000000"/>
                </a:solidFill>
                <a:latin typeface="Now"/>
              </a:rPr>
              <a:t>DATE</a:t>
            </a:r>
          </a:p>
        </p:txBody>
      </p:sp>
      <p:sp>
        <p:nvSpPr>
          <p:cNvPr id="13" name="TextBox 13"/>
          <p:cNvSpPr txBox="1"/>
          <p:nvPr/>
        </p:nvSpPr>
        <p:spPr>
          <a:xfrm>
            <a:off x="6930465" y="5358699"/>
            <a:ext cx="7623735" cy="331437"/>
          </a:xfrm>
          <a:prstGeom prst="rect">
            <a:avLst/>
          </a:prstGeom>
        </p:spPr>
        <p:txBody>
          <a:bodyPr wrap="square" lIns="0" tIns="0" rIns="0" bIns="0" rtlCol="0" anchor="t">
            <a:spAutoFit/>
          </a:bodyPr>
          <a:lstStyle/>
          <a:p>
            <a:pPr algn="ctr">
              <a:lnSpc>
                <a:spcPts val="2623"/>
              </a:lnSpc>
              <a:spcBef>
                <a:spcPct val="0"/>
              </a:spcBef>
            </a:pPr>
            <a:r>
              <a:rPr lang="en-US" sz="2150" dirty="0">
                <a:solidFill>
                  <a:srgbClr val="000000"/>
                </a:solidFill>
                <a:latin typeface="Now"/>
              </a:rPr>
              <a:t>HTTPS://GITHUB.COM/MITTAL-AMAN7/BROWNIE_ASE</a:t>
            </a:r>
          </a:p>
        </p:txBody>
      </p:sp>
      <p:sp>
        <p:nvSpPr>
          <p:cNvPr id="14" name="TextBox 14"/>
          <p:cNvSpPr txBox="1"/>
          <p:nvPr/>
        </p:nvSpPr>
        <p:spPr>
          <a:xfrm>
            <a:off x="4737667" y="5358699"/>
            <a:ext cx="1995488" cy="327927"/>
          </a:xfrm>
          <a:prstGeom prst="rect">
            <a:avLst/>
          </a:prstGeom>
        </p:spPr>
        <p:txBody>
          <a:bodyPr lIns="0" tIns="0" rIns="0" bIns="0" rtlCol="0" anchor="t">
            <a:spAutoFit/>
          </a:bodyPr>
          <a:lstStyle/>
          <a:p>
            <a:pPr algn="ctr">
              <a:lnSpc>
                <a:spcPts val="2616"/>
              </a:lnSpc>
              <a:spcBef>
                <a:spcPct val="0"/>
              </a:spcBef>
            </a:pPr>
            <a:r>
              <a:rPr lang="en-US" sz="2145" dirty="0">
                <a:solidFill>
                  <a:srgbClr val="000000"/>
                </a:solidFill>
                <a:latin typeface="Now"/>
              </a:rPr>
              <a:t>GITHUB_LINK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172086" cy="1002653"/>
          </a:xfrm>
          <a:prstGeom prst="rect">
            <a:avLst/>
          </a:prstGeom>
        </p:spPr>
        <p:txBody>
          <a:bodyPr lIns="0" tIns="0" rIns="0" bIns="0" rtlCol="0" anchor="t">
            <a:spAutoFit/>
          </a:bodyPr>
          <a:lstStyle/>
          <a:p>
            <a:pPr algn="ctr">
              <a:lnSpc>
                <a:spcPts val="8260"/>
              </a:lnSpc>
            </a:pPr>
            <a:r>
              <a:rPr lang="en-US" sz="5900" dirty="0">
                <a:solidFill>
                  <a:srgbClr val="000000"/>
                </a:solidFill>
                <a:latin typeface="Canva Sans Bold"/>
              </a:rPr>
              <a:t>Suggested Solution Ref[1]</a:t>
            </a:r>
          </a:p>
        </p:txBody>
      </p:sp>
      <p:sp>
        <p:nvSpPr>
          <p:cNvPr id="3" name="TextBox 3"/>
          <p:cNvSpPr txBox="1"/>
          <p:nvPr/>
        </p:nvSpPr>
        <p:spPr>
          <a:xfrm>
            <a:off x="1239663" y="1733775"/>
            <a:ext cx="6634431" cy="646429"/>
          </a:xfrm>
          <a:prstGeom prst="rect">
            <a:avLst/>
          </a:prstGeom>
        </p:spPr>
        <p:txBody>
          <a:bodyPr lIns="0" tIns="0" rIns="0" bIns="0" rtlCol="0" anchor="t">
            <a:spAutoFit/>
          </a:bodyPr>
          <a:lstStyle/>
          <a:p>
            <a:pPr algn="ctr">
              <a:lnSpc>
                <a:spcPts val="5320"/>
              </a:lnSpc>
            </a:pPr>
            <a:r>
              <a:rPr lang="en-US" sz="3800">
                <a:solidFill>
                  <a:srgbClr val="000000"/>
                </a:solidFill>
                <a:latin typeface="Canva Sans Bold"/>
              </a:rPr>
              <a:t>Explicit String Conversion</a:t>
            </a:r>
          </a:p>
        </p:txBody>
      </p:sp>
      <p:sp>
        <p:nvSpPr>
          <p:cNvPr id="4" name="TextBox 4"/>
          <p:cNvSpPr txBox="1"/>
          <p:nvPr/>
        </p:nvSpPr>
        <p:spPr>
          <a:xfrm>
            <a:off x="1028700" y="2599280"/>
            <a:ext cx="16798018" cy="6169024"/>
          </a:xfrm>
          <a:prstGeom prst="rect">
            <a:avLst/>
          </a:prstGeom>
        </p:spPr>
        <p:txBody>
          <a:bodyPr lIns="0" tIns="0" rIns="0" bIns="0" rtlCol="0" anchor="t">
            <a:spAutoFit/>
          </a:bodyPr>
          <a:lstStyle/>
          <a:p>
            <a:pPr>
              <a:lnSpc>
                <a:spcPts val="4900"/>
              </a:lnSpc>
            </a:pPr>
            <a:endParaRPr dirty="0"/>
          </a:p>
          <a:p>
            <a:pPr>
              <a:lnSpc>
                <a:spcPts val="4900"/>
              </a:lnSpc>
            </a:pPr>
            <a:r>
              <a:rPr lang="en-US" sz="3500" dirty="0">
                <a:solidFill>
                  <a:srgbClr val="000000"/>
                </a:solidFill>
                <a:latin typeface="Canva Sans"/>
              </a:rPr>
              <a:t>                                     </a:t>
            </a:r>
            <a:r>
              <a:rPr lang="en-US" sz="3500" dirty="0">
                <a:solidFill>
                  <a:srgbClr val="000000"/>
                </a:solidFill>
                <a:latin typeface="Canva Sans Bold"/>
              </a:rPr>
              <a:t>step["pc"] = int(str(step["pc"]), 16)</a:t>
            </a:r>
          </a:p>
          <a:p>
            <a:pPr>
              <a:lnSpc>
                <a:spcPts val="4900"/>
              </a:lnSpc>
            </a:pPr>
            <a:endParaRPr lang="en-US" sz="3500" dirty="0">
              <a:solidFill>
                <a:srgbClr val="000000"/>
              </a:solidFill>
              <a:latin typeface="Canva Sans Bold"/>
            </a:endParaRPr>
          </a:p>
          <a:p>
            <a:pPr marL="755659" lvl="1" indent="-377829">
              <a:lnSpc>
                <a:spcPts val="4900"/>
              </a:lnSpc>
              <a:buFont typeface="Arial"/>
              <a:buChar char="•"/>
            </a:pPr>
            <a:r>
              <a:rPr lang="en-US" sz="3500" dirty="0">
                <a:solidFill>
                  <a:srgbClr val="000000"/>
                </a:solidFill>
                <a:latin typeface="Canva Sans Bold"/>
              </a:rPr>
              <a:t>What it does</a:t>
            </a:r>
            <a:r>
              <a:rPr lang="en-US" sz="3500" dirty="0">
                <a:solidFill>
                  <a:srgbClr val="000000"/>
                </a:solidFill>
                <a:latin typeface="Canva Sans"/>
              </a:rPr>
              <a:t>: The code ensures step["pc"] is a string before converting it to an integer with hexadecimal base, regardless of its original type.</a:t>
            </a:r>
          </a:p>
          <a:p>
            <a:pPr marL="755659" lvl="1" indent="-377829">
              <a:lnSpc>
                <a:spcPts val="4900"/>
              </a:lnSpc>
              <a:buFont typeface="Arial"/>
              <a:buChar char="•"/>
            </a:pPr>
            <a:r>
              <a:rPr lang="en-US" sz="3500" dirty="0">
                <a:solidFill>
                  <a:srgbClr val="000000"/>
                </a:solidFill>
                <a:latin typeface="Canva Sans Bold"/>
              </a:rPr>
              <a:t>When to use it:</a:t>
            </a:r>
            <a:r>
              <a:rPr lang="en-US" sz="3500" dirty="0">
                <a:solidFill>
                  <a:srgbClr val="000000"/>
                </a:solidFill>
                <a:latin typeface="Canva Sans"/>
              </a:rPr>
              <a:t> Apply this when a value must be a string to interpret it as a hexadecimal number using int() with a base.</a:t>
            </a:r>
          </a:p>
          <a:p>
            <a:pPr marL="755659" lvl="1" indent="-377829">
              <a:lnSpc>
                <a:spcPts val="4900"/>
              </a:lnSpc>
              <a:buFont typeface="Arial"/>
              <a:buChar char="•"/>
            </a:pPr>
            <a:r>
              <a:rPr lang="en-US" sz="3500" dirty="0">
                <a:solidFill>
                  <a:srgbClr val="000000"/>
                </a:solidFill>
                <a:latin typeface="Canva Sans Bold"/>
              </a:rPr>
              <a:t>Limitation:</a:t>
            </a:r>
            <a:r>
              <a:rPr lang="en-US" sz="3500" dirty="0">
                <a:solidFill>
                  <a:srgbClr val="000000"/>
                </a:solidFill>
                <a:latin typeface="Canva Sans"/>
              </a:rPr>
              <a:t> This assumes step["pc"] has a meaningful string representation; if not, conversion errors may occur.</a:t>
            </a:r>
          </a:p>
          <a:p>
            <a:pPr>
              <a:lnSpc>
                <a:spcPts val="4900"/>
              </a:lnSpc>
            </a:pPr>
            <a:endParaRPr lang="en-US" sz="3500" dirty="0">
              <a:solidFill>
                <a:srgbClr val="000000"/>
              </a:solidFill>
              <a:latin typeface="Canva Sans"/>
            </a:endParaRPr>
          </a:p>
        </p:txBody>
      </p:sp>
      <p:sp>
        <p:nvSpPr>
          <p:cNvPr id="5" name="AutoShape 5"/>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17A81A10-3E83-925E-F010-98215B9DA8EE}"/>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172086" cy="1002653"/>
          </a:xfrm>
          <a:prstGeom prst="rect">
            <a:avLst/>
          </a:prstGeom>
        </p:spPr>
        <p:txBody>
          <a:bodyPr lIns="0" tIns="0" rIns="0" bIns="0" rtlCol="0" anchor="t">
            <a:spAutoFit/>
          </a:bodyPr>
          <a:lstStyle/>
          <a:p>
            <a:pPr algn="ctr">
              <a:lnSpc>
                <a:spcPts val="8260"/>
              </a:lnSpc>
            </a:pPr>
            <a:r>
              <a:rPr lang="en-US" sz="5900" dirty="0">
                <a:solidFill>
                  <a:srgbClr val="000000"/>
                </a:solidFill>
                <a:latin typeface="Canva Sans Bold"/>
              </a:rPr>
              <a:t>Solution – Passed Tests</a:t>
            </a:r>
          </a:p>
        </p:txBody>
      </p:sp>
      <p:sp>
        <p:nvSpPr>
          <p:cNvPr id="5" name="AutoShape 5"/>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17A81A10-3E83-925E-F010-98215B9DA8EE}"/>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8" name="Picture 7" descr="A screenshot of a computer program&#10;&#10;Description automatically generated">
            <a:extLst>
              <a:ext uri="{FF2B5EF4-FFF2-40B4-BE49-F238E27FC236}">
                <a16:creationId xmlns:a16="http://schemas.microsoft.com/office/drawing/2014/main" id="{66AFB99A-951F-C96A-5E1D-049F72337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317" y="2009776"/>
            <a:ext cx="15240000" cy="7362825"/>
          </a:xfrm>
          <a:prstGeom prst="rect">
            <a:avLst/>
          </a:prstGeom>
        </p:spPr>
      </p:pic>
    </p:spTree>
    <p:extLst>
      <p:ext uri="{BB962C8B-B14F-4D97-AF65-F5344CB8AC3E}">
        <p14:creationId xmlns:p14="http://schemas.microsoft.com/office/powerpoint/2010/main" val="236696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529214" y="281200"/>
            <a:ext cx="15730086" cy="1908162"/>
          </a:xfrm>
          <a:prstGeom prst="rect">
            <a:avLst/>
          </a:prstGeom>
        </p:spPr>
        <p:txBody>
          <a:bodyPr lIns="0" tIns="0" rIns="0" bIns="0" rtlCol="0" anchor="t">
            <a:spAutoFit/>
          </a:bodyPr>
          <a:lstStyle/>
          <a:p>
            <a:pPr algn="ctr">
              <a:lnSpc>
                <a:spcPts val="7700"/>
              </a:lnSpc>
            </a:pPr>
            <a:r>
              <a:rPr lang="en-US" sz="5500">
                <a:solidFill>
                  <a:srgbClr val="000000"/>
                </a:solidFill>
                <a:latin typeface="Canva Sans Bold"/>
              </a:rPr>
              <a:t>Introduction to Gas Usage Anomaly Detector</a:t>
            </a:r>
          </a:p>
          <a:p>
            <a:pPr algn="ctr">
              <a:lnSpc>
                <a:spcPts val="7700"/>
              </a:lnSpc>
            </a:pPr>
            <a:endParaRPr lang="en-US" sz="5500">
              <a:solidFill>
                <a:srgbClr val="000000"/>
              </a:solidFill>
              <a:latin typeface="Canva Sans Bold"/>
            </a:endParaRPr>
          </a:p>
        </p:txBody>
      </p:sp>
      <p:sp>
        <p:nvSpPr>
          <p:cNvPr id="3" name="AutoShape 3"/>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4" name="Freeform 4"/>
          <p:cNvSpPr/>
          <p:nvPr/>
        </p:nvSpPr>
        <p:spPr>
          <a:xfrm>
            <a:off x="6679717" y="1524225"/>
            <a:ext cx="11608326" cy="8762775"/>
          </a:xfrm>
          <a:custGeom>
            <a:avLst/>
            <a:gdLst/>
            <a:ahLst/>
            <a:cxnLst/>
            <a:rect l="l" t="t" r="r" b="b"/>
            <a:pathLst>
              <a:path w="11608326" h="8762775">
                <a:moveTo>
                  <a:pt x="0" y="0"/>
                </a:moveTo>
                <a:lnTo>
                  <a:pt x="11608326" y="0"/>
                </a:lnTo>
                <a:lnTo>
                  <a:pt x="11608326" y="8762775"/>
                </a:lnTo>
                <a:lnTo>
                  <a:pt x="0" y="8762775"/>
                </a:lnTo>
                <a:lnTo>
                  <a:pt x="0" y="0"/>
                </a:lnTo>
                <a:close/>
              </a:path>
            </a:pathLst>
          </a:custGeom>
          <a:blipFill>
            <a:blip r:embed="rId2"/>
            <a:stretch>
              <a:fillRect l="-3647" r="-5932"/>
            </a:stretch>
          </a:blipFill>
        </p:spPr>
        <p:txBody>
          <a:bodyPr/>
          <a:lstStyle/>
          <a:p>
            <a:endParaRPr lang="en-US"/>
          </a:p>
        </p:txBody>
      </p:sp>
      <p:sp>
        <p:nvSpPr>
          <p:cNvPr id="5" name="TextBox 5"/>
          <p:cNvSpPr txBox="1"/>
          <p:nvPr/>
        </p:nvSpPr>
        <p:spPr>
          <a:xfrm>
            <a:off x="219641" y="2787763"/>
            <a:ext cx="5837464" cy="6169024"/>
          </a:xfrm>
          <a:prstGeom prst="rect">
            <a:avLst/>
          </a:prstGeom>
        </p:spPr>
        <p:txBody>
          <a:bodyPr lIns="0" tIns="0" rIns="0" bIns="0" rtlCol="0" anchor="t">
            <a:spAutoFit/>
          </a:bodyPr>
          <a:lstStyle/>
          <a:p>
            <a:pPr marL="755659" lvl="1" indent="-377829">
              <a:lnSpc>
                <a:spcPts val="4900"/>
              </a:lnSpc>
              <a:buFont typeface="Arial"/>
              <a:buChar char="•"/>
            </a:pPr>
            <a:r>
              <a:rPr lang="en-US" sz="3500" dirty="0">
                <a:solidFill>
                  <a:srgbClr val="000000"/>
                </a:solidFill>
                <a:latin typeface="Canva Sans"/>
              </a:rPr>
              <a:t>Definition: A tool for monitoring gas usage of smart contracts on Ethereum.</a:t>
            </a:r>
          </a:p>
          <a:p>
            <a:pPr marL="755659" lvl="1" indent="-377829">
              <a:lnSpc>
                <a:spcPts val="4900"/>
              </a:lnSpc>
              <a:buFont typeface="Arial"/>
              <a:buChar char="•"/>
            </a:pPr>
            <a:r>
              <a:rPr lang="en-US" sz="3500" dirty="0">
                <a:solidFill>
                  <a:srgbClr val="000000"/>
                </a:solidFill>
                <a:latin typeface="Canva Sans"/>
              </a:rPr>
              <a:t>Purpose: Alerts for deviations in gas usage patterns indicating bugs, inefficiencies, or security threats</a:t>
            </a:r>
          </a:p>
          <a:p>
            <a:pPr>
              <a:lnSpc>
                <a:spcPts val="4900"/>
              </a:lnSpc>
            </a:pPr>
            <a:endParaRPr lang="en-US" sz="3500" dirty="0">
              <a:solidFill>
                <a:srgbClr val="000000"/>
              </a:solidFill>
              <a:latin typeface="Canva Sans"/>
            </a:endParaRPr>
          </a:p>
        </p:txBody>
      </p:sp>
      <p:sp>
        <p:nvSpPr>
          <p:cNvPr id="6" name="Slide Number Placeholder 5">
            <a:extLst>
              <a:ext uri="{FF2B5EF4-FFF2-40B4-BE49-F238E27FC236}">
                <a16:creationId xmlns:a16="http://schemas.microsoft.com/office/drawing/2014/main" id="{4C7E1B0B-B838-D7C0-08BF-1144F10F3D8F}"/>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682354" cy="205040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Setting Up the Database</a:t>
            </a:r>
          </a:p>
          <a:p>
            <a:pPr algn="ctr">
              <a:lnSpc>
                <a:spcPts val="8260"/>
              </a:lnSpc>
            </a:pPr>
            <a:endParaRPr lang="en-US" sz="5900">
              <a:solidFill>
                <a:srgbClr val="000000"/>
              </a:solidFill>
              <a:latin typeface="Canva Sans Bold"/>
            </a:endParaRPr>
          </a:p>
        </p:txBody>
      </p:sp>
      <p:sp>
        <p:nvSpPr>
          <p:cNvPr id="3" name="TextBox 3"/>
          <p:cNvSpPr txBox="1"/>
          <p:nvPr/>
        </p:nvSpPr>
        <p:spPr>
          <a:xfrm>
            <a:off x="1239663" y="2015171"/>
            <a:ext cx="10485777" cy="695959"/>
          </a:xfrm>
          <a:prstGeom prst="rect">
            <a:avLst/>
          </a:prstGeom>
        </p:spPr>
        <p:txBody>
          <a:bodyPr lIns="0" tIns="0" rIns="0" bIns="0" rtlCol="0" anchor="t">
            <a:spAutoFit/>
          </a:bodyPr>
          <a:lstStyle/>
          <a:p>
            <a:pPr algn="ctr">
              <a:lnSpc>
                <a:spcPts val="5740"/>
              </a:lnSpc>
            </a:pPr>
            <a:r>
              <a:rPr lang="en-US" sz="4100" dirty="0">
                <a:solidFill>
                  <a:srgbClr val="000000"/>
                </a:solidFill>
                <a:latin typeface="Canva Sans Bold"/>
              </a:rPr>
              <a:t>Step 1: Initializing the Data Repository</a:t>
            </a:r>
          </a:p>
        </p:txBody>
      </p:sp>
      <p:sp>
        <p:nvSpPr>
          <p:cNvPr id="4" name="TextBox 4"/>
          <p:cNvSpPr txBox="1"/>
          <p:nvPr/>
        </p:nvSpPr>
        <p:spPr>
          <a:xfrm>
            <a:off x="1239663" y="3068726"/>
            <a:ext cx="16328571" cy="5294078"/>
          </a:xfrm>
          <a:prstGeom prst="rect">
            <a:avLst/>
          </a:prstGeom>
        </p:spPr>
        <p:txBody>
          <a:bodyPr lIns="0" tIns="0" rIns="0" bIns="0" rtlCol="0" anchor="t">
            <a:spAutoFit/>
          </a:bodyPr>
          <a:lstStyle/>
          <a:p>
            <a:pPr marL="863606" lvl="1" indent="-431803">
              <a:lnSpc>
                <a:spcPts val="6960"/>
              </a:lnSpc>
              <a:buFont typeface="Arial"/>
              <a:buChar char="•"/>
            </a:pPr>
            <a:r>
              <a:rPr lang="en-US" sz="4000" dirty="0">
                <a:solidFill>
                  <a:srgbClr val="000000"/>
                </a:solidFill>
                <a:latin typeface="Canva Sans"/>
              </a:rPr>
              <a:t>SQLite database is created to persistently store transaction data.</a:t>
            </a:r>
          </a:p>
          <a:p>
            <a:pPr marL="863606" lvl="1" indent="-431803">
              <a:lnSpc>
                <a:spcPts val="6960"/>
              </a:lnSpc>
              <a:buFont typeface="Arial"/>
              <a:buChar char="•"/>
            </a:pPr>
            <a:r>
              <a:rPr lang="en-US" sz="4000" dirty="0">
                <a:solidFill>
                  <a:srgbClr val="000000"/>
                </a:solidFill>
                <a:latin typeface="Canva Sans"/>
              </a:rPr>
              <a:t>The gas_usage table will contain records of transaction hashes, the gas used, and their timestamps.</a:t>
            </a:r>
          </a:p>
          <a:p>
            <a:pPr marL="863606" lvl="1" indent="-431803">
              <a:lnSpc>
                <a:spcPts val="6960"/>
              </a:lnSpc>
              <a:buFont typeface="Arial"/>
              <a:buChar char="•"/>
            </a:pPr>
            <a:r>
              <a:rPr lang="en-US" sz="4000" dirty="0">
                <a:solidFill>
                  <a:srgbClr val="000000"/>
                </a:solidFill>
                <a:latin typeface="Canva Sans"/>
              </a:rPr>
              <a:t>Python's sqlite3 library is utilized to interact with the SQLite database</a:t>
            </a:r>
          </a:p>
        </p:txBody>
      </p:sp>
      <p:sp>
        <p:nvSpPr>
          <p:cNvPr id="5" name="AutoShape 5"/>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284A710F-DC9A-DB9D-1806-2BDFEBE06A16}"/>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Slide Number Placeholder 5">
            <a:extLst>
              <a:ext uri="{FF2B5EF4-FFF2-40B4-BE49-F238E27FC236}">
                <a16:creationId xmlns:a16="http://schemas.microsoft.com/office/drawing/2014/main" id="{B9640787-3B45-7459-CAEB-831C7ED65573}"/>
              </a:ext>
            </a:extLst>
          </p:cNvPr>
          <p:cNvSpPr txBox="1">
            <a:spLocks/>
          </p:cNvSpPr>
          <p:nvPr/>
        </p:nvSpPr>
        <p:spPr>
          <a:xfrm>
            <a:off x="13941277" y="2120653"/>
            <a:ext cx="1527323" cy="547688"/>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REF-{9}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843582" y="218054"/>
            <a:ext cx="13682354" cy="205040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Setting Up the Database</a:t>
            </a:r>
          </a:p>
          <a:p>
            <a:pPr algn="ctr">
              <a:lnSpc>
                <a:spcPts val="8260"/>
              </a:lnSpc>
            </a:pPr>
            <a:endParaRPr lang="en-US" sz="5900">
              <a:solidFill>
                <a:srgbClr val="000000"/>
              </a:solidFill>
              <a:latin typeface="Canva Sans Bold"/>
            </a:endParaRPr>
          </a:p>
        </p:txBody>
      </p:sp>
      <p:sp>
        <p:nvSpPr>
          <p:cNvPr id="3" name="AutoShape 3"/>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4" name="Freeform 4"/>
          <p:cNvSpPr/>
          <p:nvPr/>
        </p:nvSpPr>
        <p:spPr>
          <a:xfrm>
            <a:off x="3181525" y="1524225"/>
            <a:ext cx="11924992" cy="8620218"/>
          </a:xfrm>
          <a:custGeom>
            <a:avLst/>
            <a:gdLst/>
            <a:ahLst/>
            <a:cxnLst/>
            <a:rect l="l" t="t" r="r" b="b"/>
            <a:pathLst>
              <a:path w="11924992" h="8620218">
                <a:moveTo>
                  <a:pt x="0" y="0"/>
                </a:moveTo>
                <a:lnTo>
                  <a:pt x="11924992" y="0"/>
                </a:lnTo>
                <a:lnTo>
                  <a:pt x="11924992" y="8620219"/>
                </a:lnTo>
                <a:lnTo>
                  <a:pt x="0" y="8620219"/>
                </a:lnTo>
                <a:lnTo>
                  <a:pt x="0" y="0"/>
                </a:lnTo>
                <a:close/>
              </a:path>
            </a:pathLst>
          </a:custGeom>
          <a:blipFill>
            <a:blip r:embed="rId2"/>
            <a:stretch>
              <a:fillRect r="-5305"/>
            </a:stretch>
          </a:blipFill>
        </p:spPr>
        <p:txBody>
          <a:bodyPr/>
          <a:lstStyle/>
          <a:p>
            <a:endParaRPr lang="en-US"/>
          </a:p>
        </p:txBody>
      </p:sp>
      <p:sp>
        <p:nvSpPr>
          <p:cNvPr id="5" name="TextBox 5"/>
          <p:cNvSpPr txBox="1"/>
          <p:nvPr/>
        </p:nvSpPr>
        <p:spPr>
          <a:xfrm>
            <a:off x="2872520" y="1486125"/>
            <a:ext cx="10485777" cy="323213"/>
          </a:xfrm>
          <a:prstGeom prst="rect">
            <a:avLst/>
          </a:prstGeom>
        </p:spPr>
        <p:txBody>
          <a:bodyPr lIns="0" tIns="0" rIns="0" bIns="0" rtlCol="0" anchor="t">
            <a:spAutoFit/>
          </a:bodyPr>
          <a:lstStyle/>
          <a:p>
            <a:pPr algn="ctr">
              <a:lnSpc>
                <a:spcPts val="2660"/>
              </a:lnSpc>
            </a:pPr>
            <a:r>
              <a:rPr lang="en-US" sz="1900">
                <a:solidFill>
                  <a:srgbClr val="000000"/>
                </a:solidFill>
                <a:latin typeface="Canva Sans Bold"/>
              </a:rPr>
              <a:t>Step 1: Initializing the Data Repository</a:t>
            </a:r>
          </a:p>
        </p:txBody>
      </p:sp>
      <p:sp>
        <p:nvSpPr>
          <p:cNvPr id="6" name="Slide Number Placeholder 5">
            <a:extLst>
              <a:ext uri="{FF2B5EF4-FFF2-40B4-BE49-F238E27FC236}">
                <a16:creationId xmlns:a16="http://schemas.microsoft.com/office/drawing/2014/main" id="{42585640-F0D7-37AA-E6B2-E41CB3061D10}"/>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682354" cy="205040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Data Collection Script</a:t>
            </a:r>
          </a:p>
          <a:p>
            <a:pPr algn="ctr">
              <a:lnSpc>
                <a:spcPts val="8260"/>
              </a:lnSpc>
            </a:pPr>
            <a:endParaRPr lang="en-US" sz="5900">
              <a:solidFill>
                <a:srgbClr val="000000"/>
              </a:solidFill>
              <a:latin typeface="Canva Sans Bold"/>
            </a:endParaRPr>
          </a:p>
        </p:txBody>
      </p:sp>
      <p:sp>
        <p:nvSpPr>
          <p:cNvPr id="3" name="TextBox 3"/>
          <p:cNvSpPr txBox="1"/>
          <p:nvPr/>
        </p:nvSpPr>
        <p:spPr>
          <a:xfrm>
            <a:off x="1239663" y="2015171"/>
            <a:ext cx="10485777" cy="695959"/>
          </a:xfrm>
          <a:prstGeom prst="rect">
            <a:avLst/>
          </a:prstGeom>
        </p:spPr>
        <p:txBody>
          <a:bodyPr lIns="0" tIns="0" rIns="0" bIns="0" rtlCol="0" anchor="t">
            <a:spAutoFit/>
          </a:bodyPr>
          <a:lstStyle/>
          <a:p>
            <a:pPr algn="ctr">
              <a:lnSpc>
                <a:spcPts val="5740"/>
              </a:lnSpc>
            </a:pPr>
            <a:r>
              <a:rPr lang="en-US" sz="4100">
                <a:solidFill>
                  <a:srgbClr val="000000"/>
                </a:solidFill>
                <a:latin typeface="Canva Sans Bold"/>
              </a:rPr>
              <a:t>Step 2: Capturing Transaction Data</a:t>
            </a:r>
          </a:p>
        </p:txBody>
      </p:sp>
      <p:sp>
        <p:nvSpPr>
          <p:cNvPr id="4" name="TextBox 4"/>
          <p:cNvSpPr txBox="1"/>
          <p:nvPr/>
        </p:nvSpPr>
        <p:spPr>
          <a:xfrm>
            <a:off x="1234848" y="3073080"/>
            <a:ext cx="16328571" cy="5193028"/>
          </a:xfrm>
          <a:prstGeom prst="rect">
            <a:avLst/>
          </a:prstGeom>
        </p:spPr>
        <p:txBody>
          <a:bodyPr lIns="0" tIns="0" rIns="0" bIns="0" rtlCol="0" anchor="t">
            <a:spAutoFit/>
          </a:bodyPr>
          <a:lstStyle/>
          <a:p>
            <a:pPr marL="863606" lvl="1" indent="-431803">
              <a:lnSpc>
                <a:spcPts val="6960"/>
              </a:lnSpc>
              <a:buFont typeface="Arial"/>
              <a:buChar char="•"/>
            </a:pPr>
            <a:r>
              <a:rPr lang="en-US" sz="4000" dirty="0">
                <a:solidFill>
                  <a:srgbClr val="000000"/>
                </a:solidFill>
                <a:latin typeface="Canva Sans"/>
              </a:rPr>
              <a:t>The data collection script serves as a bridge between the Ethereum blockchain and our database.</a:t>
            </a:r>
          </a:p>
          <a:p>
            <a:pPr marL="863606" lvl="1" indent="-431803">
              <a:lnSpc>
                <a:spcPts val="6960"/>
              </a:lnSpc>
              <a:buFont typeface="Arial"/>
              <a:buChar char="•"/>
            </a:pPr>
            <a:r>
              <a:rPr lang="en-US" sz="4000" dirty="0">
                <a:solidFill>
                  <a:srgbClr val="000000"/>
                </a:solidFill>
                <a:latin typeface="Canva Sans"/>
              </a:rPr>
              <a:t>Web3.py is used to connect to the Ethereum network via </a:t>
            </a:r>
            <a:r>
              <a:rPr lang="en-US" sz="4000" dirty="0" err="1">
                <a:solidFill>
                  <a:srgbClr val="000000"/>
                </a:solidFill>
                <a:latin typeface="Canva Sans"/>
              </a:rPr>
              <a:t>Infura</a:t>
            </a:r>
            <a:r>
              <a:rPr lang="en-US" sz="4000" dirty="0">
                <a:solidFill>
                  <a:srgbClr val="000000"/>
                </a:solidFill>
                <a:latin typeface="Canva Sans"/>
              </a:rPr>
              <a:t> to retrieve transaction data.</a:t>
            </a:r>
          </a:p>
          <a:p>
            <a:pPr marL="863606" lvl="1" indent="-431803">
              <a:lnSpc>
                <a:spcPts val="6960"/>
              </a:lnSpc>
              <a:buFont typeface="Arial"/>
              <a:buChar char="•"/>
            </a:pPr>
            <a:r>
              <a:rPr lang="en-US" sz="4000" dirty="0">
                <a:solidFill>
                  <a:srgbClr val="000000"/>
                </a:solidFill>
                <a:latin typeface="Canva Sans"/>
              </a:rPr>
              <a:t>The script filters transactions to the target smart contract and records their gas usage</a:t>
            </a:r>
          </a:p>
        </p:txBody>
      </p:sp>
      <p:sp>
        <p:nvSpPr>
          <p:cNvPr id="5" name="AutoShape 5"/>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022F4DBA-F242-E1D4-9316-AD0DEB914306}"/>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7" name="Slide Number Placeholder 5">
            <a:extLst>
              <a:ext uri="{FF2B5EF4-FFF2-40B4-BE49-F238E27FC236}">
                <a16:creationId xmlns:a16="http://schemas.microsoft.com/office/drawing/2014/main" id="{717C320B-A5DF-16B4-8AF9-0CDA4EAA998C}"/>
              </a:ext>
            </a:extLst>
          </p:cNvPr>
          <p:cNvSpPr txBox="1">
            <a:spLocks/>
          </p:cNvSpPr>
          <p:nvPr/>
        </p:nvSpPr>
        <p:spPr>
          <a:xfrm>
            <a:off x="13941277" y="2120653"/>
            <a:ext cx="1788766" cy="547688"/>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REF-{10}</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682354" cy="205040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Data Collection Script</a:t>
            </a:r>
          </a:p>
          <a:p>
            <a:pPr algn="ctr">
              <a:lnSpc>
                <a:spcPts val="8260"/>
              </a:lnSpc>
            </a:pPr>
            <a:endParaRPr lang="en-US" sz="5900">
              <a:solidFill>
                <a:srgbClr val="000000"/>
              </a:solidFill>
              <a:latin typeface="Canva Sans Bold"/>
            </a:endParaRPr>
          </a:p>
        </p:txBody>
      </p:sp>
      <p:sp>
        <p:nvSpPr>
          <p:cNvPr id="3" name="AutoShape 3"/>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pic>
        <p:nvPicPr>
          <p:cNvPr id="5" name="Picture 4">
            <a:extLst>
              <a:ext uri="{FF2B5EF4-FFF2-40B4-BE49-F238E27FC236}">
                <a16:creationId xmlns:a16="http://schemas.microsoft.com/office/drawing/2014/main" id="{766F7822-6718-DAFB-7DA4-D5B6C2C86AFC}"/>
              </a:ext>
            </a:extLst>
          </p:cNvPr>
          <p:cNvPicPr>
            <a:picLocks noChangeAspect="1"/>
          </p:cNvPicPr>
          <p:nvPr/>
        </p:nvPicPr>
        <p:blipFill>
          <a:blip r:embed="rId2"/>
          <a:stretch>
            <a:fillRect/>
          </a:stretch>
        </p:blipFill>
        <p:spPr>
          <a:xfrm>
            <a:off x="3276600" y="1505176"/>
            <a:ext cx="10591800" cy="8781255"/>
          </a:xfrm>
          <a:prstGeom prst="rect">
            <a:avLst/>
          </a:prstGeom>
        </p:spPr>
      </p:pic>
      <p:sp>
        <p:nvSpPr>
          <p:cNvPr id="6" name="Slide Number Placeholder 5">
            <a:extLst>
              <a:ext uri="{FF2B5EF4-FFF2-40B4-BE49-F238E27FC236}">
                <a16:creationId xmlns:a16="http://schemas.microsoft.com/office/drawing/2014/main" id="{0DC0C02D-B4CB-A431-27EA-4B46637F6575}"/>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682354" cy="205040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Anomaly Detection Script</a:t>
            </a:r>
          </a:p>
          <a:p>
            <a:pPr algn="ctr">
              <a:lnSpc>
                <a:spcPts val="8260"/>
              </a:lnSpc>
            </a:pPr>
            <a:endParaRPr lang="en-US" sz="5900">
              <a:solidFill>
                <a:srgbClr val="000000"/>
              </a:solidFill>
              <a:latin typeface="Canva Sans Bold"/>
            </a:endParaRPr>
          </a:p>
        </p:txBody>
      </p:sp>
      <p:sp>
        <p:nvSpPr>
          <p:cNvPr id="3" name="TextBox 3"/>
          <p:cNvSpPr txBox="1"/>
          <p:nvPr/>
        </p:nvSpPr>
        <p:spPr>
          <a:xfrm>
            <a:off x="1234848" y="2017348"/>
            <a:ext cx="10485777" cy="695959"/>
          </a:xfrm>
          <a:prstGeom prst="rect">
            <a:avLst/>
          </a:prstGeom>
        </p:spPr>
        <p:txBody>
          <a:bodyPr lIns="0" tIns="0" rIns="0" bIns="0" rtlCol="0" anchor="t">
            <a:spAutoFit/>
          </a:bodyPr>
          <a:lstStyle/>
          <a:p>
            <a:pPr algn="ctr">
              <a:lnSpc>
                <a:spcPts val="5740"/>
              </a:lnSpc>
            </a:pPr>
            <a:r>
              <a:rPr lang="en-US" sz="4100">
                <a:solidFill>
                  <a:srgbClr val="000000"/>
                </a:solidFill>
                <a:latin typeface="Canva Sans Bold"/>
              </a:rPr>
              <a:t>Step 3: Identifying Outliers in Gas Usage</a:t>
            </a:r>
          </a:p>
        </p:txBody>
      </p:sp>
      <p:sp>
        <p:nvSpPr>
          <p:cNvPr id="4" name="TextBox 4"/>
          <p:cNvSpPr txBox="1"/>
          <p:nvPr/>
        </p:nvSpPr>
        <p:spPr>
          <a:xfrm>
            <a:off x="1234848" y="3075258"/>
            <a:ext cx="16328571" cy="5294078"/>
          </a:xfrm>
          <a:prstGeom prst="rect">
            <a:avLst/>
          </a:prstGeom>
        </p:spPr>
        <p:txBody>
          <a:bodyPr lIns="0" tIns="0" rIns="0" bIns="0" rtlCol="0" anchor="t">
            <a:spAutoFit/>
          </a:bodyPr>
          <a:lstStyle/>
          <a:p>
            <a:pPr marL="863606" lvl="1" indent="-431803">
              <a:lnSpc>
                <a:spcPts val="6960"/>
              </a:lnSpc>
              <a:buFont typeface="Arial"/>
              <a:buChar char="•"/>
            </a:pPr>
            <a:r>
              <a:rPr lang="en-US" sz="4000" dirty="0">
                <a:solidFill>
                  <a:srgbClr val="000000"/>
                </a:solidFill>
                <a:latin typeface="Canva Sans"/>
              </a:rPr>
              <a:t>The anomaly detection script analyzes the recorded data for deviations from the expected gas usage.</a:t>
            </a:r>
          </a:p>
          <a:p>
            <a:pPr marL="863606" lvl="1" indent="-431803">
              <a:lnSpc>
                <a:spcPts val="6960"/>
              </a:lnSpc>
              <a:buFont typeface="Arial"/>
              <a:buChar char="•"/>
            </a:pPr>
            <a:r>
              <a:rPr lang="en-US" sz="4000" dirty="0">
                <a:solidFill>
                  <a:srgbClr val="000000"/>
                </a:solidFill>
                <a:latin typeface="Canva Sans"/>
              </a:rPr>
              <a:t>A statistical approach is taken, using the standard deviation to flag significant anomalies.</a:t>
            </a:r>
          </a:p>
          <a:p>
            <a:pPr marL="863606" lvl="1" indent="-431803">
              <a:lnSpc>
                <a:spcPts val="6960"/>
              </a:lnSpc>
              <a:buFont typeface="Arial"/>
              <a:buChar char="•"/>
            </a:pPr>
            <a:r>
              <a:rPr lang="en-US" sz="4000" dirty="0">
                <a:solidFill>
                  <a:srgbClr val="000000"/>
                </a:solidFill>
                <a:latin typeface="Canva Sans"/>
              </a:rPr>
              <a:t>NumPy is used for efficient numerical computation to calculate averages and deviations.</a:t>
            </a:r>
          </a:p>
        </p:txBody>
      </p:sp>
      <p:sp>
        <p:nvSpPr>
          <p:cNvPr id="5" name="AutoShape 5"/>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57616D88-311A-801C-6789-A8998A8D5E70}"/>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682354" cy="205040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Anomaly Detection Script</a:t>
            </a:r>
          </a:p>
          <a:p>
            <a:pPr algn="ctr">
              <a:lnSpc>
                <a:spcPts val="8260"/>
              </a:lnSpc>
            </a:pPr>
            <a:endParaRPr lang="en-US" sz="5900">
              <a:solidFill>
                <a:srgbClr val="000000"/>
              </a:solidFill>
              <a:latin typeface="Canva Sans Bold"/>
            </a:endParaRPr>
          </a:p>
        </p:txBody>
      </p:sp>
      <p:sp>
        <p:nvSpPr>
          <p:cNvPr id="3" name="AutoShape 3"/>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pic>
        <p:nvPicPr>
          <p:cNvPr id="5" name="Picture 4">
            <a:extLst>
              <a:ext uri="{FF2B5EF4-FFF2-40B4-BE49-F238E27FC236}">
                <a16:creationId xmlns:a16="http://schemas.microsoft.com/office/drawing/2014/main" id="{8BAEB203-2268-1294-44DD-F3C1ECB07672}"/>
              </a:ext>
            </a:extLst>
          </p:cNvPr>
          <p:cNvPicPr>
            <a:picLocks noChangeAspect="1"/>
          </p:cNvPicPr>
          <p:nvPr/>
        </p:nvPicPr>
        <p:blipFill>
          <a:blip r:embed="rId2"/>
          <a:stretch>
            <a:fillRect/>
          </a:stretch>
        </p:blipFill>
        <p:spPr>
          <a:xfrm>
            <a:off x="3733800" y="1484765"/>
            <a:ext cx="11506200" cy="8802235"/>
          </a:xfrm>
          <a:prstGeom prst="rect">
            <a:avLst/>
          </a:prstGeom>
        </p:spPr>
      </p:pic>
      <p:sp>
        <p:nvSpPr>
          <p:cNvPr id="6" name="Slide Number Placeholder 5">
            <a:extLst>
              <a:ext uri="{FF2B5EF4-FFF2-40B4-BE49-F238E27FC236}">
                <a16:creationId xmlns:a16="http://schemas.microsoft.com/office/drawing/2014/main" id="{DFDD7AD8-9640-F540-D355-4161BDDEBDEC}"/>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682354" cy="3122393"/>
          </a:xfrm>
          <a:prstGeom prst="rect">
            <a:avLst/>
          </a:prstGeom>
        </p:spPr>
        <p:txBody>
          <a:bodyPr lIns="0" tIns="0" rIns="0" bIns="0" rtlCol="0" anchor="t">
            <a:spAutoFit/>
          </a:bodyPr>
          <a:lstStyle/>
          <a:p>
            <a:pPr algn="ctr">
              <a:lnSpc>
                <a:spcPts val="8260"/>
              </a:lnSpc>
            </a:pPr>
            <a:r>
              <a:rPr lang="en-US" sz="5900" dirty="0">
                <a:solidFill>
                  <a:srgbClr val="000000"/>
                </a:solidFill>
                <a:latin typeface="Canva Sans Bold"/>
              </a:rPr>
              <a:t>Main Execution and Alerting – Work in Progress</a:t>
            </a:r>
          </a:p>
          <a:p>
            <a:pPr algn="ctr">
              <a:lnSpc>
                <a:spcPts val="8260"/>
              </a:lnSpc>
            </a:pPr>
            <a:endParaRPr lang="en-US" sz="5900" dirty="0">
              <a:solidFill>
                <a:srgbClr val="000000"/>
              </a:solidFill>
              <a:latin typeface="Canva Sans Bold"/>
            </a:endParaRPr>
          </a:p>
        </p:txBody>
      </p:sp>
      <p:sp>
        <p:nvSpPr>
          <p:cNvPr id="3" name="TextBox 3"/>
          <p:cNvSpPr txBox="1"/>
          <p:nvPr/>
        </p:nvSpPr>
        <p:spPr>
          <a:xfrm>
            <a:off x="1234848" y="2435862"/>
            <a:ext cx="12472114" cy="1419859"/>
          </a:xfrm>
          <a:prstGeom prst="rect">
            <a:avLst/>
          </a:prstGeom>
        </p:spPr>
        <p:txBody>
          <a:bodyPr lIns="0" tIns="0" rIns="0" bIns="0" rtlCol="0" anchor="t">
            <a:spAutoFit/>
          </a:bodyPr>
          <a:lstStyle/>
          <a:p>
            <a:pPr algn="ctr">
              <a:lnSpc>
                <a:spcPts val="5740"/>
              </a:lnSpc>
            </a:pPr>
            <a:r>
              <a:rPr lang="en-US" sz="4100" dirty="0">
                <a:solidFill>
                  <a:srgbClr val="000000"/>
                </a:solidFill>
                <a:latin typeface="Canva Sans Bold"/>
              </a:rPr>
              <a:t>Step 4: Automating Detection and Notification</a:t>
            </a:r>
          </a:p>
          <a:p>
            <a:pPr algn="ctr">
              <a:lnSpc>
                <a:spcPts val="5740"/>
              </a:lnSpc>
            </a:pPr>
            <a:endParaRPr lang="en-US" sz="4100" dirty="0">
              <a:solidFill>
                <a:srgbClr val="000000"/>
              </a:solidFill>
              <a:latin typeface="Canva Sans Bold"/>
            </a:endParaRPr>
          </a:p>
        </p:txBody>
      </p:sp>
      <p:sp>
        <p:nvSpPr>
          <p:cNvPr id="4" name="TextBox 4"/>
          <p:cNvSpPr txBox="1"/>
          <p:nvPr/>
        </p:nvSpPr>
        <p:spPr>
          <a:xfrm>
            <a:off x="1234848" y="3493772"/>
            <a:ext cx="16328571" cy="6069328"/>
          </a:xfrm>
          <a:prstGeom prst="rect">
            <a:avLst/>
          </a:prstGeom>
        </p:spPr>
        <p:txBody>
          <a:bodyPr lIns="0" tIns="0" rIns="0" bIns="0" rtlCol="0" anchor="t">
            <a:spAutoFit/>
          </a:bodyPr>
          <a:lstStyle/>
          <a:p>
            <a:pPr marL="863606" lvl="1" indent="-431803">
              <a:lnSpc>
                <a:spcPts val="6960"/>
              </a:lnSpc>
              <a:buFont typeface="Arial"/>
              <a:buChar char="•"/>
            </a:pPr>
            <a:r>
              <a:rPr lang="en-US" sz="4000">
                <a:solidFill>
                  <a:srgbClr val="000000"/>
                </a:solidFill>
                <a:latin typeface="Canva Sans"/>
              </a:rPr>
              <a:t>The main function of the script ties together data collection and anomaly detection.</a:t>
            </a:r>
          </a:p>
          <a:p>
            <a:pPr marL="863606" lvl="1" indent="-431803">
              <a:lnSpc>
                <a:spcPts val="6960"/>
              </a:lnSpc>
              <a:buFont typeface="Arial"/>
              <a:buChar char="•"/>
            </a:pPr>
            <a:r>
              <a:rPr lang="en-US" sz="4000">
                <a:solidFill>
                  <a:srgbClr val="000000"/>
                </a:solidFill>
                <a:latin typeface="Canva Sans"/>
              </a:rPr>
              <a:t>An alerting mechanism is proposed to notify stakeholders of any detected anomalies.</a:t>
            </a:r>
          </a:p>
          <a:p>
            <a:pPr marL="863606" lvl="1" indent="-431803">
              <a:lnSpc>
                <a:spcPts val="6960"/>
              </a:lnSpc>
              <a:buFont typeface="Arial"/>
              <a:buChar char="•"/>
            </a:pPr>
            <a:r>
              <a:rPr lang="en-US" sz="4000">
                <a:solidFill>
                  <a:srgbClr val="000000"/>
                </a:solidFill>
                <a:latin typeface="Canva Sans"/>
              </a:rPr>
              <a:t>The actual implementation of the alerting mechanism (e.g., email, SMS, webhook) is to be determined based on the use case</a:t>
            </a:r>
          </a:p>
        </p:txBody>
      </p:sp>
      <p:sp>
        <p:nvSpPr>
          <p:cNvPr id="5" name="AutoShape 5"/>
          <p:cNvSpPr/>
          <p:nvPr/>
        </p:nvSpPr>
        <p:spPr>
          <a:xfrm>
            <a:off x="0" y="2303689"/>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F962AE2D-F5B2-F14D-37E7-8A3822DF4088}"/>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7" name="Slide Number Placeholder 5">
            <a:extLst>
              <a:ext uri="{FF2B5EF4-FFF2-40B4-BE49-F238E27FC236}">
                <a16:creationId xmlns:a16="http://schemas.microsoft.com/office/drawing/2014/main" id="{23CB8F3C-5C64-20B1-09EC-C886804FB029}"/>
              </a:ext>
            </a:extLst>
          </p:cNvPr>
          <p:cNvSpPr txBox="1">
            <a:spLocks/>
          </p:cNvSpPr>
          <p:nvPr/>
        </p:nvSpPr>
        <p:spPr>
          <a:xfrm>
            <a:off x="13752775" y="2533975"/>
            <a:ext cx="2441723" cy="547688"/>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REF-{7, 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85671" y="631612"/>
            <a:ext cx="17168516" cy="1996765"/>
          </a:xfrm>
          <a:prstGeom prst="rect">
            <a:avLst/>
          </a:prstGeom>
        </p:spPr>
        <p:txBody>
          <a:bodyPr lIns="0" tIns="0" rIns="0" bIns="0" rtlCol="0" anchor="t">
            <a:spAutoFit/>
          </a:bodyPr>
          <a:lstStyle/>
          <a:p>
            <a:pPr algn="ctr">
              <a:lnSpc>
                <a:spcPct val="150000"/>
              </a:lnSpc>
            </a:pPr>
            <a:r>
              <a:rPr lang="en-US" sz="6000" dirty="0">
                <a:solidFill>
                  <a:srgbClr val="404040"/>
                </a:solidFill>
                <a:latin typeface="Now Bold"/>
              </a:rPr>
              <a:t>ERRORS WITH VYPER TESTS</a:t>
            </a:r>
          </a:p>
          <a:p>
            <a:pPr algn="ctr">
              <a:lnSpc>
                <a:spcPct val="150000"/>
              </a:lnSpc>
              <a:spcBef>
                <a:spcPct val="0"/>
              </a:spcBef>
            </a:pPr>
            <a:r>
              <a:rPr lang="en-US" sz="2900" dirty="0">
                <a:solidFill>
                  <a:srgbClr val="404040"/>
                </a:solidFill>
                <a:latin typeface="Now"/>
              </a:rPr>
              <a:t>GitHub_Ref[1]: https://github.com/eth-brownie/brownie/issues/1653 </a:t>
            </a:r>
          </a:p>
        </p:txBody>
      </p:sp>
      <p:sp>
        <p:nvSpPr>
          <p:cNvPr id="3" name="TextBox 3"/>
          <p:cNvSpPr txBox="1"/>
          <p:nvPr/>
        </p:nvSpPr>
        <p:spPr>
          <a:xfrm>
            <a:off x="1271602" y="3203168"/>
            <a:ext cx="14388428" cy="1098249"/>
          </a:xfrm>
          <a:prstGeom prst="rect">
            <a:avLst/>
          </a:prstGeom>
        </p:spPr>
        <p:txBody>
          <a:bodyPr lIns="0" tIns="0" rIns="0" bIns="0" rtlCol="0" anchor="t">
            <a:spAutoFit/>
          </a:bodyPr>
          <a:lstStyle/>
          <a:p>
            <a:pPr>
              <a:lnSpc>
                <a:spcPts val="4295"/>
              </a:lnSpc>
            </a:pPr>
            <a:r>
              <a:rPr lang="en-US" sz="3521" dirty="0">
                <a:solidFill>
                  <a:srgbClr val="000000"/>
                </a:solidFill>
                <a:latin typeface="Now"/>
              </a:rPr>
              <a:t>The </a:t>
            </a:r>
            <a:r>
              <a:rPr lang="en-US" sz="3521" dirty="0">
                <a:solidFill>
                  <a:srgbClr val="000000"/>
                </a:solidFill>
                <a:latin typeface="Now" panose="020B0604020202020204" charset="0"/>
              </a:rPr>
              <a:t>issue</a:t>
            </a:r>
            <a:r>
              <a:rPr lang="en-US" sz="3521" dirty="0">
                <a:solidFill>
                  <a:srgbClr val="000000"/>
                </a:solidFill>
                <a:latin typeface="Now"/>
              </a:rPr>
              <a:t> reported here is quite specific, relating to the testing of smart contracts written in Vyper using the Brownie framework</a:t>
            </a:r>
          </a:p>
        </p:txBody>
      </p:sp>
      <p:sp>
        <p:nvSpPr>
          <p:cNvPr id="11" name="AutoShape 11"/>
          <p:cNvSpPr/>
          <p:nvPr/>
        </p:nvSpPr>
        <p:spPr>
          <a:xfrm>
            <a:off x="15468600" y="2324100"/>
            <a:ext cx="714075" cy="0"/>
          </a:xfrm>
          <a:prstGeom prst="line">
            <a:avLst/>
          </a:prstGeom>
          <a:ln w="19050" cap="flat">
            <a:solidFill>
              <a:srgbClr val="000000">
                <a:alpha val="70980"/>
              </a:srgbClr>
            </a:solidFill>
            <a:prstDash val="solid"/>
            <a:headEnd type="none" w="sm" len="sm"/>
            <a:tailEnd type="arrow" w="med" len="sm"/>
          </a:ln>
        </p:spPr>
        <p:txBody>
          <a:bodyPr/>
          <a:lstStyle/>
          <a:p>
            <a:endParaRPr lang="en-US"/>
          </a:p>
        </p:txBody>
      </p:sp>
      <p:sp>
        <p:nvSpPr>
          <p:cNvPr id="12" name="TextBox 12"/>
          <p:cNvSpPr txBox="1"/>
          <p:nvPr/>
        </p:nvSpPr>
        <p:spPr>
          <a:xfrm>
            <a:off x="1171603" y="4571999"/>
            <a:ext cx="15744797" cy="4958280"/>
          </a:xfrm>
          <a:prstGeom prst="rect">
            <a:avLst/>
          </a:prstGeom>
        </p:spPr>
        <p:txBody>
          <a:bodyPr lIns="0" tIns="0" rIns="0" bIns="0" rtlCol="0" anchor="t">
            <a:spAutoFit/>
          </a:bodyPr>
          <a:lstStyle/>
          <a:p>
            <a:pPr>
              <a:lnSpc>
                <a:spcPts val="4295"/>
              </a:lnSpc>
            </a:pPr>
            <a:r>
              <a:rPr lang="en-US" sz="3521" dirty="0">
                <a:solidFill>
                  <a:srgbClr val="000000"/>
                </a:solidFill>
                <a:latin typeface="Now"/>
              </a:rPr>
              <a:t>To understand Context</a:t>
            </a:r>
          </a:p>
          <a:p>
            <a:pPr marL="760251" lvl="1" indent="-380125">
              <a:lnSpc>
                <a:spcPts val="4295"/>
              </a:lnSpc>
              <a:buFont typeface="Arial"/>
              <a:buChar char="•"/>
            </a:pPr>
            <a:r>
              <a:rPr lang="en-US" sz="3521" dirty="0">
                <a:solidFill>
                  <a:srgbClr val="000000"/>
                </a:solidFill>
                <a:latin typeface="Now Bold"/>
              </a:rPr>
              <a:t>Vyper</a:t>
            </a:r>
            <a:r>
              <a:rPr lang="en-US" sz="3521" dirty="0">
                <a:solidFill>
                  <a:srgbClr val="000000"/>
                </a:solidFill>
                <a:latin typeface="Now"/>
              </a:rPr>
              <a:t>: An alternative language to Solidity for writing smart contracts for the Ethereum blockchain. It aims to be more simple and secure with a syntax like Python.</a:t>
            </a:r>
          </a:p>
          <a:p>
            <a:pPr marL="760251" lvl="1" indent="-380125">
              <a:lnSpc>
                <a:spcPts val="4295"/>
              </a:lnSpc>
              <a:buFont typeface="Arial"/>
              <a:buChar char="•"/>
            </a:pPr>
            <a:r>
              <a:rPr lang="en-US" sz="3521" dirty="0">
                <a:solidFill>
                  <a:srgbClr val="000000"/>
                </a:solidFill>
                <a:latin typeface="Now Bold"/>
              </a:rPr>
              <a:t>Ganache</a:t>
            </a:r>
            <a:r>
              <a:rPr lang="en-US" sz="3521" dirty="0">
                <a:solidFill>
                  <a:srgbClr val="000000"/>
                </a:solidFill>
                <a:latin typeface="Now"/>
              </a:rPr>
              <a:t>: A local blockchain simulator used for Ethereum software development. It allows developers to deploy contracts, develop applications, and run tests.</a:t>
            </a:r>
          </a:p>
          <a:p>
            <a:pPr>
              <a:lnSpc>
                <a:spcPts val="4295"/>
              </a:lnSpc>
            </a:pPr>
            <a:endParaRPr lang="en-US" sz="3521" dirty="0">
              <a:solidFill>
                <a:srgbClr val="000000"/>
              </a:solidFill>
              <a:latin typeface="Now"/>
            </a:endParaRPr>
          </a:p>
          <a:p>
            <a:pPr>
              <a:lnSpc>
                <a:spcPts val="4295"/>
              </a:lnSpc>
            </a:pPr>
            <a:endParaRPr lang="en-US" sz="3521" dirty="0">
              <a:solidFill>
                <a:srgbClr val="000000"/>
              </a:solidFill>
              <a:latin typeface="Now"/>
            </a:endParaRPr>
          </a:p>
        </p:txBody>
      </p:sp>
      <p:sp>
        <p:nvSpPr>
          <p:cNvPr id="13" name="AutoShape 13"/>
          <p:cNvSpPr/>
          <p:nvPr/>
        </p:nvSpPr>
        <p:spPr>
          <a:xfrm>
            <a:off x="0" y="2781300"/>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14" name="Slide Number Placeholder 13">
            <a:extLst>
              <a:ext uri="{FF2B5EF4-FFF2-40B4-BE49-F238E27FC236}">
                <a16:creationId xmlns:a16="http://schemas.microsoft.com/office/drawing/2014/main" id="{8A9D9857-6171-7B4E-5BFB-37270FE9F9EC}"/>
              </a:ext>
            </a:extLst>
          </p:cNvPr>
          <p:cNvSpPr>
            <a:spLocks noGrp="1"/>
          </p:cNvSpPr>
          <p:nvPr>
            <p:ph type="sldNum" sz="quarter" idx="12"/>
          </p:nvPr>
        </p:nvSpPr>
        <p:spPr>
          <a:xfrm>
            <a:off x="15771017" y="9015412"/>
            <a:ext cx="1146323" cy="547688"/>
          </a:xfrm>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682354" cy="2050403"/>
          </a:xfrm>
          <a:prstGeom prst="rect">
            <a:avLst/>
          </a:prstGeom>
        </p:spPr>
        <p:txBody>
          <a:bodyPr lIns="0" tIns="0" rIns="0" bIns="0" rtlCol="0" anchor="t">
            <a:spAutoFit/>
          </a:bodyPr>
          <a:lstStyle/>
          <a:p>
            <a:pPr algn="ctr">
              <a:lnSpc>
                <a:spcPts val="8260"/>
              </a:lnSpc>
            </a:pPr>
            <a:r>
              <a:rPr lang="en-US" sz="5900" dirty="0">
                <a:solidFill>
                  <a:srgbClr val="000000"/>
                </a:solidFill>
                <a:latin typeface="Canva Sans Bold"/>
              </a:rPr>
              <a:t>Future Enhancements</a:t>
            </a:r>
          </a:p>
          <a:p>
            <a:pPr algn="ctr">
              <a:lnSpc>
                <a:spcPts val="8260"/>
              </a:lnSpc>
            </a:pPr>
            <a:endParaRPr lang="en-US" sz="5900" dirty="0">
              <a:solidFill>
                <a:srgbClr val="000000"/>
              </a:solidFill>
              <a:latin typeface="Canva Sans Bold"/>
            </a:endParaRPr>
          </a:p>
        </p:txBody>
      </p:sp>
      <p:sp>
        <p:nvSpPr>
          <p:cNvPr id="3" name="TextBox 3"/>
          <p:cNvSpPr txBox="1"/>
          <p:nvPr/>
        </p:nvSpPr>
        <p:spPr>
          <a:xfrm>
            <a:off x="575561" y="2999613"/>
            <a:ext cx="17647146" cy="6380465"/>
          </a:xfrm>
          <a:prstGeom prst="rect">
            <a:avLst/>
          </a:prstGeom>
        </p:spPr>
        <p:txBody>
          <a:bodyPr lIns="0" tIns="0" rIns="0" bIns="0" rtlCol="0" anchor="t">
            <a:spAutoFit/>
          </a:bodyPr>
          <a:lstStyle/>
          <a:p>
            <a:pPr marL="777240" lvl="1" indent="-388620">
              <a:lnSpc>
                <a:spcPts val="6264"/>
              </a:lnSpc>
              <a:buFont typeface="Arial"/>
              <a:buChar char="•"/>
            </a:pPr>
            <a:r>
              <a:rPr lang="en-US" sz="3600" dirty="0">
                <a:solidFill>
                  <a:srgbClr val="000000"/>
                </a:solidFill>
                <a:latin typeface="Canva Sans Bold"/>
              </a:rPr>
              <a:t>Database Efficiency</a:t>
            </a:r>
            <a:r>
              <a:rPr lang="en-US" sz="3600" dirty="0">
                <a:solidFill>
                  <a:srgbClr val="000000"/>
                </a:solidFill>
                <a:latin typeface="Canva Sans"/>
              </a:rPr>
              <a:t>: Optimize database queries to handle large datasets and potentially implement caching mechanisms.</a:t>
            </a:r>
          </a:p>
          <a:p>
            <a:pPr marL="777240" lvl="1" indent="-388620">
              <a:lnSpc>
                <a:spcPts val="6264"/>
              </a:lnSpc>
              <a:buFont typeface="Arial"/>
              <a:buChar char="•"/>
            </a:pPr>
            <a:r>
              <a:rPr lang="en-US" sz="3600" dirty="0">
                <a:solidFill>
                  <a:srgbClr val="000000"/>
                </a:solidFill>
                <a:latin typeface="Canva Sans Bold"/>
              </a:rPr>
              <a:t>Data Validation:</a:t>
            </a:r>
            <a:r>
              <a:rPr lang="en-US" sz="3600" b="0" i="0" dirty="0">
                <a:solidFill>
                  <a:srgbClr val="D1D5DB"/>
                </a:solidFill>
                <a:effectLst/>
                <a:latin typeface="Canva Sans" panose="020B0604020202020204" charset="0"/>
              </a:rPr>
              <a:t> </a:t>
            </a:r>
            <a:r>
              <a:rPr lang="en-US" sz="3600" dirty="0">
                <a:solidFill>
                  <a:srgbClr val="000000"/>
                </a:solidFill>
                <a:latin typeface="Canva Sans"/>
              </a:rPr>
              <a:t>Include checks to validate the data before processing to ensure integrity and correctness.</a:t>
            </a:r>
          </a:p>
          <a:p>
            <a:pPr marL="777240" lvl="1" indent="-388620">
              <a:lnSpc>
                <a:spcPts val="6264"/>
              </a:lnSpc>
              <a:buFont typeface="Arial"/>
              <a:buChar char="•"/>
            </a:pPr>
            <a:r>
              <a:rPr lang="en-US" sz="3600" dirty="0">
                <a:solidFill>
                  <a:srgbClr val="000000"/>
                </a:solidFill>
                <a:latin typeface="Canva Sans Bold"/>
              </a:rPr>
              <a:t>Anomaly History Tracking</a:t>
            </a:r>
            <a:r>
              <a:rPr lang="en-US" sz="3600" dirty="0">
                <a:solidFill>
                  <a:srgbClr val="000000"/>
                </a:solidFill>
                <a:latin typeface="Canva Sans"/>
              </a:rPr>
              <a:t>: Maintain a comprehensive log of past anomalies to inform future detection and to understand the temporal patterns.</a:t>
            </a:r>
          </a:p>
          <a:p>
            <a:pPr marL="777240" lvl="1" indent="-388620">
              <a:lnSpc>
                <a:spcPts val="6264"/>
              </a:lnSpc>
              <a:buFont typeface="Arial"/>
              <a:buChar char="•"/>
            </a:pPr>
            <a:r>
              <a:rPr lang="en-US" sz="3600" dirty="0">
                <a:solidFill>
                  <a:srgbClr val="000000"/>
                </a:solidFill>
                <a:latin typeface="Canva Sans Bold"/>
              </a:rPr>
              <a:t>Security Improvements</a:t>
            </a:r>
            <a:r>
              <a:rPr lang="en-US" sz="3600" dirty="0">
                <a:solidFill>
                  <a:srgbClr val="000000"/>
                </a:solidFill>
                <a:latin typeface="Canva Sans"/>
              </a:rPr>
              <a:t>: Enhance data protection measures and secure communication channels to safeguard sensitive transaction information.</a:t>
            </a:r>
          </a:p>
        </p:txBody>
      </p:sp>
      <p:sp>
        <p:nvSpPr>
          <p:cNvPr id="4" name="AutoShape 4"/>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5" name="TextBox 5"/>
          <p:cNvSpPr txBox="1"/>
          <p:nvPr/>
        </p:nvSpPr>
        <p:spPr>
          <a:xfrm>
            <a:off x="1028700" y="1833301"/>
            <a:ext cx="8801100" cy="712469"/>
          </a:xfrm>
          <a:prstGeom prst="rect">
            <a:avLst/>
          </a:prstGeom>
        </p:spPr>
        <p:txBody>
          <a:bodyPr wrap="square" lIns="0" tIns="0" rIns="0" bIns="0" rtlCol="0" anchor="t">
            <a:spAutoFit/>
          </a:bodyPr>
          <a:lstStyle/>
          <a:p>
            <a:pPr algn="ctr">
              <a:lnSpc>
                <a:spcPts val="5880"/>
              </a:lnSpc>
            </a:pPr>
            <a:r>
              <a:rPr lang="en-US" sz="4200" dirty="0">
                <a:solidFill>
                  <a:srgbClr val="000000"/>
                </a:solidFill>
                <a:latin typeface="Canva Sans Bold"/>
              </a:rPr>
              <a:t>Elevating Anomaly Detection:</a:t>
            </a:r>
          </a:p>
        </p:txBody>
      </p:sp>
      <p:sp>
        <p:nvSpPr>
          <p:cNvPr id="6" name="Slide Number Placeholder 5">
            <a:extLst>
              <a:ext uri="{FF2B5EF4-FFF2-40B4-BE49-F238E27FC236}">
                <a16:creationId xmlns:a16="http://schemas.microsoft.com/office/drawing/2014/main" id="{20246C83-1144-7B71-B142-0355B96BBD55}"/>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619213" y="257013"/>
            <a:ext cx="13682354" cy="205040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Risk Mitigation Strategies</a:t>
            </a:r>
          </a:p>
          <a:p>
            <a:pPr algn="ctr">
              <a:lnSpc>
                <a:spcPts val="8260"/>
              </a:lnSpc>
            </a:pPr>
            <a:endParaRPr lang="en-US" sz="5900">
              <a:solidFill>
                <a:srgbClr val="000000"/>
              </a:solidFill>
              <a:latin typeface="Canva Sans Bold"/>
            </a:endParaRPr>
          </a:p>
        </p:txBody>
      </p:sp>
      <p:sp>
        <p:nvSpPr>
          <p:cNvPr id="3" name="TextBox 3"/>
          <p:cNvSpPr txBox="1"/>
          <p:nvPr/>
        </p:nvSpPr>
        <p:spPr>
          <a:xfrm>
            <a:off x="1028700" y="2528085"/>
            <a:ext cx="16863380" cy="7014973"/>
          </a:xfrm>
          <a:prstGeom prst="rect">
            <a:avLst/>
          </a:prstGeom>
        </p:spPr>
        <p:txBody>
          <a:bodyPr lIns="0" tIns="0" rIns="0" bIns="0" rtlCol="0" anchor="t">
            <a:spAutoFit/>
          </a:bodyPr>
          <a:lstStyle/>
          <a:p>
            <a:pPr marL="993138" lvl="1" indent="-496569">
              <a:lnSpc>
                <a:spcPts val="9383"/>
              </a:lnSpc>
              <a:buFont typeface="Arial"/>
              <a:buChar char="•"/>
            </a:pPr>
            <a:r>
              <a:rPr lang="en-US" sz="4599" dirty="0">
                <a:solidFill>
                  <a:srgbClr val="000000"/>
                </a:solidFill>
                <a:latin typeface="Canva Sans"/>
              </a:rPr>
              <a:t>Implement advanced algorithms and machine learning.</a:t>
            </a:r>
          </a:p>
          <a:p>
            <a:pPr marL="993138" lvl="1" indent="-496569">
              <a:lnSpc>
                <a:spcPts val="9383"/>
              </a:lnSpc>
              <a:buFont typeface="Arial"/>
              <a:buChar char="•"/>
            </a:pPr>
            <a:r>
              <a:rPr lang="en-US" sz="4599" dirty="0">
                <a:solidFill>
                  <a:srgbClr val="000000"/>
                </a:solidFill>
                <a:latin typeface="Canva Sans"/>
              </a:rPr>
              <a:t>Refine detection thresholds based on data.</a:t>
            </a:r>
          </a:p>
          <a:p>
            <a:pPr marL="993138" lvl="1" indent="-496569">
              <a:lnSpc>
                <a:spcPts val="9383"/>
              </a:lnSpc>
              <a:buFont typeface="Arial"/>
              <a:buChar char="•"/>
            </a:pPr>
            <a:r>
              <a:rPr lang="en-US" sz="4599" dirty="0">
                <a:solidFill>
                  <a:srgbClr val="000000"/>
                </a:solidFill>
                <a:latin typeface="Canva Sans"/>
              </a:rPr>
              <a:t>Secure data processes and comply with privacy laws.</a:t>
            </a:r>
          </a:p>
          <a:p>
            <a:pPr marL="993138" lvl="1" indent="-496569">
              <a:lnSpc>
                <a:spcPts val="9383"/>
              </a:lnSpc>
              <a:buFont typeface="Arial"/>
              <a:buChar char="•"/>
            </a:pPr>
            <a:r>
              <a:rPr lang="en-US" sz="4599" dirty="0">
                <a:solidFill>
                  <a:srgbClr val="000000"/>
                </a:solidFill>
                <a:latin typeface="Canva Sans"/>
              </a:rPr>
              <a:t>Plan scalability and resource management.</a:t>
            </a:r>
          </a:p>
          <a:p>
            <a:pPr marL="993138" lvl="1" indent="-496569">
              <a:lnSpc>
                <a:spcPts val="9383"/>
              </a:lnSpc>
              <a:buFont typeface="Arial"/>
              <a:buChar char="•"/>
            </a:pPr>
            <a:r>
              <a:rPr lang="en-US" sz="4599" dirty="0">
                <a:solidFill>
                  <a:srgbClr val="000000"/>
                </a:solidFill>
                <a:latin typeface="Canva Sans"/>
              </a:rPr>
              <a:t>Update with Ethereum network changes.</a:t>
            </a:r>
          </a:p>
          <a:p>
            <a:pPr>
              <a:lnSpc>
                <a:spcPts val="9383"/>
              </a:lnSpc>
            </a:pPr>
            <a:endParaRPr lang="en-US" sz="4599" dirty="0">
              <a:solidFill>
                <a:srgbClr val="000000"/>
              </a:solidFill>
              <a:latin typeface="Canva Sans"/>
            </a:endParaRPr>
          </a:p>
        </p:txBody>
      </p:sp>
      <p:sp>
        <p:nvSpPr>
          <p:cNvPr id="4" name="AutoShape 4"/>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5" name="Slide Number Placeholder 4">
            <a:extLst>
              <a:ext uri="{FF2B5EF4-FFF2-40B4-BE49-F238E27FC236}">
                <a16:creationId xmlns:a16="http://schemas.microsoft.com/office/drawing/2014/main" id="{F3488724-3E6D-8A6E-FEE8-5C3A124FE68E}"/>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302844" y="158183"/>
            <a:ext cx="13682354" cy="2033892"/>
          </a:xfrm>
          <a:prstGeom prst="rect">
            <a:avLst/>
          </a:prstGeom>
        </p:spPr>
        <p:txBody>
          <a:bodyPr lIns="0" tIns="0" rIns="0" bIns="0" rtlCol="0" anchor="t">
            <a:spAutoFit/>
          </a:bodyPr>
          <a:lstStyle/>
          <a:p>
            <a:pPr algn="ctr">
              <a:lnSpc>
                <a:spcPts val="8120"/>
              </a:lnSpc>
            </a:pPr>
            <a:r>
              <a:rPr lang="en-US" sz="5800">
                <a:solidFill>
                  <a:srgbClr val="000000"/>
                </a:solidFill>
                <a:latin typeface="Canva Sans Bold"/>
              </a:rPr>
              <a:t>Tools and Technologies</a:t>
            </a:r>
          </a:p>
          <a:p>
            <a:pPr algn="ctr">
              <a:lnSpc>
                <a:spcPts val="8120"/>
              </a:lnSpc>
            </a:pPr>
            <a:endParaRPr lang="en-US" sz="5800">
              <a:solidFill>
                <a:srgbClr val="000000"/>
              </a:solidFill>
              <a:latin typeface="Canva Sans Bold"/>
            </a:endParaRPr>
          </a:p>
        </p:txBody>
      </p:sp>
      <p:sp>
        <p:nvSpPr>
          <p:cNvPr id="3" name="AutoShape 3"/>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5" name="Slide Number Placeholder 4">
            <a:extLst>
              <a:ext uri="{FF2B5EF4-FFF2-40B4-BE49-F238E27FC236}">
                <a16:creationId xmlns:a16="http://schemas.microsoft.com/office/drawing/2014/main" id="{63CBDAA6-56FD-26B6-4992-F4508CFB0446}"/>
              </a:ext>
            </a:extLst>
          </p:cNvPr>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6" name="Table 5">
            <a:extLst>
              <a:ext uri="{FF2B5EF4-FFF2-40B4-BE49-F238E27FC236}">
                <a16:creationId xmlns:a16="http://schemas.microsoft.com/office/drawing/2014/main" id="{CFCC1A27-565B-CAC2-D8B0-FF8CA20E789C}"/>
              </a:ext>
            </a:extLst>
          </p:cNvPr>
          <p:cNvGraphicFramePr>
            <a:graphicFrameLocks noGrp="1"/>
          </p:cNvGraphicFramePr>
          <p:nvPr>
            <p:extLst>
              <p:ext uri="{D42A27DB-BD31-4B8C-83A1-F6EECF244321}">
                <p14:modId xmlns:p14="http://schemas.microsoft.com/office/powerpoint/2010/main" val="3770825622"/>
              </p:ext>
            </p:extLst>
          </p:nvPr>
        </p:nvGraphicFramePr>
        <p:xfrm>
          <a:off x="1371600" y="1866898"/>
          <a:ext cx="15773400" cy="6629400"/>
        </p:xfrm>
        <a:graphic>
          <a:graphicData uri="http://schemas.openxmlformats.org/drawingml/2006/table">
            <a:tbl>
              <a:tblPr firstRow="1" bandRow="1">
                <a:tableStyleId>{E8034E78-7F5D-4C2E-B375-FC64B27BC917}</a:tableStyleId>
              </a:tblPr>
              <a:tblGrid>
                <a:gridCol w="7886700">
                  <a:extLst>
                    <a:ext uri="{9D8B030D-6E8A-4147-A177-3AD203B41FA5}">
                      <a16:colId xmlns:a16="http://schemas.microsoft.com/office/drawing/2014/main" val="1412306109"/>
                    </a:ext>
                  </a:extLst>
                </a:gridCol>
                <a:gridCol w="7886700">
                  <a:extLst>
                    <a:ext uri="{9D8B030D-6E8A-4147-A177-3AD203B41FA5}">
                      <a16:colId xmlns:a16="http://schemas.microsoft.com/office/drawing/2014/main" val="2448675070"/>
                    </a:ext>
                  </a:extLst>
                </a:gridCol>
              </a:tblGrid>
              <a:tr h="1104900">
                <a:tc>
                  <a:txBody>
                    <a:bodyPr/>
                    <a:lstStyle/>
                    <a:p>
                      <a:pPr algn="ctr">
                        <a:lnSpc>
                          <a:spcPct val="150000"/>
                        </a:lnSpc>
                      </a:pPr>
                      <a:r>
                        <a:rPr lang="en-US" sz="3600" dirty="0">
                          <a:latin typeface="Canva Sans" panose="020B0604020202020204" charset="0"/>
                        </a:rPr>
                        <a:t>CATEGORY</a:t>
                      </a:r>
                    </a:p>
                  </a:txBody>
                  <a:tcPr/>
                </a:tc>
                <a:tc>
                  <a:txBody>
                    <a:bodyPr/>
                    <a:lstStyle/>
                    <a:p>
                      <a:pPr algn="ctr">
                        <a:lnSpc>
                          <a:spcPct val="150000"/>
                        </a:lnSpc>
                      </a:pPr>
                      <a:r>
                        <a:rPr lang="en-US" sz="3600" dirty="0">
                          <a:latin typeface="Canva Sans" panose="020B0604020202020204" charset="0"/>
                        </a:rPr>
                        <a:t>Tools and Technologies</a:t>
                      </a:r>
                    </a:p>
                  </a:txBody>
                  <a:tcPr/>
                </a:tc>
                <a:extLst>
                  <a:ext uri="{0D108BD9-81ED-4DB2-BD59-A6C34878D82A}">
                    <a16:rowId xmlns:a16="http://schemas.microsoft.com/office/drawing/2014/main" val="2316659226"/>
                  </a:ext>
                </a:extLst>
              </a:tr>
              <a:tr h="1104900">
                <a:tc>
                  <a:txBody>
                    <a:bodyPr/>
                    <a:lstStyle/>
                    <a:p>
                      <a:pPr algn="ctr">
                        <a:lnSpc>
                          <a:spcPct val="150000"/>
                        </a:lnSpc>
                      </a:pPr>
                      <a:r>
                        <a:rPr lang="en-US" dirty="0">
                          <a:latin typeface="Canva Sans" panose="020B0604020202020204" charset="0"/>
                        </a:rPr>
                        <a:t>Web3 Libraries</a:t>
                      </a:r>
                    </a:p>
                  </a:txBody>
                  <a:tcPr/>
                </a:tc>
                <a:tc>
                  <a:txBody>
                    <a:bodyPr/>
                    <a:lstStyle/>
                    <a:p>
                      <a:pPr algn="ctr">
                        <a:lnSpc>
                          <a:spcPct val="150000"/>
                        </a:lnSpc>
                      </a:pPr>
                      <a:r>
                        <a:rPr lang="en-US" dirty="0">
                          <a:latin typeface="Canva Sans" panose="020B0604020202020204" charset="0"/>
                        </a:rPr>
                        <a:t>Web3.js , Ether.js</a:t>
                      </a:r>
                    </a:p>
                  </a:txBody>
                  <a:tcPr/>
                </a:tc>
                <a:extLst>
                  <a:ext uri="{0D108BD9-81ED-4DB2-BD59-A6C34878D82A}">
                    <a16:rowId xmlns:a16="http://schemas.microsoft.com/office/drawing/2014/main" val="2672009882"/>
                  </a:ext>
                </a:extLst>
              </a:tr>
              <a:tr h="1104900">
                <a:tc>
                  <a:txBody>
                    <a:bodyPr/>
                    <a:lstStyle/>
                    <a:p>
                      <a:pPr algn="ctr">
                        <a:lnSpc>
                          <a:spcPct val="150000"/>
                        </a:lnSpc>
                      </a:pPr>
                      <a:r>
                        <a:rPr lang="en-US" dirty="0">
                          <a:latin typeface="Canva Sans" panose="020B0604020202020204" charset="0"/>
                        </a:rPr>
                        <a:t>Data Storage</a:t>
                      </a:r>
                    </a:p>
                  </a:txBody>
                  <a:tcPr/>
                </a:tc>
                <a:tc>
                  <a:txBody>
                    <a:bodyPr/>
                    <a:lstStyle/>
                    <a:p>
                      <a:pPr algn="ctr">
                        <a:lnSpc>
                          <a:spcPct val="150000"/>
                        </a:lnSpc>
                      </a:pPr>
                      <a:r>
                        <a:rPr lang="en-US" dirty="0">
                          <a:latin typeface="Canva Sans" panose="020B0604020202020204" charset="0"/>
                        </a:rPr>
                        <a:t>SQLite, inFuture : MongoDB</a:t>
                      </a:r>
                    </a:p>
                  </a:txBody>
                  <a:tcPr/>
                </a:tc>
                <a:extLst>
                  <a:ext uri="{0D108BD9-81ED-4DB2-BD59-A6C34878D82A}">
                    <a16:rowId xmlns:a16="http://schemas.microsoft.com/office/drawing/2014/main" val="3758758606"/>
                  </a:ext>
                </a:extLst>
              </a:tr>
              <a:tr h="1104900">
                <a:tc>
                  <a:txBody>
                    <a:bodyPr/>
                    <a:lstStyle/>
                    <a:p>
                      <a:pPr algn="ctr">
                        <a:lnSpc>
                          <a:spcPct val="150000"/>
                        </a:lnSpc>
                      </a:pPr>
                      <a:r>
                        <a:rPr lang="en-US" dirty="0">
                          <a:latin typeface="Canva Sans" panose="020B0604020202020204" charset="0"/>
                        </a:rPr>
                        <a:t>Backend Framework</a:t>
                      </a:r>
                    </a:p>
                  </a:txBody>
                  <a:tcPr/>
                </a:tc>
                <a:tc>
                  <a:txBody>
                    <a:bodyPr/>
                    <a:lstStyle/>
                    <a:p>
                      <a:pPr algn="ctr">
                        <a:lnSpc>
                          <a:spcPct val="150000"/>
                        </a:lnSpc>
                      </a:pPr>
                      <a:r>
                        <a:rPr lang="en-US" dirty="0">
                          <a:latin typeface="Canva Sans" panose="020B0604020202020204" charset="0"/>
                        </a:rPr>
                        <a:t>Flask</a:t>
                      </a:r>
                    </a:p>
                  </a:txBody>
                  <a:tcPr/>
                </a:tc>
                <a:extLst>
                  <a:ext uri="{0D108BD9-81ED-4DB2-BD59-A6C34878D82A}">
                    <a16:rowId xmlns:a16="http://schemas.microsoft.com/office/drawing/2014/main" val="1650850524"/>
                  </a:ext>
                </a:extLst>
              </a:tr>
              <a:tr h="1104900">
                <a:tc>
                  <a:txBody>
                    <a:bodyPr/>
                    <a:lstStyle/>
                    <a:p>
                      <a:pPr algn="ctr">
                        <a:lnSpc>
                          <a:spcPct val="150000"/>
                        </a:lnSpc>
                      </a:pPr>
                      <a:r>
                        <a:rPr lang="en-US" dirty="0">
                          <a:latin typeface="Canva Sans" panose="020B0604020202020204" charset="0"/>
                        </a:rPr>
                        <a:t>Front-end Framework</a:t>
                      </a:r>
                    </a:p>
                  </a:txBody>
                  <a:tcPr/>
                </a:tc>
                <a:tc>
                  <a:txBody>
                    <a:bodyPr/>
                    <a:lstStyle/>
                    <a:p>
                      <a:pPr algn="ctr">
                        <a:lnSpc>
                          <a:spcPct val="150000"/>
                        </a:lnSpc>
                      </a:pPr>
                      <a:r>
                        <a:rPr lang="en-US" dirty="0">
                          <a:latin typeface="Canva Sans" panose="020B0604020202020204" charset="0"/>
                        </a:rPr>
                        <a:t>React</a:t>
                      </a:r>
                    </a:p>
                  </a:txBody>
                  <a:tcPr/>
                </a:tc>
                <a:extLst>
                  <a:ext uri="{0D108BD9-81ED-4DB2-BD59-A6C34878D82A}">
                    <a16:rowId xmlns:a16="http://schemas.microsoft.com/office/drawing/2014/main" val="1629465195"/>
                  </a:ext>
                </a:extLst>
              </a:tr>
              <a:tr h="1104900">
                <a:tc>
                  <a:txBody>
                    <a:bodyPr/>
                    <a:lstStyle/>
                    <a:p>
                      <a:pPr algn="ctr">
                        <a:lnSpc>
                          <a:spcPct val="150000"/>
                        </a:lnSpc>
                      </a:pPr>
                      <a:r>
                        <a:rPr lang="en-US" dirty="0">
                          <a:latin typeface="Canva Sans" panose="020B0604020202020204" charset="0"/>
                        </a:rPr>
                        <a:t>APIs for Alerting</a:t>
                      </a:r>
                    </a:p>
                  </a:txBody>
                  <a:tcPr/>
                </a:tc>
                <a:tc>
                  <a:txBody>
                    <a:bodyPr/>
                    <a:lstStyle/>
                    <a:p>
                      <a:pPr algn="ctr">
                        <a:lnSpc>
                          <a:spcPct val="150000"/>
                        </a:lnSpc>
                      </a:pPr>
                      <a:r>
                        <a:rPr lang="en-US" dirty="0">
                          <a:latin typeface="Canva Sans" panose="020B0604020202020204" charset="0"/>
                        </a:rPr>
                        <a:t>Email services , Communication Platforms</a:t>
                      </a:r>
                    </a:p>
                  </a:txBody>
                  <a:tcPr/>
                </a:tc>
                <a:extLst>
                  <a:ext uri="{0D108BD9-81ED-4DB2-BD59-A6C34878D82A}">
                    <a16:rowId xmlns:a16="http://schemas.microsoft.com/office/drawing/2014/main" val="2707412792"/>
                  </a:ext>
                </a:extLst>
              </a:tr>
            </a:tbl>
          </a:graphicData>
        </a:graphic>
      </p:graphicFrame>
    </p:spTree>
    <p:extLst>
      <p:ext uri="{BB962C8B-B14F-4D97-AF65-F5344CB8AC3E}">
        <p14:creationId xmlns:p14="http://schemas.microsoft.com/office/powerpoint/2010/main" val="2606835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302844" y="158183"/>
            <a:ext cx="13682354" cy="1005192"/>
          </a:xfrm>
          <a:prstGeom prst="rect">
            <a:avLst/>
          </a:prstGeom>
        </p:spPr>
        <p:txBody>
          <a:bodyPr lIns="0" tIns="0" rIns="0" bIns="0" rtlCol="0" anchor="t">
            <a:spAutoFit/>
          </a:bodyPr>
          <a:lstStyle/>
          <a:p>
            <a:pPr algn="ctr">
              <a:lnSpc>
                <a:spcPts val="8120"/>
              </a:lnSpc>
            </a:pPr>
            <a:r>
              <a:rPr lang="en-US" sz="5800">
                <a:solidFill>
                  <a:srgbClr val="000000"/>
                </a:solidFill>
                <a:latin typeface="Canva Sans Bold"/>
              </a:rPr>
              <a:t>REFERENCES</a:t>
            </a:r>
          </a:p>
        </p:txBody>
      </p:sp>
      <p:sp>
        <p:nvSpPr>
          <p:cNvPr id="3" name="AutoShape 3"/>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4" name="Slide Number Placeholder 3">
            <a:extLst>
              <a:ext uri="{FF2B5EF4-FFF2-40B4-BE49-F238E27FC236}">
                <a16:creationId xmlns:a16="http://schemas.microsoft.com/office/drawing/2014/main" id="{510D8244-2505-45C8-580F-23F87B7E6D99}"/>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5" name="TextBox 4">
            <a:extLst>
              <a:ext uri="{FF2B5EF4-FFF2-40B4-BE49-F238E27FC236}">
                <a16:creationId xmlns:a16="http://schemas.microsoft.com/office/drawing/2014/main" id="{93099726-D863-85AD-61A9-9967374911DA}"/>
              </a:ext>
            </a:extLst>
          </p:cNvPr>
          <p:cNvSpPr txBox="1"/>
          <p:nvPr/>
        </p:nvSpPr>
        <p:spPr>
          <a:xfrm>
            <a:off x="4267200" y="4152900"/>
            <a:ext cx="184731" cy="369332"/>
          </a:xfrm>
          <a:prstGeom prst="rect">
            <a:avLst/>
          </a:prstGeom>
          <a:noFill/>
        </p:spPr>
        <p:txBody>
          <a:bodyPr wrap="none" rtlCol="0">
            <a:spAutoFit/>
          </a:bodyPr>
          <a:lstStyle/>
          <a:p>
            <a:endParaRPr lang="en-US" dirty="0"/>
          </a:p>
        </p:txBody>
      </p:sp>
      <p:sp>
        <p:nvSpPr>
          <p:cNvPr id="6" name="TextBox 3">
            <a:extLst>
              <a:ext uri="{FF2B5EF4-FFF2-40B4-BE49-F238E27FC236}">
                <a16:creationId xmlns:a16="http://schemas.microsoft.com/office/drawing/2014/main" id="{8CDAFD50-39F6-CA81-3AC6-AF8506162657}"/>
              </a:ext>
            </a:extLst>
          </p:cNvPr>
          <p:cNvSpPr txBox="1"/>
          <p:nvPr/>
        </p:nvSpPr>
        <p:spPr>
          <a:xfrm>
            <a:off x="304800" y="2171700"/>
            <a:ext cx="17647146" cy="7996292"/>
          </a:xfrm>
          <a:prstGeom prst="rect">
            <a:avLst/>
          </a:prstGeom>
        </p:spPr>
        <p:txBody>
          <a:bodyPr lIns="0" tIns="0" rIns="0" bIns="0" rtlCol="0" anchor="t">
            <a:spAutoFit/>
          </a:bodyPr>
          <a:lstStyle/>
          <a:p>
            <a:pPr marL="1131570" lvl="1" indent="-742950">
              <a:lnSpc>
                <a:spcPts val="6264"/>
              </a:lnSpc>
              <a:buFont typeface="+mj-lt"/>
              <a:buAutoNum type="arabicPeriod"/>
            </a:pPr>
            <a:r>
              <a:rPr lang="en-US" sz="3600" dirty="0">
                <a:solidFill>
                  <a:srgbClr val="000000"/>
                </a:solidFill>
                <a:latin typeface="Canva Sans" panose="020B0604020202020204" charset="0"/>
                <a:hlinkClick r:id="rId2"/>
              </a:rPr>
              <a:t>https://github.com/eth-brownie/brownie/issues/1653</a:t>
            </a:r>
          </a:p>
          <a:p>
            <a:pPr marL="1131570" lvl="1" indent="-742950">
              <a:lnSpc>
                <a:spcPts val="6264"/>
              </a:lnSpc>
              <a:buFont typeface="+mj-lt"/>
              <a:buAutoNum type="arabicPeriod"/>
            </a:pPr>
            <a:r>
              <a:rPr lang="en-US" sz="3600" dirty="0">
                <a:solidFill>
                  <a:srgbClr val="000000"/>
                </a:solidFill>
                <a:latin typeface="Canva Sans" panose="020B0604020202020204" charset="0"/>
                <a:hlinkClick r:id="rId2"/>
              </a:rPr>
              <a:t>https://docs.vyperlang.org/en/v0.2.14/testing-contracts-brownie.html</a:t>
            </a:r>
            <a:endParaRPr lang="en-US" sz="3600" dirty="0">
              <a:solidFill>
                <a:srgbClr val="000000"/>
              </a:solidFill>
              <a:latin typeface="Canva Sans" panose="020B0604020202020204" charset="0"/>
            </a:endParaRPr>
          </a:p>
          <a:p>
            <a:pPr marL="1131570" lvl="1" indent="-742950">
              <a:lnSpc>
                <a:spcPts val="6264"/>
              </a:lnSpc>
              <a:buFont typeface="+mj-lt"/>
              <a:buAutoNum type="arabicPeriod"/>
            </a:pPr>
            <a:r>
              <a:rPr lang="en-US" sz="3600" dirty="0">
                <a:solidFill>
                  <a:srgbClr val="000000"/>
                </a:solidFill>
                <a:latin typeface="Canva Sans"/>
                <a:hlinkClick r:id="rId3"/>
              </a:rPr>
              <a:t>https://eth-brownie.readthedocs.io/en/stable/tests-pytest-intro.html</a:t>
            </a:r>
            <a:endParaRPr lang="en-US" sz="3600" dirty="0">
              <a:solidFill>
                <a:srgbClr val="000000"/>
              </a:solidFill>
              <a:latin typeface="Canva Sans"/>
            </a:endParaRPr>
          </a:p>
          <a:p>
            <a:pPr marL="1131570" lvl="1" indent="-742950">
              <a:lnSpc>
                <a:spcPts val="6264"/>
              </a:lnSpc>
              <a:buFont typeface="+mj-lt"/>
              <a:buAutoNum type="arabicPeriod"/>
            </a:pPr>
            <a:r>
              <a:rPr lang="en-US" sz="3600" dirty="0">
                <a:solidFill>
                  <a:srgbClr val="000000"/>
                </a:solidFill>
                <a:latin typeface="Canva Sans"/>
                <a:hlinkClick r:id="rId4"/>
              </a:rPr>
              <a:t>https://k0nze.dev/posts/python-estimate-ethereum-gas/</a:t>
            </a:r>
            <a:endParaRPr lang="en-US" sz="3600" dirty="0">
              <a:solidFill>
                <a:srgbClr val="000000"/>
              </a:solidFill>
              <a:latin typeface="Canva Sans"/>
            </a:endParaRPr>
          </a:p>
          <a:p>
            <a:pPr marL="1131570" lvl="1" indent="-742950">
              <a:lnSpc>
                <a:spcPts val="6264"/>
              </a:lnSpc>
              <a:buFont typeface="+mj-lt"/>
              <a:buAutoNum type="arabicPeriod"/>
            </a:pPr>
            <a:r>
              <a:rPr lang="en-US" sz="3600" dirty="0">
                <a:solidFill>
                  <a:srgbClr val="000000"/>
                </a:solidFill>
                <a:latin typeface="Canva Sans"/>
                <a:hlinkClick r:id="rId5"/>
              </a:rPr>
              <a:t>https://ethereum.stackexchange.com/questions/27452/how-to-estimate-gas-cost</a:t>
            </a:r>
            <a:endParaRPr lang="en-US" sz="3600" dirty="0">
              <a:solidFill>
                <a:srgbClr val="000000"/>
              </a:solidFill>
              <a:latin typeface="Canva Sans"/>
            </a:endParaRPr>
          </a:p>
          <a:p>
            <a:pPr marL="1131570" lvl="1" indent="-742950">
              <a:lnSpc>
                <a:spcPts val="6264"/>
              </a:lnSpc>
              <a:buFont typeface="+mj-lt"/>
              <a:buAutoNum type="arabicPeriod"/>
            </a:pPr>
            <a:r>
              <a:rPr lang="en-US" sz="3600" dirty="0">
                <a:solidFill>
                  <a:srgbClr val="000000"/>
                </a:solidFill>
                <a:latin typeface="Canva Sans"/>
                <a:hlinkClick r:id="rId6"/>
              </a:rPr>
              <a:t>https://www.sciencedirect.com/science/article/pii/S2096720923000234</a:t>
            </a:r>
            <a:endParaRPr lang="en-US" sz="3600" dirty="0">
              <a:solidFill>
                <a:srgbClr val="000000"/>
              </a:solidFill>
              <a:latin typeface="Canva Sans"/>
            </a:endParaRPr>
          </a:p>
          <a:p>
            <a:pPr marL="1131570" lvl="1" indent="-742950">
              <a:lnSpc>
                <a:spcPts val="6264"/>
              </a:lnSpc>
              <a:buFont typeface="+mj-lt"/>
              <a:buAutoNum type="arabicPeriod"/>
            </a:pPr>
            <a:r>
              <a:rPr lang="en-US" sz="3600" dirty="0">
                <a:solidFill>
                  <a:srgbClr val="000000"/>
                </a:solidFill>
                <a:latin typeface="Canva Sans"/>
                <a:hlinkClick r:id="rId7"/>
              </a:rPr>
              <a:t>https://www.youtube.com/watch?v=UISu1jFJOGc</a:t>
            </a:r>
            <a:endParaRPr lang="en-US" sz="3600" dirty="0">
              <a:solidFill>
                <a:srgbClr val="000000"/>
              </a:solidFill>
              <a:latin typeface="Canva Sans"/>
            </a:endParaRPr>
          </a:p>
          <a:p>
            <a:pPr marL="1131570" lvl="1" indent="-742950">
              <a:lnSpc>
                <a:spcPts val="6264"/>
              </a:lnSpc>
              <a:buFont typeface="+mj-lt"/>
              <a:buAutoNum type="arabicPeriod"/>
            </a:pPr>
            <a:r>
              <a:rPr lang="en-US" sz="3600" dirty="0">
                <a:solidFill>
                  <a:srgbClr val="000000"/>
                </a:solidFill>
                <a:latin typeface="Canva Sans"/>
                <a:hlinkClick r:id="rId8"/>
              </a:rPr>
              <a:t>https://www.youtube.com/watch?v=ceGCPVH6PNQ</a:t>
            </a:r>
            <a:endParaRPr lang="en-US" sz="3600" dirty="0">
              <a:solidFill>
                <a:srgbClr val="000000"/>
              </a:solidFill>
              <a:latin typeface="Canva Sans"/>
            </a:endParaRPr>
          </a:p>
          <a:p>
            <a:pPr marL="777240" lvl="1" indent="-388620">
              <a:lnSpc>
                <a:spcPts val="6264"/>
              </a:lnSpc>
              <a:buFont typeface="Arial"/>
              <a:buChar char="•"/>
            </a:pPr>
            <a:endParaRPr lang="en-US" sz="3600" dirty="0">
              <a:solidFill>
                <a:srgbClr val="000000"/>
              </a:solidFill>
              <a:latin typeface="Canv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302844" y="158183"/>
            <a:ext cx="13682354" cy="1005192"/>
          </a:xfrm>
          <a:prstGeom prst="rect">
            <a:avLst/>
          </a:prstGeom>
        </p:spPr>
        <p:txBody>
          <a:bodyPr lIns="0" tIns="0" rIns="0" bIns="0" rtlCol="0" anchor="t">
            <a:spAutoFit/>
          </a:bodyPr>
          <a:lstStyle/>
          <a:p>
            <a:pPr algn="ctr">
              <a:lnSpc>
                <a:spcPts val="8120"/>
              </a:lnSpc>
            </a:pPr>
            <a:r>
              <a:rPr lang="en-US" sz="5800">
                <a:solidFill>
                  <a:srgbClr val="000000"/>
                </a:solidFill>
                <a:latin typeface="Canva Sans Bold"/>
              </a:rPr>
              <a:t>REFERENCES</a:t>
            </a:r>
          </a:p>
        </p:txBody>
      </p:sp>
      <p:sp>
        <p:nvSpPr>
          <p:cNvPr id="3" name="AutoShape 3"/>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4" name="Slide Number Placeholder 3">
            <a:extLst>
              <a:ext uri="{FF2B5EF4-FFF2-40B4-BE49-F238E27FC236}">
                <a16:creationId xmlns:a16="http://schemas.microsoft.com/office/drawing/2014/main" id="{510D8244-2505-45C8-580F-23F87B7E6D99}"/>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5" name="TextBox 4">
            <a:extLst>
              <a:ext uri="{FF2B5EF4-FFF2-40B4-BE49-F238E27FC236}">
                <a16:creationId xmlns:a16="http://schemas.microsoft.com/office/drawing/2014/main" id="{93099726-D863-85AD-61A9-9967374911DA}"/>
              </a:ext>
            </a:extLst>
          </p:cNvPr>
          <p:cNvSpPr txBox="1"/>
          <p:nvPr/>
        </p:nvSpPr>
        <p:spPr>
          <a:xfrm>
            <a:off x="4267200" y="4152900"/>
            <a:ext cx="184731" cy="369332"/>
          </a:xfrm>
          <a:prstGeom prst="rect">
            <a:avLst/>
          </a:prstGeom>
          <a:noFill/>
        </p:spPr>
        <p:txBody>
          <a:bodyPr wrap="none" rtlCol="0">
            <a:spAutoFit/>
          </a:bodyPr>
          <a:lstStyle/>
          <a:p>
            <a:endParaRPr lang="en-US" dirty="0"/>
          </a:p>
        </p:txBody>
      </p:sp>
      <p:sp>
        <p:nvSpPr>
          <p:cNvPr id="6" name="TextBox 3">
            <a:extLst>
              <a:ext uri="{FF2B5EF4-FFF2-40B4-BE49-F238E27FC236}">
                <a16:creationId xmlns:a16="http://schemas.microsoft.com/office/drawing/2014/main" id="{8CDAFD50-39F6-CA81-3AC6-AF8506162657}"/>
              </a:ext>
            </a:extLst>
          </p:cNvPr>
          <p:cNvSpPr txBox="1"/>
          <p:nvPr/>
        </p:nvSpPr>
        <p:spPr>
          <a:xfrm>
            <a:off x="304800" y="2171700"/>
            <a:ext cx="17647146" cy="3956724"/>
          </a:xfrm>
          <a:prstGeom prst="rect">
            <a:avLst/>
          </a:prstGeom>
        </p:spPr>
        <p:txBody>
          <a:bodyPr lIns="0" tIns="0" rIns="0" bIns="0" rtlCol="0" anchor="t">
            <a:spAutoFit/>
          </a:bodyPr>
          <a:lstStyle/>
          <a:p>
            <a:pPr marL="1131570" lvl="1" indent="-742950">
              <a:lnSpc>
                <a:spcPts val="6264"/>
              </a:lnSpc>
              <a:buFont typeface="+mj-lt"/>
              <a:buAutoNum type="arabicPeriod" startAt="9"/>
            </a:pPr>
            <a:r>
              <a:rPr lang="en-US" sz="3600" dirty="0">
                <a:solidFill>
                  <a:srgbClr val="000000"/>
                </a:solidFill>
                <a:latin typeface="Canva Sans Bold"/>
                <a:hlinkClick r:id="rId2"/>
              </a:rPr>
              <a:t>https://docs.python.org/3/library/sqlite3.html</a:t>
            </a:r>
            <a:endParaRPr lang="en-US" sz="3600" dirty="0">
              <a:solidFill>
                <a:srgbClr val="000000"/>
              </a:solidFill>
              <a:latin typeface="Canva Sans Bold"/>
            </a:endParaRPr>
          </a:p>
          <a:p>
            <a:pPr marL="1131570" lvl="1" indent="-742950">
              <a:lnSpc>
                <a:spcPts val="6264"/>
              </a:lnSpc>
              <a:buFont typeface="+mj-lt"/>
              <a:buAutoNum type="arabicPeriod" startAt="9"/>
            </a:pPr>
            <a:r>
              <a:rPr lang="en-US" sz="3600" dirty="0">
                <a:solidFill>
                  <a:srgbClr val="000000"/>
                </a:solidFill>
                <a:latin typeface="Canva Sans Bold"/>
                <a:hlinkClick r:id="rId3"/>
              </a:rPr>
              <a:t>https://moralis.io/python-and-web3-a-web3-and-python-tutorial-for-blockchain-development/</a:t>
            </a:r>
            <a:endParaRPr lang="en-US" sz="3600" dirty="0">
              <a:solidFill>
                <a:srgbClr val="000000"/>
              </a:solidFill>
              <a:latin typeface="Canva Sans Bold"/>
            </a:endParaRPr>
          </a:p>
          <a:p>
            <a:pPr marL="1131570" lvl="1" indent="-742950">
              <a:lnSpc>
                <a:spcPts val="6264"/>
              </a:lnSpc>
              <a:buFont typeface="+mj-lt"/>
              <a:buAutoNum type="arabicPeriod" startAt="9"/>
            </a:pPr>
            <a:endParaRPr lang="en-US" sz="3600" dirty="0">
              <a:solidFill>
                <a:srgbClr val="000000"/>
              </a:solidFill>
              <a:latin typeface="Canva Sans Bold"/>
            </a:endParaRPr>
          </a:p>
          <a:p>
            <a:pPr marL="1131570" lvl="1" indent="-742950">
              <a:lnSpc>
                <a:spcPts val="6264"/>
              </a:lnSpc>
              <a:buFont typeface="+mj-lt"/>
              <a:buAutoNum type="arabicPeriod" startAt="9"/>
            </a:pPr>
            <a:endParaRPr lang="en-US" sz="3600" dirty="0">
              <a:solidFill>
                <a:srgbClr val="000000"/>
              </a:solidFill>
              <a:latin typeface="Canva Sans"/>
            </a:endParaRPr>
          </a:p>
        </p:txBody>
      </p:sp>
    </p:spTree>
    <p:extLst>
      <p:ext uri="{BB962C8B-B14F-4D97-AF65-F5344CB8AC3E}">
        <p14:creationId xmlns:p14="http://schemas.microsoft.com/office/powerpoint/2010/main" val="3442293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869621" y="-522514"/>
            <a:ext cx="8433707" cy="4392386"/>
            <a:chOff x="0" y="0"/>
            <a:chExt cx="2221223" cy="1156842"/>
          </a:xfrm>
        </p:grpSpPr>
        <p:sp>
          <p:nvSpPr>
            <p:cNvPr id="3" name="Freeform 3"/>
            <p:cNvSpPr/>
            <p:nvPr/>
          </p:nvSpPr>
          <p:spPr>
            <a:xfrm>
              <a:off x="0" y="0"/>
              <a:ext cx="2221223" cy="1156842"/>
            </a:xfrm>
            <a:custGeom>
              <a:avLst/>
              <a:gdLst/>
              <a:ahLst/>
              <a:cxnLst/>
              <a:rect l="l" t="t" r="r" b="b"/>
              <a:pathLst>
                <a:path w="2221223" h="1156842">
                  <a:moveTo>
                    <a:pt x="0" y="0"/>
                  </a:moveTo>
                  <a:lnTo>
                    <a:pt x="2221223" y="0"/>
                  </a:lnTo>
                  <a:lnTo>
                    <a:pt x="2221223" y="1156842"/>
                  </a:lnTo>
                  <a:lnTo>
                    <a:pt x="0" y="1156842"/>
                  </a:lnTo>
                  <a:close/>
                </a:path>
              </a:pathLst>
            </a:custGeom>
            <a:solidFill>
              <a:srgbClr val="8F9EAF"/>
            </a:solidFill>
          </p:spPr>
          <p:txBody>
            <a:bodyPr/>
            <a:lstStyle/>
            <a:p>
              <a:endParaRPr lang="en-US"/>
            </a:p>
          </p:txBody>
        </p:sp>
        <p:sp>
          <p:nvSpPr>
            <p:cNvPr id="4" name="TextBox 4"/>
            <p:cNvSpPr txBox="1"/>
            <p:nvPr/>
          </p:nvSpPr>
          <p:spPr>
            <a:xfrm>
              <a:off x="0" y="-9525"/>
              <a:ext cx="2221223" cy="1166367"/>
            </a:xfrm>
            <a:prstGeom prst="rect">
              <a:avLst/>
            </a:prstGeom>
          </p:spPr>
          <p:txBody>
            <a:bodyPr lIns="50800" tIns="50800" rIns="50800" bIns="50800" rtlCol="0" anchor="ctr"/>
            <a:lstStyle/>
            <a:p>
              <a:pPr algn="ctr">
                <a:lnSpc>
                  <a:spcPts val="2123"/>
                </a:lnSpc>
              </a:pPr>
              <a:endParaRPr/>
            </a:p>
          </p:txBody>
        </p:sp>
      </p:grpSp>
      <p:grpSp>
        <p:nvGrpSpPr>
          <p:cNvPr id="5" name="Group 5"/>
          <p:cNvGrpSpPr/>
          <p:nvPr/>
        </p:nvGrpSpPr>
        <p:grpSpPr>
          <a:xfrm>
            <a:off x="11968843" y="3747407"/>
            <a:ext cx="3616779" cy="361677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9EAF"/>
            </a:solidFill>
          </p:spPr>
          <p:txBody>
            <a:bodyPr/>
            <a:lstStyle/>
            <a:p>
              <a:endParaRPr lang="en-US"/>
            </a:p>
          </p:txBody>
        </p:sp>
        <p:sp>
          <p:nvSpPr>
            <p:cNvPr id="7" name="TextBox 7"/>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8" name="TextBox 8"/>
          <p:cNvSpPr txBox="1"/>
          <p:nvPr/>
        </p:nvSpPr>
        <p:spPr>
          <a:xfrm>
            <a:off x="5334000" y="4457700"/>
            <a:ext cx="7293322"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Canva Sans Bold"/>
              </a:rPr>
              <a:t>THANK YOU!</a:t>
            </a:r>
          </a:p>
        </p:txBody>
      </p:sp>
      <p:sp>
        <p:nvSpPr>
          <p:cNvPr id="10" name="TextBox 10"/>
          <p:cNvSpPr txBox="1"/>
          <p:nvPr/>
        </p:nvSpPr>
        <p:spPr>
          <a:xfrm>
            <a:off x="15551852" y="8838488"/>
            <a:ext cx="1821747" cy="539700"/>
          </a:xfrm>
          <a:prstGeom prst="rect">
            <a:avLst/>
          </a:prstGeom>
        </p:spPr>
        <p:txBody>
          <a:bodyPr wrap="square" lIns="0" tIns="0" rIns="0" bIns="0" rtlCol="0" anchor="t">
            <a:spAutoFit/>
          </a:bodyPr>
          <a:lstStyle/>
          <a:p>
            <a:pPr algn="ctr">
              <a:lnSpc>
                <a:spcPts val="4622"/>
              </a:lnSpc>
            </a:pPr>
            <a:r>
              <a:rPr lang="en-US" sz="3301" dirty="0">
                <a:solidFill>
                  <a:srgbClr val="000000"/>
                </a:solidFill>
                <a:latin typeface="Public Sans"/>
              </a:rPr>
              <a:t>TEAM 07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493758"/>
            <a:ext cx="13172086" cy="100265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The Technical Analysis</a:t>
            </a:r>
          </a:p>
        </p:txBody>
      </p:sp>
      <p:sp>
        <p:nvSpPr>
          <p:cNvPr id="3" name="TextBox 3"/>
          <p:cNvSpPr txBox="1"/>
          <p:nvPr/>
        </p:nvSpPr>
        <p:spPr>
          <a:xfrm>
            <a:off x="1219880" y="2467020"/>
            <a:ext cx="8867775" cy="646429"/>
          </a:xfrm>
          <a:prstGeom prst="rect">
            <a:avLst/>
          </a:prstGeom>
        </p:spPr>
        <p:txBody>
          <a:bodyPr lIns="0" tIns="0" rIns="0" bIns="0" rtlCol="0" anchor="t">
            <a:spAutoFit/>
          </a:bodyPr>
          <a:lstStyle/>
          <a:p>
            <a:pPr algn="ctr">
              <a:lnSpc>
                <a:spcPts val="5320"/>
              </a:lnSpc>
            </a:pPr>
            <a:r>
              <a:rPr lang="en-US" sz="3800">
                <a:solidFill>
                  <a:srgbClr val="000000"/>
                </a:solidFill>
                <a:latin typeface="Canva Sans Bold"/>
              </a:rPr>
              <a:t>Central issue: Type conversion failure</a:t>
            </a:r>
          </a:p>
        </p:txBody>
      </p:sp>
      <p:sp>
        <p:nvSpPr>
          <p:cNvPr id="4" name="TextBox 4"/>
          <p:cNvSpPr txBox="1"/>
          <p:nvPr/>
        </p:nvSpPr>
        <p:spPr>
          <a:xfrm>
            <a:off x="1219880" y="3476670"/>
            <a:ext cx="15532554" cy="2454274"/>
          </a:xfrm>
          <a:prstGeom prst="rect">
            <a:avLst/>
          </a:prstGeom>
        </p:spPr>
        <p:txBody>
          <a:bodyPr lIns="0" tIns="0" rIns="0" bIns="0" rtlCol="0" anchor="t">
            <a:spAutoFit/>
          </a:bodyPr>
          <a:lstStyle/>
          <a:p>
            <a:pPr>
              <a:lnSpc>
                <a:spcPts val="4900"/>
              </a:lnSpc>
            </a:pPr>
            <a:r>
              <a:rPr lang="en-US" sz="3500" dirty="0">
                <a:solidFill>
                  <a:srgbClr val="000000"/>
                </a:solidFill>
                <a:latin typeface="Canva Sans"/>
              </a:rPr>
              <a:t>The Python int() function threw a TypeError because it was expecting a string input when a base was specified, but it received something else. You can clarify that specifying a base is common when dealing with numerical representations like hexadecimal numbers.</a:t>
            </a:r>
          </a:p>
        </p:txBody>
      </p:sp>
      <p:sp>
        <p:nvSpPr>
          <p:cNvPr id="5" name="TextBox 5"/>
          <p:cNvSpPr txBox="1"/>
          <p:nvPr/>
        </p:nvSpPr>
        <p:spPr>
          <a:xfrm>
            <a:off x="1219880" y="6283369"/>
            <a:ext cx="16365991" cy="1313179"/>
          </a:xfrm>
          <a:prstGeom prst="rect">
            <a:avLst/>
          </a:prstGeom>
        </p:spPr>
        <p:txBody>
          <a:bodyPr lIns="0" tIns="0" rIns="0" bIns="0" rtlCol="0" anchor="t">
            <a:spAutoFit/>
          </a:bodyPr>
          <a:lstStyle/>
          <a:p>
            <a:pPr>
              <a:lnSpc>
                <a:spcPts val="5320"/>
              </a:lnSpc>
            </a:pPr>
            <a:r>
              <a:rPr lang="en-US" sz="3800">
                <a:solidFill>
                  <a:srgbClr val="000000"/>
                </a:solidFill>
                <a:latin typeface="Canva Sans Bold"/>
              </a:rPr>
              <a:t>Error message:</a:t>
            </a:r>
          </a:p>
          <a:p>
            <a:pPr>
              <a:lnSpc>
                <a:spcPts val="5320"/>
              </a:lnSpc>
            </a:pPr>
            <a:endParaRPr lang="en-US" sz="3800">
              <a:solidFill>
                <a:srgbClr val="000000"/>
              </a:solidFill>
              <a:latin typeface="Canva Sans Bold"/>
            </a:endParaRPr>
          </a:p>
        </p:txBody>
      </p:sp>
      <p:sp>
        <p:nvSpPr>
          <p:cNvPr id="6" name="TextBox 6"/>
          <p:cNvSpPr txBox="1"/>
          <p:nvPr/>
        </p:nvSpPr>
        <p:spPr>
          <a:xfrm>
            <a:off x="1444398" y="7235234"/>
            <a:ext cx="15083518" cy="646429"/>
          </a:xfrm>
          <a:prstGeom prst="rect">
            <a:avLst/>
          </a:prstGeom>
        </p:spPr>
        <p:txBody>
          <a:bodyPr lIns="0" tIns="0" rIns="0" bIns="0" rtlCol="0" anchor="t">
            <a:spAutoFit/>
          </a:bodyPr>
          <a:lstStyle/>
          <a:p>
            <a:pPr algn="ctr">
              <a:lnSpc>
                <a:spcPts val="5320"/>
              </a:lnSpc>
            </a:pPr>
            <a:r>
              <a:rPr lang="en-US" sz="3800" dirty="0">
                <a:solidFill>
                  <a:srgbClr val="000000"/>
                </a:solidFill>
                <a:latin typeface="Canva Sans"/>
              </a:rPr>
              <a:t>TypeError: ‘int() can't convert non-string with explicit base’.</a:t>
            </a:r>
          </a:p>
        </p:txBody>
      </p:sp>
      <p:sp>
        <p:nvSpPr>
          <p:cNvPr id="7" name="AutoShape 7"/>
          <p:cNvSpPr/>
          <p:nvPr/>
        </p:nvSpPr>
        <p:spPr>
          <a:xfrm>
            <a:off x="21" y="1822277"/>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8" name="Slide Number Placeholder 7">
            <a:extLst>
              <a:ext uri="{FF2B5EF4-FFF2-40B4-BE49-F238E27FC236}">
                <a16:creationId xmlns:a16="http://schemas.microsoft.com/office/drawing/2014/main" id="{D9DDACE4-1D8B-3EF4-5092-FA0F60C68619}"/>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493758"/>
            <a:ext cx="13172086" cy="100265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The Technical Analysis</a:t>
            </a:r>
          </a:p>
        </p:txBody>
      </p:sp>
      <p:sp>
        <p:nvSpPr>
          <p:cNvPr id="5" name="TextBox 5"/>
          <p:cNvSpPr txBox="1"/>
          <p:nvPr/>
        </p:nvSpPr>
        <p:spPr>
          <a:xfrm>
            <a:off x="1219880" y="2400300"/>
            <a:ext cx="16365991" cy="1313179"/>
          </a:xfrm>
          <a:prstGeom prst="rect">
            <a:avLst/>
          </a:prstGeom>
        </p:spPr>
        <p:txBody>
          <a:bodyPr lIns="0" tIns="0" rIns="0" bIns="0" rtlCol="0" anchor="t">
            <a:spAutoFit/>
          </a:bodyPr>
          <a:lstStyle/>
          <a:p>
            <a:pPr>
              <a:lnSpc>
                <a:spcPts val="5320"/>
              </a:lnSpc>
            </a:pPr>
            <a:r>
              <a:rPr lang="en-US" sz="3800" dirty="0">
                <a:solidFill>
                  <a:srgbClr val="000000"/>
                </a:solidFill>
                <a:latin typeface="Canva Sans Bold"/>
              </a:rPr>
              <a:t>Error message:</a:t>
            </a:r>
          </a:p>
          <a:p>
            <a:pPr>
              <a:lnSpc>
                <a:spcPts val="5320"/>
              </a:lnSpc>
            </a:pPr>
            <a:endParaRPr lang="en-US" sz="3800" dirty="0">
              <a:solidFill>
                <a:srgbClr val="000000"/>
              </a:solidFill>
              <a:latin typeface="Canva Sans Bold"/>
            </a:endParaRPr>
          </a:p>
        </p:txBody>
      </p:sp>
      <p:sp>
        <p:nvSpPr>
          <p:cNvPr id="6" name="TextBox 6"/>
          <p:cNvSpPr txBox="1"/>
          <p:nvPr/>
        </p:nvSpPr>
        <p:spPr>
          <a:xfrm>
            <a:off x="1444398" y="3352165"/>
            <a:ext cx="15083518" cy="646429"/>
          </a:xfrm>
          <a:prstGeom prst="rect">
            <a:avLst/>
          </a:prstGeom>
        </p:spPr>
        <p:txBody>
          <a:bodyPr lIns="0" tIns="0" rIns="0" bIns="0" rtlCol="0" anchor="t">
            <a:spAutoFit/>
          </a:bodyPr>
          <a:lstStyle/>
          <a:p>
            <a:pPr algn="ctr">
              <a:lnSpc>
                <a:spcPts val="5320"/>
              </a:lnSpc>
            </a:pPr>
            <a:r>
              <a:rPr lang="en-US" sz="3800" dirty="0">
                <a:solidFill>
                  <a:srgbClr val="000000"/>
                </a:solidFill>
                <a:latin typeface="Canva Sans"/>
              </a:rPr>
              <a:t>TypeError: ‘int() can't convert non-string with explicit base’.</a:t>
            </a:r>
          </a:p>
        </p:txBody>
      </p:sp>
      <p:sp>
        <p:nvSpPr>
          <p:cNvPr id="7" name="AutoShape 7"/>
          <p:cNvSpPr/>
          <p:nvPr/>
        </p:nvSpPr>
        <p:spPr>
          <a:xfrm>
            <a:off x="21" y="1822277"/>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8" name="Slide Number Placeholder 7">
            <a:extLst>
              <a:ext uri="{FF2B5EF4-FFF2-40B4-BE49-F238E27FC236}">
                <a16:creationId xmlns:a16="http://schemas.microsoft.com/office/drawing/2014/main" id="{D9DDACE4-1D8B-3EF4-5092-FA0F60C68619}"/>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10" name="Picture 9">
            <a:extLst>
              <a:ext uri="{FF2B5EF4-FFF2-40B4-BE49-F238E27FC236}">
                <a16:creationId xmlns:a16="http://schemas.microsoft.com/office/drawing/2014/main" id="{BE2EB12F-117A-B220-3527-70B99C2BE0C1}"/>
              </a:ext>
            </a:extLst>
          </p:cNvPr>
          <p:cNvPicPr>
            <a:picLocks noChangeAspect="1"/>
          </p:cNvPicPr>
          <p:nvPr/>
        </p:nvPicPr>
        <p:blipFill>
          <a:blip r:embed="rId2"/>
          <a:stretch>
            <a:fillRect/>
          </a:stretch>
        </p:blipFill>
        <p:spPr>
          <a:xfrm>
            <a:off x="2133600" y="4457700"/>
            <a:ext cx="14585275" cy="4495800"/>
          </a:xfrm>
          <a:prstGeom prst="rect">
            <a:avLst/>
          </a:prstGeom>
        </p:spPr>
      </p:pic>
      <p:sp>
        <p:nvSpPr>
          <p:cNvPr id="3" name="Slide Number Placeholder 5">
            <a:extLst>
              <a:ext uri="{FF2B5EF4-FFF2-40B4-BE49-F238E27FC236}">
                <a16:creationId xmlns:a16="http://schemas.microsoft.com/office/drawing/2014/main" id="{91C7922F-8677-7F9D-1F78-D1AA42C03A51}"/>
              </a:ext>
            </a:extLst>
          </p:cNvPr>
          <p:cNvSpPr txBox="1">
            <a:spLocks/>
          </p:cNvSpPr>
          <p:nvPr/>
        </p:nvSpPr>
        <p:spPr>
          <a:xfrm>
            <a:off x="13944600" y="2376152"/>
            <a:ext cx="1527323" cy="547688"/>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t>REF-{1}</a:t>
            </a:r>
            <a:endParaRPr lang="en-US" dirty="0"/>
          </a:p>
        </p:txBody>
      </p:sp>
    </p:spTree>
    <p:extLst>
      <p:ext uri="{BB962C8B-B14F-4D97-AF65-F5344CB8AC3E}">
        <p14:creationId xmlns:p14="http://schemas.microsoft.com/office/powerpoint/2010/main" val="375219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493758"/>
            <a:ext cx="13172086" cy="100265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The Technical Analysis</a:t>
            </a:r>
          </a:p>
        </p:txBody>
      </p:sp>
      <p:sp>
        <p:nvSpPr>
          <p:cNvPr id="3" name="TextBox 3"/>
          <p:cNvSpPr txBox="1"/>
          <p:nvPr/>
        </p:nvSpPr>
        <p:spPr>
          <a:xfrm>
            <a:off x="1219880" y="2468291"/>
            <a:ext cx="9231585" cy="646429"/>
          </a:xfrm>
          <a:prstGeom prst="rect">
            <a:avLst/>
          </a:prstGeom>
        </p:spPr>
        <p:txBody>
          <a:bodyPr lIns="0" tIns="0" rIns="0" bIns="0" rtlCol="0" anchor="t">
            <a:spAutoFit/>
          </a:bodyPr>
          <a:lstStyle/>
          <a:p>
            <a:pPr algn="ctr">
              <a:lnSpc>
                <a:spcPts val="5320"/>
              </a:lnSpc>
            </a:pPr>
            <a:r>
              <a:rPr lang="en-US" sz="3800">
                <a:solidFill>
                  <a:srgbClr val="000000"/>
                </a:solidFill>
                <a:latin typeface="Canva Sans Bold"/>
              </a:rPr>
              <a:t>How the int() Function Works in Python</a:t>
            </a:r>
          </a:p>
        </p:txBody>
      </p:sp>
      <p:sp>
        <p:nvSpPr>
          <p:cNvPr id="4" name="TextBox 4"/>
          <p:cNvSpPr txBox="1"/>
          <p:nvPr/>
        </p:nvSpPr>
        <p:spPr>
          <a:xfrm>
            <a:off x="1219880" y="3583646"/>
            <a:ext cx="16798018" cy="4930774"/>
          </a:xfrm>
          <a:prstGeom prst="rect">
            <a:avLst/>
          </a:prstGeom>
        </p:spPr>
        <p:txBody>
          <a:bodyPr lIns="0" tIns="0" rIns="0" bIns="0" rtlCol="0" anchor="t">
            <a:spAutoFit/>
          </a:bodyPr>
          <a:lstStyle/>
          <a:p>
            <a:pPr marL="755659" lvl="1" indent="-377829">
              <a:lnSpc>
                <a:spcPts val="4900"/>
              </a:lnSpc>
              <a:buFont typeface="Arial"/>
              <a:buChar char="•"/>
            </a:pPr>
            <a:r>
              <a:rPr lang="en-US" sz="3500">
                <a:solidFill>
                  <a:srgbClr val="000000"/>
                </a:solidFill>
                <a:latin typeface="Canva Sans"/>
              </a:rPr>
              <a:t>Expected behavior of int() with base specified.</a:t>
            </a:r>
          </a:p>
          <a:p>
            <a:pPr marL="755659" lvl="1" indent="-377829">
              <a:lnSpc>
                <a:spcPts val="4900"/>
              </a:lnSpc>
              <a:buFont typeface="Arial"/>
              <a:buChar char="•"/>
            </a:pPr>
            <a:r>
              <a:rPr lang="en-US" sz="3500">
                <a:solidFill>
                  <a:srgbClr val="000000"/>
                </a:solidFill>
                <a:latin typeface="Canva Sans"/>
              </a:rPr>
              <a:t>Hexadecimal base (base=16) as the issue.</a:t>
            </a:r>
          </a:p>
          <a:p>
            <a:pPr>
              <a:lnSpc>
                <a:spcPts val="4900"/>
              </a:lnSpc>
            </a:pPr>
            <a:endParaRPr lang="en-US" sz="3500">
              <a:solidFill>
                <a:srgbClr val="000000"/>
              </a:solidFill>
              <a:latin typeface="Canva Sans"/>
            </a:endParaRPr>
          </a:p>
          <a:p>
            <a:pPr>
              <a:lnSpc>
                <a:spcPts val="4900"/>
              </a:lnSpc>
            </a:pPr>
            <a:r>
              <a:rPr lang="en-US" sz="3500">
                <a:solidFill>
                  <a:srgbClr val="000000"/>
                </a:solidFill>
                <a:latin typeface="Canva Sans"/>
              </a:rPr>
              <a:t>In Python, the int() function is used to convert strings or numbers to an integer. When you're working with different numeral systems, like hexadecimal, you need to specify the base for conversion. Normally, int('1A', 16) would convert the hexadecimal string '1A' to the decimal value 26. The issue arose because the function did not receive a string as expected</a:t>
            </a:r>
          </a:p>
        </p:txBody>
      </p:sp>
      <p:sp>
        <p:nvSpPr>
          <p:cNvPr id="5" name="AutoShape 5"/>
          <p:cNvSpPr/>
          <p:nvPr/>
        </p:nvSpPr>
        <p:spPr>
          <a:xfrm>
            <a:off x="21" y="1801290"/>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DD407EAC-D2D7-19C5-F919-EE8ED1ED1874}"/>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493758"/>
            <a:ext cx="13172086" cy="100265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The Technical Analysis</a:t>
            </a:r>
          </a:p>
        </p:txBody>
      </p:sp>
      <p:sp>
        <p:nvSpPr>
          <p:cNvPr id="3" name="TextBox 3"/>
          <p:cNvSpPr txBox="1"/>
          <p:nvPr/>
        </p:nvSpPr>
        <p:spPr>
          <a:xfrm>
            <a:off x="1219880" y="2586988"/>
            <a:ext cx="7390720" cy="646429"/>
          </a:xfrm>
          <a:prstGeom prst="rect">
            <a:avLst/>
          </a:prstGeom>
        </p:spPr>
        <p:txBody>
          <a:bodyPr wrap="square" lIns="0" tIns="0" rIns="0" bIns="0" rtlCol="0" anchor="t">
            <a:spAutoFit/>
          </a:bodyPr>
          <a:lstStyle/>
          <a:p>
            <a:pPr algn="ctr">
              <a:lnSpc>
                <a:spcPts val="5320"/>
              </a:lnSpc>
            </a:pPr>
            <a:r>
              <a:rPr lang="en-US" sz="3800" dirty="0">
                <a:solidFill>
                  <a:srgbClr val="000000"/>
                </a:solidFill>
                <a:latin typeface="Canva Sans Bold"/>
              </a:rPr>
              <a:t>Mismatched Argument Type</a:t>
            </a:r>
          </a:p>
        </p:txBody>
      </p:sp>
      <p:sp>
        <p:nvSpPr>
          <p:cNvPr id="4" name="TextBox 4"/>
          <p:cNvSpPr txBox="1"/>
          <p:nvPr/>
        </p:nvSpPr>
        <p:spPr>
          <a:xfrm>
            <a:off x="1219880" y="3583646"/>
            <a:ext cx="16798018" cy="4930774"/>
          </a:xfrm>
          <a:prstGeom prst="rect">
            <a:avLst/>
          </a:prstGeom>
        </p:spPr>
        <p:txBody>
          <a:bodyPr lIns="0" tIns="0" rIns="0" bIns="0" rtlCol="0" anchor="t">
            <a:spAutoFit/>
          </a:bodyPr>
          <a:lstStyle/>
          <a:p>
            <a:pPr marL="755659" lvl="1" indent="-377829">
              <a:lnSpc>
                <a:spcPts val="4900"/>
              </a:lnSpc>
              <a:buFont typeface="Arial"/>
              <a:buChar char="•"/>
            </a:pPr>
            <a:r>
              <a:rPr lang="en-US" sz="3500" dirty="0">
                <a:solidFill>
                  <a:srgbClr val="000000"/>
                </a:solidFill>
                <a:latin typeface="Canva Sans"/>
              </a:rPr>
              <a:t>The int() function was given a non-string argument.</a:t>
            </a:r>
          </a:p>
          <a:p>
            <a:pPr>
              <a:lnSpc>
                <a:spcPts val="4900"/>
              </a:lnSpc>
            </a:pPr>
            <a:r>
              <a:rPr lang="en-US" sz="3500" dirty="0">
                <a:solidFill>
                  <a:srgbClr val="000000"/>
                </a:solidFill>
                <a:latin typeface="Canva Sans"/>
              </a:rPr>
              <a:t>                   </a:t>
            </a:r>
          </a:p>
          <a:p>
            <a:pPr>
              <a:lnSpc>
                <a:spcPts val="4900"/>
              </a:lnSpc>
            </a:pPr>
            <a:r>
              <a:rPr lang="en-US" sz="3500" dirty="0">
                <a:solidFill>
                  <a:srgbClr val="000000"/>
                </a:solidFill>
                <a:latin typeface="Canva Sans"/>
              </a:rPr>
              <a:t>                                     </a:t>
            </a:r>
            <a:r>
              <a:rPr lang="en-US" sz="3500" dirty="0">
                <a:solidFill>
                  <a:srgbClr val="000000"/>
                </a:solidFill>
                <a:latin typeface="Canva Sans Bold"/>
              </a:rPr>
              <a:t>step["pc"] = int(step["pc"], 16)</a:t>
            </a:r>
          </a:p>
          <a:p>
            <a:pPr>
              <a:lnSpc>
                <a:spcPts val="4900"/>
              </a:lnSpc>
            </a:pPr>
            <a:endParaRPr lang="en-US" sz="3500" dirty="0">
              <a:solidFill>
                <a:srgbClr val="000000"/>
              </a:solidFill>
              <a:latin typeface="Canva Sans Bold"/>
            </a:endParaRPr>
          </a:p>
          <a:p>
            <a:pPr>
              <a:lnSpc>
                <a:spcPts val="4900"/>
              </a:lnSpc>
            </a:pPr>
            <a:r>
              <a:rPr lang="en-US" sz="3500" dirty="0">
                <a:solidFill>
                  <a:srgbClr val="000000"/>
                </a:solidFill>
                <a:latin typeface="Canva Sans"/>
              </a:rPr>
              <a:t>In Python, int(x, base) will convert x to an integer using the given base. If x is not a string, it must be a number, and the base must be omitted. Hence, the error suggests that step["pc"] is not a string when it needs to be. For example, int(1A, 16) would throw an error because 1A is not in quotes to signify a string</a:t>
            </a:r>
          </a:p>
        </p:txBody>
      </p:sp>
      <p:sp>
        <p:nvSpPr>
          <p:cNvPr id="5" name="AutoShape 5"/>
          <p:cNvSpPr/>
          <p:nvPr/>
        </p:nvSpPr>
        <p:spPr>
          <a:xfrm>
            <a:off x="21" y="1801290"/>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BC7C370E-73E3-E828-3941-DB065222ACA5}"/>
              </a:ext>
            </a:extLst>
          </p:cNvPr>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493758"/>
            <a:ext cx="13172086" cy="100265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The Technical Analysis</a:t>
            </a:r>
          </a:p>
        </p:txBody>
      </p:sp>
      <p:sp>
        <p:nvSpPr>
          <p:cNvPr id="5" name="AutoShape 5"/>
          <p:cNvSpPr/>
          <p:nvPr/>
        </p:nvSpPr>
        <p:spPr>
          <a:xfrm>
            <a:off x="21" y="1801290"/>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BC7C370E-73E3-E828-3941-DB065222ACA5}"/>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8" name="Picture 7" descr="A screenshot of a computer program&#10;&#10;Description automatically generated">
            <a:extLst>
              <a:ext uri="{FF2B5EF4-FFF2-40B4-BE49-F238E27FC236}">
                <a16:creationId xmlns:a16="http://schemas.microsoft.com/office/drawing/2014/main" id="{4ADDF384-6FF4-8C95-B26C-BEFB662AE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821701"/>
            <a:ext cx="12439650" cy="8086725"/>
          </a:xfrm>
          <a:prstGeom prst="rect">
            <a:avLst/>
          </a:prstGeom>
        </p:spPr>
      </p:pic>
    </p:spTree>
    <p:extLst>
      <p:ext uri="{BB962C8B-B14F-4D97-AF65-F5344CB8AC3E}">
        <p14:creationId xmlns:p14="http://schemas.microsoft.com/office/powerpoint/2010/main" val="1375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172086" cy="100265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Implemented Solution</a:t>
            </a:r>
          </a:p>
        </p:txBody>
      </p:sp>
      <p:sp>
        <p:nvSpPr>
          <p:cNvPr id="3" name="TextBox 3"/>
          <p:cNvSpPr txBox="1"/>
          <p:nvPr/>
        </p:nvSpPr>
        <p:spPr>
          <a:xfrm>
            <a:off x="1239663" y="1733775"/>
            <a:ext cx="6832259" cy="646429"/>
          </a:xfrm>
          <a:prstGeom prst="rect">
            <a:avLst/>
          </a:prstGeom>
        </p:spPr>
        <p:txBody>
          <a:bodyPr lIns="0" tIns="0" rIns="0" bIns="0" rtlCol="0" anchor="t">
            <a:spAutoFit/>
          </a:bodyPr>
          <a:lstStyle/>
          <a:p>
            <a:pPr algn="ctr">
              <a:lnSpc>
                <a:spcPts val="5320"/>
              </a:lnSpc>
            </a:pPr>
            <a:r>
              <a:rPr lang="en-US" sz="3800">
                <a:solidFill>
                  <a:srgbClr val="000000"/>
                </a:solidFill>
                <a:latin typeface="Canva Sans Bold"/>
              </a:rPr>
              <a:t>Built-in Formatting Function</a:t>
            </a:r>
          </a:p>
        </p:txBody>
      </p:sp>
      <p:sp>
        <p:nvSpPr>
          <p:cNvPr id="4" name="TextBox 4"/>
          <p:cNvSpPr txBox="1"/>
          <p:nvPr/>
        </p:nvSpPr>
        <p:spPr>
          <a:xfrm>
            <a:off x="1028700" y="2599280"/>
            <a:ext cx="16798018" cy="6788149"/>
          </a:xfrm>
          <a:prstGeom prst="rect">
            <a:avLst/>
          </a:prstGeom>
        </p:spPr>
        <p:txBody>
          <a:bodyPr lIns="0" tIns="0" rIns="0" bIns="0" rtlCol="0" anchor="t">
            <a:spAutoFit/>
          </a:bodyPr>
          <a:lstStyle/>
          <a:p>
            <a:pPr>
              <a:lnSpc>
                <a:spcPts val="4900"/>
              </a:lnSpc>
            </a:pPr>
            <a:endParaRPr/>
          </a:p>
          <a:p>
            <a:pPr>
              <a:lnSpc>
                <a:spcPts val="4900"/>
              </a:lnSpc>
            </a:pPr>
            <a:r>
              <a:rPr lang="en-US" sz="3500">
                <a:solidFill>
                  <a:srgbClr val="000000"/>
                </a:solidFill>
                <a:latin typeface="Canva Sans"/>
              </a:rPr>
              <a:t>                                     </a:t>
            </a:r>
            <a:r>
              <a:rPr lang="en-US" sz="3500">
                <a:solidFill>
                  <a:srgbClr val="000000"/>
                </a:solidFill>
                <a:latin typeface="Canva Sans Bold"/>
              </a:rPr>
              <a:t>step["pc"] = int(format(step["pc"], 'x'), 16)</a:t>
            </a:r>
          </a:p>
          <a:p>
            <a:pPr>
              <a:lnSpc>
                <a:spcPts val="4900"/>
              </a:lnSpc>
            </a:pPr>
            <a:endParaRPr lang="en-US" sz="3500">
              <a:solidFill>
                <a:srgbClr val="000000"/>
              </a:solidFill>
              <a:latin typeface="Canva Sans Bold"/>
            </a:endParaRPr>
          </a:p>
          <a:p>
            <a:pPr marL="755659" lvl="1" indent="-377829">
              <a:lnSpc>
                <a:spcPts val="4900"/>
              </a:lnSpc>
              <a:buFont typeface="Arial"/>
              <a:buChar char="•"/>
            </a:pPr>
            <a:r>
              <a:rPr lang="en-US" sz="3500">
                <a:solidFill>
                  <a:srgbClr val="000000"/>
                </a:solidFill>
                <a:latin typeface="Canva Sans Bold"/>
              </a:rPr>
              <a:t>What it does</a:t>
            </a:r>
            <a:r>
              <a:rPr lang="en-US" sz="3500">
                <a:solidFill>
                  <a:srgbClr val="000000"/>
                </a:solidFill>
                <a:latin typeface="Canva Sans"/>
              </a:rPr>
              <a:t>: The format() function is incorrectly applied here; it's meant to format an integer as a hexadecimal string, not to facilitate type conversion.</a:t>
            </a:r>
          </a:p>
          <a:p>
            <a:pPr marL="755659" lvl="1" indent="-377829">
              <a:lnSpc>
                <a:spcPts val="4900"/>
              </a:lnSpc>
              <a:buFont typeface="Arial"/>
              <a:buChar char="•"/>
            </a:pPr>
            <a:r>
              <a:rPr lang="en-US" sz="3500">
                <a:solidFill>
                  <a:srgbClr val="000000"/>
                </a:solidFill>
                <a:latin typeface="Canva Sans Bold"/>
              </a:rPr>
              <a:t>When to use it:</a:t>
            </a:r>
            <a:r>
              <a:rPr lang="en-US" sz="3500">
                <a:solidFill>
                  <a:srgbClr val="000000"/>
                </a:solidFill>
                <a:latin typeface="Canva Sans"/>
              </a:rPr>
              <a:t> Use format() when you have an integer that you wish to format as a hexadecimal string for display or logging purposes.</a:t>
            </a:r>
          </a:p>
          <a:p>
            <a:pPr marL="755659" lvl="1" indent="-377829">
              <a:lnSpc>
                <a:spcPts val="4900"/>
              </a:lnSpc>
              <a:buFont typeface="Arial"/>
              <a:buChar char="•"/>
            </a:pPr>
            <a:r>
              <a:rPr lang="en-US" sz="3500">
                <a:solidFill>
                  <a:srgbClr val="000000"/>
                </a:solidFill>
                <a:latin typeface="Canva Sans Bold"/>
              </a:rPr>
              <a:t>Limitation:</a:t>
            </a:r>
            <a:r>
              <a:rPr lang="en-US" sz="3500">
                <a:solidFill>
                  <a:srgbClr val="000000"/>
                </a:solidFill>
                <a:latin typeface="Canva Sans"/>
              </a:rPr>
              <a:t> Misusing format() for type conversion instead of representation can cause errors if step["pc"] is not already an integer</a:t>
            </a:r>
          </a:p>
          <a:p>
            <a:pPr>
              <a:lnSpc>
                <a:spcPts val="4900"/>
              </a:lnSpc>
            </a:pPr>
            <a:endParaRPr lang="en-US" sz="3500">
              <a:solidFill>
                <a:srgbClr val="000000"/>
              </a:solidFill>
              <a:latin typeface="Canva Sans"/>
            </a:endParaRPr>
          </a:p>
        </p:txBody>
      </p:sp>
      <p:sp>
        <p:nvSpPr>
          <p:cNvPr id="5" name="AutoShape 5"/>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0CA53945-906A-9820-C148-06A6EA9DA701}"/>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557957" y="177233"/>
            <a:ext cx="13172086" cy="1002653"/>
          </a:xfrm>
          <a:prstGeom prst="rect">
            <a:avLst/>
          </a:prstGeom>
        </p:spPr>
        <p:txBody>
          <a:bodyPr lIns="0" tIns="0" rIns="0" bIns="0" rtlCol="0" anchor="t">
            <a:spAutoFit/>
          </a:bodyPr>
          <a:lstStyle/>
          <a:p>
            <a:pPr algn="ctr">
              <a:lnSpc>
                <a:spcPts val="8260"/>
              </a:lnSpc>
            </a:pPr>
            <a:r>
              <a:rPr lang="en-US" sz="5900">
                <a:solidFill>
                  <a:srgbClr val="000000"/>
                </a:solidFill>
                <a:latin typeface="Canva Sans Bold"/>
              </a:rPr>
              <a:t>Implemented Solution</a:t>
            </a:r>
          </a:p>
        </p:txBody>
      </p:sp>
      <p:sp>
        <p:nvSpPr>
          <p:cNvPr id="3" name="TextBox 3"/>
          <p:cNvSpPr txBox="1"/>
          <p:nvPr/>
        </p:nvSpPr>
        <p:spPr>
          <a:xfrm>
            <a:off x="1239663" y="1733775"/>
            <a:ext cx="6832259" cy="646429"/>
          </a:xfrm>
          <a:prstGeom prst="rect">
            <a:avLst/>
          </a:prstGeom>
        </p:spPr>
        <p:txBody>
          <a:bodyPr lIns="0" tIns="0" rIns="0" bIns="0" rtlCol="0" anchor="t">
            <a:spAutoFit/>
          </a:bodyPr>
          <a:lstStyle/>
          <a:p>
            <a:pPr algn="ctr">
              <a:lnSpc>
                <a:spcPts val="5320"/>
              </a:lnSpc>
            </a:pPr>
            <a:r>
              <a:rPr lang="en-US" sz="3800">
                <a:solidFill>
                  <a:srgbClr val="000000"/>
                </a:solidFill>
                <a:latin typeface="Canva Sans Bold"/>
              </a:rPr>
              <a:t>Built-in Formatting Function</a:t>
            </a:r>
          </a:p>
        </p:txBody>
      </p:sp>
      <p:sp>
        <p:nvSpPr>
          <p:cNvPr id="5" name="AutoShape 5"/>
          <p:cNvSpPr/>
          <p:nvPr/>
        </p:nvSpPr>
        <p:spPr>
          <a:xfrm>
            <a:off x="21" y="1484765"/>
            <a:ext cx="18288000" cy="20411"/>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Slide Number Placeholder 5">
            <a:extLst>
              <a:ext uri="{FF2B5EF4-FFF2-40B4-BE49-F238E27FC236}">
                <a16:creationId xmlns:a16="http://schemas.microsoft.com/office/drawing/2014/main" id="{0CA53945-906A-9820-C148-06A6EA9DA701}"/>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14" name="Picture 13" descr="A computer screen shot of a program&#10;&#10;Description automatically generated">
            <a:extLst>
              <a:ext uri="{FF2B5EF4-FFF2-40B4-BE49-F238E27FC236}">
                <a16:creationId xmlns:a16="http://schemas.microsoft.com/office/drawing/2014/main" id="{C09DC120-8537-F59A-9333-E3BC377D2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608803"/>
            <a:ext cx="12287250" cy="6419850"/>
          </a:xfrm>
          <a:prstGeom prst="rect">
            <a:avLst/>
          </a:prstGeom>
        </p:spPr>
      </p:pic>
    </p:spTree>
    <p:extLst>
      <p:ext uri="{BB962C8B-B14F-4D97-AF65-F5344CB8AC3E}">
        <p14:creationId xmlns:p14="http://schemas.microsoft.com/office/powerpoint/2010/main" val="415319810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1231</TotalTime>
  <Words>1285</Words>
  <Application>Microsoft Office PowerPoint</Application>
  <PresentationFormat>Custom</PresentationFormat>
  <Paragraphs>152</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Now</vt:lpstr>
      <vt:lpstr>Now Bold</vt:lpstr>
      <vt:lpstr>Public Sans</vt:lpstr>
      <vt:lpstr>Canva Sans</vt:lpstr>
      <vt:lpstr>Canva Sans Bold</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Modern Clean Minimalism Presentation</dc:title>
  <cp:lastModifiedBy>Mittal, Aman</cp:lastModifiedBy>
  <cp:revision>19</cp:revision>
  <dcterms:created xsi:type="dcterms:W3CDTF">2006-08-16T00:00:00Z</dcterms:created>
  <dcterms:modified xsi:type="dcterms:W3CDTF">2023-11-07T21:06:46Z</dcterms:modified>
  <dc:identifier>DAFzXIDoFjM</dc:identifier>
</cp:coreProperties>
</file>