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309" r:id="rId5"/>
    <p:sldId id="308" r:id="rId6"/>
    <p:sldId id="323" r:id="rId7"/>
    <p:sldId id="289" r:id="rId8"/>
    <p:sldId id="328" r:id="rId9"/>
    <p:sldId id="311" r:id="rId10"/>
    <p:sldId id="313" r:id="rId11"/>
    <p:sldId id="291" r:id="rId12"/>
    <p:sldId id="315" r:id="rId13"/>
    <p:sldId id="312" r:id="rId14"/>
    <p:sldId id="288" r:id="rId15"/>
    <p:sldId id="314" r:id="rId16"/>
    <p:sldId id="326" r:id="rId17"/>
    <p:sldId id="327" r:id="rId18"/>
    <p:sldId id="329" r:id="rId19"/>
    <p:sldId id="330" r:id="rId20"/>
    <p:sldId id="318" r:id="rId21"/>
    <p:sldId id="319" r:id="rId22"/>
    <p:sldId id="324" r:id="rId23"/>
    <p:sldId id="325" r:id="rId24"/>
    <p:sldId id="322" r:id="rId25"/>
    <p:sldId id="321" r:id="rId26"/>
    <p:sldId id="306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B570E1-CFFA-F280-BAED-DB325FDF417B}" name="Bridges, Jessica L" initials="BL" userId="S::bridges@uta.edu::7543e851-fc57-4885-b57d-2df771cc28b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184"/>
    <a:srgbClr val="00599B"/>
    <a:srgbClr val="80F571"/>
    <a:srgbClr val="13409F"/>
    <a:srgbClr val="CAB447"/>
    <a:srgbClr val="FFE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2"/>
    <p:restoredTop sz="95976"/>
  </p:normalViewPr>
  <p:slideViewPr>
    <p:cSldViewPr snapToGrid="0" snapToObjects="1">
      <p:cViewPr varScale="1">
        <p:scale>
          <a:sx n="140" d="100"/>
          <a:sy n="140" d="100"/>
        </p:scale>
        <p:origin x="930" y="132"/>
      </p:cViewPr>
      <p:guideLst/>
    </p:cSldViewPr>
  </p:slideViewPr>
  <p:outlineViewPr>
    <p:cViewPr>
      <p:scale>
        <a:sx n="33" d="100"/>
        <a:sy n="33" d="100"/>
      </p:scale>
      <p:origin x="0" y="-18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F0ABC6-AE81-214D-B04B-F13CE22270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23795-EAAB-8C4B-B865-8464BECAB5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FE638-083F-2742-8710-EF25AB6A16C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ECA2D-985E-8D44-A4FB-51751C64F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40B2F-FCD1-B940-AFB1-3C0582F356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70D12-813D-3D40-A841-271861A2D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57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5A097-495F-854B-A9AD-402D045A329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0C5E2-78CD-F746-9BAF-2B89BCA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I have made two title slides we can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3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81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94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06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87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0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Pie chart representing sales across four fiscal quarters.  First quarter sales are 15%, Second quarter sales...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45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Pie chart representing sales across four fiscal quarters.  First quarter sales are 15%, Second quarter sales...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44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Pie chart representing sales across four fiscal quarters.  First quarter sales are 15%, Second quarter sales...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90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Pie chart representing sales across four fiscal quarters.  First quarter sales are 15%, Second quarter sales...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54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Pie chart representing sales across four fiscal quarters.  First quarter sales are 15%, Second quarter sales...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2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2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7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8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06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38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2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70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5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A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31E7C7E-200A-F626-0A3D-92CC978B8D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78871" y="3562708"/>
            <a:ext cx="5226218" cy="14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5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Wide Chart">
            <a:extLst>
              <a:ext uri="{FF2B5EF4-FFF2-40B4-BE49-F238E27FC236}">
                <a16:creationId xmlns:a16="http://schemas.microsoft.com/office/drawing/2014/main" id="{21B7D27F-640B-514B-9B11-9D1645F3F49A}"/>
              </a:ext>
            </a:extLst>
          </p:cNvPr>
          <p:cNvSpPr>
            <a:spLocks noGrp="1" noChangeAspect="1"/>
          </p:cNvSpPr>
          <p:nvPr>
            <p:ph type="chart" sz="quarter" idx="11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93325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ull Bleed Photo">
            <a:extLst>
              <a:ext uri="{FF2B5EF4-FFF2-40B4-BE49-F238E27FC236}">
                <a16:creationId xmlns:a16="http://schemas.microsoft.com/office/drawing/2014/main" id="{3D0D2707-18C2-FA48-9C1E-B114D1A3869D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0953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ull Bleed Video">
            <a:extLst>
              <a:ext uri="{FF2B5EF4-FFF2-40B4-BE49-F238E27FC236}">
                <a16:creationId xmlns:a16="http://schemas.microsoft.com/office/drawing/2014/main" id="{E64AE5ED-FB71-2940-A0AA-8B776317FAB2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32385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</p:spTree>
    <p:extLst>
      <p:ext uri="{BB962C8B-B14F-4D97-AF65-F5344CB8AC3E}">
        <p14:creationId xmlns:p14="http://schemas.microsoft.com/office/powerpoint/2010/main" val="1750241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16F1EA-8163-2F90-809C-BB51A31AB5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42520" y="3884341"/>
            <a:ext cx="4581525" cy="10588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9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16F1EA-8163-2F90-809C-BB51A31AB5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42520" y="3884341"/>
            <a:ext cx="4581525" cy="10588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255C03-226B-5FC2-208E-578716830E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1600" y="2741663"/>
            <a:ext cx="3659188" cy="898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237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1785462"/>
            <a:ext cx="8229600" cy="85725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DB257BD6-4D9A-CD45-BCE2-728C5AB620C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2529642"/>
            <a:ext cx="8229600" cy="679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5287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88B4A6B9-381D-5D40-84AC-41D60C0A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99"/>
            <a:ext cx="8229600" cy="8572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H2 Subtitle">
            <a:extLst>
              <a:ext uri="{FF2B5EF4-FFF2-40B4-BE49-F238E27FC236}">
                <a16:creationId xmlns:a16="http://schemas.microsoft.com/office/drawing/2014/main" id="{5B196C90-74A6-5E42-A204-A1E0DBCB67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8375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Body Content">
            <a:extLst>
              <a:ext uri="{FF2B5EF4-FFF2-40B4-BE49-F238E27FC236}">
                <a16:creationId xmlns:a16="http://schemas.microsoft.com/office/drawing/2014/main" id="{4F275BD8-ECF8-F54B-B4E2-A66F7AB27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8229600" cy="3098800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600"/>
            </a:lvl1pPr>
            <a:lvl2pPr marL="742950" indent="-285750">
              <a:buFont typeface="Wingdings" pitchFamily="2" charset="2"/>
              <a:buChar char="§"/>
              <a:defRPr sz="1600"/>
            </a:lvl2pPr>
            <a:lvl3pPr marL="1143000" indent="-228600">
              <a:buFont typeface="Wingdings" pitchFamily="2" charset="2"/>
              <a:buChar char="§"/>
              <a:defRPr sz="16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 marL="2057400" indent="-228600"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6696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1 Title">
            <a:extLst>
              <a:ext uri="{FF2B5EF4-FFF2-40B4-BE49-F238E27FC236}">
                <a16:creationId xmlns:a16="http://schemas.microsoft.com/office/drawing/2014/main" id="{32D9C8E5-1CF3-6F45-9C03-04506B4E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H2 Subtitle">
            <a:extLst>
              <a:ext uri="{FF2B5EF4-FFF2-40B4-BE49-F238E27FC236}">
                <a16:creationId xmlns:a16="http://schemas.microsoft.com/office/drawing/2014/main" id="{7E449A25-5BA8-A049-892B-A920427B81B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7994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Body Content 1"/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4038600" cy="3098800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Body Content 2"/>
          <p:cNvSpPr>
            <a:spLocks noGrp="1"/>
          </p:cNvSpPr>
          <p:nvPr>
            <p:ph sz="half" idx="2"/>
          </p:nvPr>
        </p:nvSpPr>
        <p:spPr>
          <a:xfrm>
            <a:off x="4648200" y="1310641"/>
            <a:ext cx="4038600" cy="3098800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1467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1 Title">
            <a:extLst>
              <a:ext uri="{FF2B5EF4-FFF2-40B4-BE49-F238E27FC236}">
                <a16:creationId xmlns:a16="http://schemas.microsoft.com/office/drawing/2014/main" id="{32D9C8E5-1CF3-6F45-9C03-04506B4E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Body Content 2"/>
          <p:cNvSpPr>
            <a:spLocks noGrp="1"/>
          </p:cNvSpPr>
          <p:nvPr>
            <p:ph sz="half" idx="2"/>
          </p:nvPr>
        </p:nvSpPr>
        <p:spPr>
          <a:xfrm>
            <a:off x="47501" y="1111158"/>
            <a:ext cx="2721430" cy="1668483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Body Content 2">
            <a:extLst>
              <a:ext uri="{FF2B5EF4-FFF2-40B4-BE49-F238E27FC236}">
                <a16:creationId xmlns:a16="http://schemas.microsoft.com/office/drawing/2014/main" id="{AF760239-E1E4-98A8-BC2A-AD64F71B7E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7499" y="2856015"/>
            <a:ext cx="2721431" cy="1668483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Body Content 2">
            <a:extLst>
              <a:ext uri="{FF2B5EF4-FFF2-40B4-BE49-F238E27FC236}">
                <a16:creationId xmlns:a16="http://schemas.microsoft.com/office/drawing/2014/main" id="{52458702-0A0A-743A-4663-E0EA4FBC4EB5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2919350" y="1111158"/>
            <a:ext cx="2644240" cy="1744857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Body Content 2">
            <a:extLst>
              <a:ext uri="{FF2B5EF4-FFF2-40B4-BE49-F238E27FC236}">
                <a16:creationId xmlns:a16="http://schemas.microsoft.com/office/drawing/2014/main" id="{E7DCE5C4-5A12-8BD9-2E79-6B094F4C1FD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909453" y="2985224"/>
            <a:ext cx="2721431" cy="1971304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Body Content 2">
            <a:extLst>
              <a:ext uri="{FF2B5EF4-FFF2-40B4-BE49-F238E27FC236}">
                <a16:creationId xmlns:a16="http://schemas.microsoft.com/office/drawing/2014/main" id="{3180402C-B205-3B02-80EC-1389CEFE02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08916" y="1117911"/>
            <a:ext cx="2933203" cy="1661730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Body Content 2">
            <a:extLst>
              <a:ext uri="{FF2B5EF4-FFF2-40B4-BE49-F238E27FC236}">
                <a16:creationId xmlns:a16="http://schemas.microsoft.com/office/drawing/2014/main" id="{1D0698A4-F993-1339-EDDC-E122275B26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975267" y="2985224"/>
            <a:ext cx="2952999" cy="1959926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062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Wide Table">
            <a:extLst>
              <a:ext uri="{FF2B5EF4-FFF2-40B4-BE49-F238E27FC236}">
                <a16:creationId xmlns:a16="http://schemas.microsoft.com/office/drawing/2014/main" id="{A31F2DD0-A818-C246-A801-671F4BC2994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18146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Body Content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4AFF9-0857-1A83-45BB-CEFC03428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26142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CCCA-1B19-4B39-B5CB-3414357A83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5" r:id="rId3"/>
    <p:sldLayoutId id="2147483666" r:id="rId4"/>
    <p:sldLayoutId id="2147483654" r:id="rId5"/>
    <p:sldLayoutId id="2147483650" r:id="rId6"/>
    <p:sldLayoutId id="2147483652" r:id="rId7"/>
    <p:sldLayoutId id="2147483664" r:id="rId8"/>
    <p:sldLayoutId id="2147483659" r:id="rId9"/>
    <p:sldLayoutId id="2147483662" r:id="rId10"/>
    <p:sldLayoutId id="2147483660" r:id="rId11"/>
    <p:sldLayoutId id="2147483661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5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numpy-std-in-python/" TargetMode="External"/><Relationship Id="rId3" Type="http://schemas.openxmlformats.org/officeDocument/2006/relationships/hyperlink" Target="https://www.postgresql.org/docs/current/tutorial-createdb.html" TargetMode="External"/><Relationship Id="rId7" Type="http://schemas.openxmlformats.org/officeDocument/2006/relationships/hyperlink" Target="https://ethereum.stackexchange.com/questions/116945/how-to-get-full-info-of-a-transaction-hash-web3-py-or-web3-j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dappuniversity.com/articles/web3-js-intro" TargetMode="External"/><Relationship Id="rId11" Type="http://schemas.openxmlformats.org/officeDocument/2006/relationships/hyperlink" Target="https://www.youtube.com/watch?v=MwZwr5Tvyxo&amp;list=PL-osiE80TeTs4UjLw5MM6OjgkjFeUxCYH" TargetMode="External"/><Relationship Id="rId5" Type="http://schemas.openxmlformats.org/officeDocument/2006/relationships/hyperlink" Target="https://www.postgresql.org/docs/current/ecpg-errors.html" TargetMode="External"/><Relationship Id="rId10" Type="http://schemas.openxmlformats.org/officeDocument/2006/relationships/hyperlink" Target="https://flask.palletsprojects.com/en/3.0.x/" TargetMode="External"/><Relationship Id="rId4" Type="http://schemas.openxmlformats.org/officeDocument/2006/relationships/hyperlink" Target="https://www.prisma.io/dataguide/postgresql/setting-up-a-local-postgresql-database" TargetMode="External"/><Relationship Id="rId9" Type="http://schemas.openxmlformats.org/officeDocument/2006/relationships/hyperlink" Target="https://www.w3schools.com/cs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B5D2-F537-3102-C379-857FA9AD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6D639-1E40-582F-C1AB-93BD761329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4050" y="2214205"/>
            <a:ext cx="8229599" cy="430888"/>
          </a:xfrm>
        </p:spPr>
        <p:txBody>
          <a:bodyPr/>
          <a:lstStyle/>
          <a:p>
            <a:r>
              <a:rPr lang="en-IN" dirty="0"/>
              <a:t>Gas Usage Anomaly Detector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1F084-E14B-93B2-F6D7-5A578FF56A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Team No. 07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326CFD-A295-6EFC-99B9-D460882B9E9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26384" y="2901852"/>
            <a:ext cx="3115757" cy="290997"/>
          </a:xfrm>
        </p:spPr>
        <p:txBody>
          <a:bodyPr>
            <a:noAutofit/>
          </a:bodyPr>
          <a:lstStyle/>
          <a:p>
            <a:r>
              <a:rPr lang="en-IN" sz="1600" dirty="0"/>
              <a:t>Presented by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5B50C-30F3-31E1-01E1-86CA7A4FA711}"/>
              </a:ext>
            </a:extLst>
          </p:cNvPr>
          <p:cNvSpPr txBox="1"/>
          <p:nvPr/>
        </p:nvSpPr>
        <p:spPr>
          <a:xfrm>
            <a:off x="6083074" y="2887606"/>
            <a:ext cx="3060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Pavan Sai </a:t>
            </a:r>
            <a:r>
              <a:rPr lang="en-IN" sz="1600" dirty="0" err="1">
                <a:solidFill>
                  <a:schemeClr val="bg1"/>
                </a:solidFill>
              </a:rPr>
              <a:t>Akula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Aman Mittal</a:t>
            </a:r>
          </a:p>
          <a:p>
            <a:r>
              <a:rPr lang="en-IN" sz="1600" dirty="0">
                <a:solidFill>
                  <a:schemeClr val="bg1"/>
                </a:solidFill>
              </a:rPr>
              <a:t>Sai Sri Lakshmi </a:t>
            </a:r>
            <a:r>
              <a:rPr lang="en-IN" sz="1600" dirty="0" err="1">
                <a:solidFill>
                  <a:schemeClr val="bg1"/>
                </a:solidFill>
              </a:rPr>
              <a:t>Nannapaneni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 err="1">
                <a:solidFill>
                  <a:schemeClr val="bg1"/>
                </a:solidFill>
              </a:rPr>
              <a:t>Rukesh</a:t>
            </a:r>
            <a:r>
              <a:rPr lang="en-IN" sz="1600" dirty="0">
                <a:solidFill>
                  <a:schemeClr val="bg1"/>
                </a:solidFill>
              </a:rPr>
              <a:t> Sai Kasturi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D6046-C667-18D7-8FB0-3166E2CEEAAD}"/>
              </a:ext>
            </a:extLst>
          </p:cNvPr>
          <p:cNvSpPr txBox="1"/>
          <p:nvPr/>
        </p:nvSpPr>
        <p:spPr>
          <a:xfrm>
            <a:off x="644049" y="1202089"/>
            <a:ext cx="6384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GitHub: HTTPS://GITHUB.COM/MITTAL-AMAN7/BROWNIE_ASE</a:t>
            </a:r>
          </a:p>
        </p:txBody>
      </p:sp>
    </p:spTree>
    <p:extLst>
      <p:ext uri="{BB962C8B-B14F-4D97-AF65-F5344CB8AC3E}">
        <p14:creationId xmlns:p14="http://schemas.microsoft.com/office/powerpoint/2010/main" val="429063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B992-C12C-1C65-9A94-AFF4BE08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00"/>
                </a:solidFill>
                <a:latin typeface="Canva Sans Bold"/>
              </a:rPr>
              <a:t>Identified Outliers in Gas Usage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4AA35E-4F95-A155-56C4-1EF445A79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B88F86-7097-803F-001F-14D58AD8A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11"/>
            <a:ext cx="9144000" cy="51160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D74FAB-C666-EB97-17E4-DB1CA0D6063A}"/>
              </a:ext>
            </a:extLst>
          </p:cNvPr>
          <p:cNvSpPr txBox="1"/>
          <p:nvPr/>
        </p:nvSpPr>
        <p:spPr>
          <a:xfrm>
            <a:off x="8511702" y="665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103602-AFC8-3D73-CC45-5B2DC05A1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4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9E8B2B-D684-8840-AAB5-5EFB37EB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anva Sans Bold"/>
              </a:rPr>
              <a:t>Automating Detection and Notification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109F37-4B31-EA4B-937E-279DA28C4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79904"/>
            <a:ext cx="8473155" cy="104647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Email Configuration</a:t>
            </a:r>
            <a:r>
              <a:rPr lang="en-US" sz="2000" b="0" i="0" dirty="0">
                <a:effectLst/>
                <a:latin typeface="Söhne"/>
              </a:rPr>
              <a:t>: Sets up sender email and password from environment variables.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Email Composition</a:t>
            </a:r>
            <a:r>
              <a:rPr lang="en-US" sz="2000" b="0" i="0" dirty="0">
                <a:effectLst/>
                <a:latin typeface="Söhne"/>
              </a:rPr>
              <a:t>: Creates a MIME email with subject, message, and recipient details.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Server Connection</a:t>
            </a:r>
            <a:r>
              <a:rPr lang="en-US" sz="2000" b="0" i="0" dirty="0">
                <a:effectLst/>
                <a:latin typeface="Söhne"/>
              </a:rPr>
              <a:t>: Connects to Gmail's SMTP server for email sending.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Sending Process</a:t>
            </a:r>
            <a:r>
              <a:rPr lang="en-US" sz="2000" b="0" i="0" dirty="0">
                <a:effectLst/>
                <a:latin typeface="Söhne"/>
              </a:rPr>
              <a:t>: Logs in and sends the composed email, then closes the server connection.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Purpose</a:t>
            </a:r>
            <a:r>
              <a:rPr lang="en-US" sz="2000" b="0" i="0" dirty="0">
                <a:effectLst/>
                <a:latin typeface="Söhne"/>
              </a:rPr>
              <a:t>: Designed to automate the sending of alerts based on detected anomalies or events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83A7A-ACE8-257C-7611-C71D25D74A27}"/>
              </a:ext>
            </a:extLst>
          </p:cNvPr>
          <p:cNvSpPr txBox="1"/>
          <p:nvPr/>
        </p:nvSpPr>
        <p:spPr>
          <a:xfrm>
            <a:off x="8511702" y="66510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4462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9E8B2B-D684-8840-AAB5-5EFB37EB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anva Sans Bold"/>
              </a:rPr>
              <a:t>Automating Detection and Notification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7620B-CB3C-2FBB-292D-9775D492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783007-DAE8-F379-5C6E-1C8887EFFFA8}"/>
              </a:ext>
            </a:extLst>
          </p:cNvPr>
          <p:cNvSpPr txBox="1"/>
          <p:nvPr/>
        </p:nvSpPr>
        <p:spPr>
          <a:xfrm>
            <a:off x="8511702" y="665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DB075-B3D5-E35E-1420-85F9E43C6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8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658A00-7EDB-6845-BAEC-97E32C45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00"/>
                </a:solidFill>
                <a:latin typeface="Canva Sans Bold"/>
              </a:rPr>
              <a:t>Enhancement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8A2E1-B72D-F544-8B14-2D74237AF0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6B17D1-E1CD-C019-45CD-97F0DACA9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80" t="30327" r="29542" b="19477"/>
          <a:stretch/>
        </p:blipFill>
        <p:spPr>
          <a:xfrm>
            <a:off x="673183" y="1362709"/>
            <a:ext cx="3563537" cy="29593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50A1E1-3498-475C-4396-4B4D97B34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376" y="1323341"/>
            <a:ext cx="3393441" cy="2959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427DF2-7CB3-56E8-6E65-55B9CA64F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31" y="1207827"/>
            <a:ext cx="3649211" cy="3655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9D7D9-74B2-9812-DE41-DCA82192B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7376" y="1207827"/>
            <a:ext cx="3442500" cy="36558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6B53E3-2217-F5B8-0E37-483C11CEC341}"/>
              </a:ext>
            </a:extLst>
          </p:cNvPr>
          <p:cNvSpPr txBox="1"/>
          <p:nvPr/>
        </p:nvSpPr>
        <p:spPr>
          <a:xfrm>
            <a:off x="8511702" y="665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93568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658A00-7EDB-6845-BAEC-97E32C45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00"/>
                </a:solidFill>
                <a:latin typeface="Canva Sans Bold"/>
              </a:rPr>
              <a:t>Enhancement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8A2E1-B72D-F544-8B14-2D74237AF0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EE6126-96CC-5119-6968-8B79FDE30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40" y="1137920"/>
            <a:ext cx="7615452" cy="31406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397BCD-1C9E-5C37-9628-62B417E3DF74}"/>
              </a:ext>
            </a:extLst>
          </p:cNvPr>
          <p:cNvSpPr txBox="1"/>
          <p:nvPr/>
        </p:nvSpPr>
        <p:spPr>
          <a:xfrm>
            <a:off x="8511702" y="665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064373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658A00-7EDB-6845-BAEC-97E32C45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00"/>
                </a:solidFill>
                <a:latin typeface="Canva Sans Bold"/>
              </a:rPr>
              <a:t>Backend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8A2E1-B72D-F544-8B14-2D74237AF0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EE6126-96CC-5119-6968-8B79FDE30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40" y="1137920"/>
            <a:ext cx="7615452" cy="3140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490B7-7942-31B1-C084-8F41B972A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99466"/>
            <a:ext cx="9144000" cy="43440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37DF6B-105B-7151-1524-41FCCBC4D875}"/>
              </a:ext>
            </a:extLst>
          </p:cNvPr>
          <p:cNvSpPr txBox="1"/>
          <p:nvPr/>
        </p:nvSpPr>
        <p:spPr>
          <a:xfrm>
            <a:off x="8664102" y="8175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7046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658A00-7EDB-6845-BAEC-97E32C45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00"/>
                </a:solidFill>
                <a:latin typeface="Canva Sans Bold"/>
              </a:rPr>
              <a:t>Backend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8A2E1-B72D-F544-8B14-2D74237AF0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EE6126-96CC-5119-6968-8B79FDE30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40" y="1137920"/>
            <a:ext cx="7615452" cy="3140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490B7-7942-31B1-C084-8F41B972A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99466"/>
            <a:ext cx="9144000" cy="4344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257C9-271F-0D2A-D7CA-6ACA39FFC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799464"/>
            <a:ext cx="9068936" cy="4344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489D31-50C7-B47B-B4EA-54DAFBC3EDE4}"/>
              </a:ext>
            </a:extLst>
          </p:cNvPr>
          <p:cNvSpPr txBox="1"/>
          <p:nvPr/>
        </p:nvSpPr>
        <p:spPr>
          <a:xfrm>
            <a:off x="8511702" y="665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24498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658A00-7EDB-6845-BAEC-97E32C45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nva Sans Bold"/>
              </a:rPr>
              <a:t>How to Execute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061E6-D6CA-EB84-0DB6-3896C119CC1B}"/>
              </a:ext>
            </a:extLst>
          </p:cNvPr>
          <p:cNvSpPr txBox="1"/>
          <p:nvPr/>
        </p:nvSpPr>
        <p:spPr>
          <a:xfrm>
            <a:off x="680720" y="1463040"/>
            <a:ext cx="7193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be hosting the website that can be used to execute the detector.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will need to provide the Ethereum contract information to check Gas Usage Anomaly.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run the program locally we will need to initialize the database:</a:t>
            </a:r>
          </a:p>
          <a:p>
            <a:r>
              <a:rPr lang="en-US" dirty="0"/>
              <a:t> 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flask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init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flask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migrate -m "Initial migration.”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flask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run the app.py in background to collect data provided by anomaly_form.html page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C6DDDD-9DB7-CA47-44ED-BD0B3F082B2A}"/>
              </a:ext>
            </a:extLst>
          </p:cNvPr>
          <p:cNvSpPr txBox="1"/>
          <p:nvPr/>
        </p:nvSpPr>
        <p:spPr>
          <a:xfrm>
            <a:off x="8511702" y="665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987183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658A00-7EDB-6845-BAEC-97E32C45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00"/>
                </a:solidFill>
                <a:latin typeface="Canva Sans Bold"/>
              </a:rPr>
              <a:t>Risk Exposure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9AB21D-B1FA-9800-E68D-10B128BC0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9000" y="1219201"/>
            <a:ext cx="7584440" cy="309880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Operational Risks</a:t>
            </a:r>
            <a:r>
              <a:rPr lang="en-US" sz="2000" b="0" i="0" dirty="0">
                <a:effectLst/>
                <a:latin typeface="Söhne"/>
              </a:rPr>
              <a:t>: Inaccuracies in data collection or analysis could lead to false alerts or missed detections.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Security Risks</a:t>
            </a:r>
            <a:r>
              <a:rPr lang="en-US" sz="2000" b="0" i="0" dirty="0">
                <a:effectLst/>
                <a:latin typeface="Söhne"/>
              </a:rPr>
              <a:t>: As a tool dealing with blockchain data, it's a target for cyberattacks, risking data integrity and confidentiality.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Technological Risks</a:t>
            </a:r>
            <a:r>
              <a:rPr lang="en-US" sz="2000" b="0" i="0" dirty="0">
                <a:effectLst/>
                <a:latin typeface="Söhne"/>
              </a:rPr>
              <a:t>: Rapid changes in blockchain technology and Ethereum updates may require constant tool updates to stay relevant.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Compliance Risks</a:t>
            </a:r>
            <a:r>
              <a:rPr lang="en-US" sz="2000" b="0" i="0" dirty="0">
                <a:effectLst/>
                <a:latin typeface="Söhne"/>
              </a:rPr>
              <a:t>: The tool must comply with evolving data privacy laws and blockchain regulations.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94C69A-7179-ACF8-F273-7EC6A45D0EA5}"/>
              </a:ext>
            </a:extLst>
          </p:cNvPr>
          <p:cNvSpPr txBox="1"/>
          <p:nvPr/>
        </p:nvSpPr>
        <p:spPr>
          <a:xfrm>
            <a:off x="8511702" y="665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65161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658A00-7EDB-6845-BAEC-97E32C45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00"/>
                </a:solidFill>
                <a:latin typeface="Canva Sans Bold"/>
              </a:rPr>
              <a:t>Related Applications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9AB21D-B1FA-9800-E68D-10B128BC0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9000" y="1219201"/>
            <a:ext cx="7584440" cy="309880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Blockchain Analytics Tools</a:t>
            </a:r>
            <a:r>
              <a:rPr lang="en-US" sz="2000" b="0" i="0" dirty="0">
                <a:effectLst/>
                <a:latin typeface="Söhne"/>
              </a:rPr>
              <a:t>: Similar apps providing analytics for blockchain transactions, focusing on aspects like gas prices, block times, and network activity.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Smart Contract Auditing Tools</a:t>
            </a:r>
            <a:r>
              <a:rPr lang="en-US" sz="2000" b="0" i="0" dirty="0">
                <a:effectLst/>
                <a:latin typeface="Söhne"/>
              </a:rPr>
              <a:t>: Platforms that perform automated audits of smart contracts to identify vulnerabilities and inefficiencies.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Performance Monitoring Systems</a:t>
            </a:r>
            <a:r>
              <a:rPr lang="en-US" sz="2000" b="0" i="0" dirty="0">
                <a:effectLst/>
                <a:latin typeface="Söhne"/>
              </a:rPr>
              <a:t>: Tools specifically designed to monitor the performance of decentralized applications (</a:t>
            </a:r>
            <a:r>
              <a:rPr lang="en-US" sz="2000" b="0" i="0" dirty="0" err="1">
                <a:effectLst/>
                <a:latin typeface="Söhne"/>
              </a:rPr>
              <a:t>dApps</a:t>
            </a:r>
            <a:r>
              <a:rPr lang="en-US" sz="2000" b="0" i="0" dirty="0">
                <a:effectLst/>
                <a:latin typeface="Söhne"/>
              </a:rPr>
              <a:t>) on Ethereum, including resource usage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FEDE3-2B81-7C87-7637-1E0C864AEA06}"/>
              </a:ext>
            </a:extLst>
          </p:cNvPr>
          <p:cNvSpPr txBox="1"/>
          <p:nvPr/>
        </p:nvSpPr>
        <p:spPr>
          <a:xfrm>
            <a:off x="8511702" y="665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38788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453A-562A-C97E-607C-0AA6A282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Completed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35ADB-7012-A081-10B4-EE0F74926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6827520" cy="117855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nva Sans Bold"/>
              </a:rPr>
              <a:t>Initialized the Data Repository </a:t>
            </a:r>
          </a:p>
          <a:p>
            <a:r>
              <a:rPr lang="en-US" sz="2800" dirty="0">
                <a:solidFill>
                  <a:srgbClr val="000000"/>
                </a:solidFill>
                <a:latin typeface="Canva Sans Bold"/>
              </a:rPr>
              <a:t>Captured Transaction Data </a:t>
            </a:r>
          </a:p>
          <a:p>
            <a:r>
              <a:rPr lang="en-US" sz="2800" dirty="0">
                <a:solidFill>
                  <a:srgbClr val="000000"/>
                </a:solidFill>
                <a:latin typeface="Canva Sans Bold"/>
              </a:rPr>
              <a:t>Identified Outliers in Gas Usage</a:t>
            </a:r>
          </a:p>
          <a:p>
            <a:r>
              <a:rPr lang="en-US" sz="2800" dirty="0">
                <a:solidFill>
                  <a:srgbClr val="000000"/>
                </a:solidFill>
                <a:latin typeface="Canva Sans Bold"/>
              </a:rPr>
              <a:t>Automated Detection and Notification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A1CAF-6310-8C13-B4DC-14D6305668D9}"/>
              </a:ext>
            </a:extLst>
          </p:cNvPr>
          <p:cNvSpPr txBox="1"/>
          <p:nvPr/>
        </p:nvSpPr>
        <p:spPr>
          <a:xfrm>
            <a:off x="8503920" y="5892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018723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658A00-7EDB-6845-BAEC-97E32C45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nva Sans Bold"/>
              </a:rPr>
              <a:t>Customer Feedback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9AB21D-B1FA-9800-E68D-10B128BC0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3280" y="906342"/>
            <a:ext cx="7253051" cy="309880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Positive Aspects</a:t>
            </a:r>
            <a:r>
              <a:rPr lang="en-US" sz="1800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Users appreciate The tool's ability to provide real-time monitoring of gas usage enabled prompt detection and resolution of irregularities. This not only streamlined their operations but also led to significant cost savings.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Areas for Improvement</a:t>
            </a:r>
            <a:r>
              <a:rPr lang="en-US" sz="1800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Users mentioned the need for more detailed analytics and customizable alert thresholds.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Feedback suggests a demand for better user interfaces and easier integration with existing development tools.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Overall Reception</a:t>
            </a:r>
            <a:r>
              <a:rPr lang="en-US" sz="1800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Generally positive reception, especially from users who prioritize smart contract efficiency and security.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C0781-FE48-CE7B-7665-E8367FC6EABD}"/>
              </a:ext>
            </a:extLst>
          </p:cNvPr>
          <p:cNvSpPr txBox="1"/>
          <p:nvPr/>
        </p:nvSpPr>
        <p:spPr>
          <a:xfrm>
            <a:off x="8511702" y="665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069807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EBEC97-895E-D24D-524A-AF80C26EDA1E}"/>
              </a:ext>
            </a:extLst>
          </p:cNvPr>
          <p:cNvSpPr txBox="1"/>
          <p:nvPr/>
        </p:nvSpPr>
        <p:spPr>
          <a:xfrm>
            <a:off x="3251200" y="2468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DBE9E775-9FAC-7A47-49D5-E8AB10504C5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5306660"/>
              </p:ext>
            </p:extLst>
          </p:nvPr>
        </p:nvGraphicFramePr>
        <p:xfrm>
          <a:off x="788481" y="691287"/>
          <a:ext cx="7567038" cy="3555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668">
                  <a:extLst>
                    <a:ext uri="{9D8B030D-6E8A-4147-A177-3AD203B41FA5}">
                      <a16:colId xmlns:a16="http://schemas.microsoft.com/office/drawing/2014/main" val="4208178998"/>
                    </a:ext>
                  </a:extLst>
                </a:gridCol>
                <a:gridCol w="3849370">
                  <a:extLst>
                    <a:ext uri="{9D8B030D-6E8A-4147-A177-3AD203B41FA5}">
                      <a16:colId xmlns:a16="http://schemas.microsoft.com/office/drawing/2014/main" val="3963944348"/>
                    </a:ext>
                  </a:extLst>
                </a:gridCol>
              </a:tblGrid>
              <a:tr h="6373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Tools and Technologies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2223"/>
                  </a:ext>
                </a:extLst>
              </a:tr>
              <a:tr h="413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Web3 Libraries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Web3.js , Ether.js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60465"/>
                  </a:ext>
                </a:extLst>
              </a:tr>
              <a:tr h="413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Data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PostgreSQL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26397"/>
                  </a:ext>
                </a:extLst>
              </a:tr>
              <a:tr h="413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Backend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Flask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69816"/>
                  </a:ext>
                </a:extLst>
              </a:tr>
              <a:tr h="413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Front-end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HTML ,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545046"/>
                  </a:ext>
                </a:extLst>
              </a:tr>
              <a:tr h="7975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APIs for Alerting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Email services , Communication Platforms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068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5EDB96-775C-381B-AF02-7F2BBCB9232E}"/>
              </a:ext>
            </a:extLst>
          </p:cNvPr>
          <p:cNvSpPr txBox="1"/>
          <p:nvPr/>
        </p:nvSpPr>
        <p:spPr>
          <a:xfrm>
            <a:off x="8511702" y="665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139582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658A00-7EDB-6845-BAEC-97E32C45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00"/>
                </a:solidFill>
                <a:latin typeface="Canva Sans Bold"/>
              </a:rPr>
              <a:t>Summarize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9AB21D-B1FA-9800-E68D-10B128BC0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653" y="1190385"/>
            <a:ext cx="8117150" cy="3098800"/>
          </a:xfrm>
        </p:spPr>
        <p:txBody>
          <a:bodyPr/>
          <a:lstStyle/>
          <a:p>
            <a:r>
              <a:rPr lang="en-US" dirty="0"/>
              <a:t>The system implements an anomaly detection model to identify unusual gas usage patterns in transactions involving the specified contract.</a:t>
            </a:r>
          </a:p>
          <a:p>
            <a:r>
              <a:rPr lang="en-US" dirty="0"/>
              <a:t>It calculates the standard deviation and mean of gas used in historical transactions and flags any current transactions that deviate significantly from these statistics as anomalies.</a:t>
            </a:r>
          </a:p>
          <a:p>
            <a:r>
              <a:rPr lang="en-US" dirty="0"/>
              <a:t>We're developing a web application using the Flask framework that allows users to register and log in to access a specialized service.</a:t>
            </a:r>
          </a:p>
          <a:p>
            <a:r>
              <a:rPr lang="en-US" dirty="0"/>
              <a:t>The application uses ‘web3.py’ library to connect to the Ethereum blockchain via Infura, allowing it to read block and transaction data in real-time.</a:t>
            </a:r>
          </a:p>
          <a:p>
            <a:r>
              <a:rPr lang="en-US" dirty="0"/>
              <a:t>The application leverages PostgreSQL to store transaction data in Different tables.</a:t>
            </a:r>
          </a:p>
          <a:p>
            <a:r>
              <a:rPr lang="en-US" dirty="0"/>
              <a:t>Upon detecting an anomaly, the system triggers an alert mechanism.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F2D8C1-ACEE-8CCF-9610-104B0C4229E9}"/>
              </a:ext>
            </a:extLst>
          </p:cNvPr>
          <p:cNvSpPr txBox="1"/>
          <p:nvPr/>
        </p:nvSpPr>
        <p:spPr>
          <a:xfrm>
            <a:off x="8511702" y="665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836658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9E8B2B-D684-8840-AAB5-5EFB37EB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109F37-4B31-EA4B-937E-279DA28C4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83345"/>
            <a:ext cx="8229600" cy="3098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https://www.postgresql.org/docs/current/tutorial-createdb.html</a:t>
            </a:r>
            <a:r>
              <a:rPr lang="en-US" dirty="0"/>
              <a:t> Slide 5 and 6</a:t>
            </a:r>
          </a:p>
          <a:p>
            <a:r>
              <a:rPr lang="en-US" u="sng" dirty="0">
                <a:hlinkClick r:id="rId4"/>
              </a:rPr>
              <a:t>https://www.prisma.io/dataguide/postgresql/setting-up-a-local-postgresql-database</a:t>
            </a:r>
            <a:r>
              <a:rPr lang="en-US" u="sng" dirty="0"/>
              <a:t> </a:t>
            </a:r>
            <a:r>
              <a:rPr lang="en-US" dirty="0"/>
              <a:t>Slide 5 and 6</a:t>
            </a:r>
            <a:endParaRPr lang="en-US" u="sng" dirty="0"/>
          </a:p>
          <a:p>
            <a:r>
              <a:rPr lang="en-US" u="sng" dirty="0">
                <a:hlinkClick r:id="rId5"/>
              </a:rPr>
              <a:t>https://www.postgresql.org/docs/current/ecpg-errors.html</a:t>
            </a:r>
            <a:r>
              <a:rPr lang="en-US" u="sng" dirty="0"/>
              <a:t> </a:t>
            </a:r>
            <a:r>
              <a:rPr lang="en-US" dirty="0"/>
              <a:t>Slide 5 and 6</a:t>
            </a:r>
            <a:endParaRPr lang="en-US" u="sng" dirty="0"/>
          </a:p>
          <a:p>
            <a:r>
              <a:rPr lang="en-US" u="sng" dirty="0">
                <a:hlinkClick r:id="rId6"/>
              </a:rPr>
              <a:t>https://www.dappuniversity.com/articles/web3-js-intro</a:t>
            </a:r>
            <a:r>
              <a:rPr lang="en-US" u="sng" dirty="0"/>
              <a:t> Slide 8</a:t>
            </a:r>
          </a:p>
          <a:p>
            <a:r>
              <a:rPr lang="en-US" u="sng" dirty="0">
                <a:hlinkClick r:id="rId7"/>
              </a:rPr>
              <a:t>https://ethereum.stackexchange.com/questions/116945/how-to-get-full-info-of-a-transaction-hash-web3-py-or-web3-js</a:t>
            </a:r>
            <a:r>
              <a:rPr lang="en-US" u="sng" dirty="0"/>
              <a:t> Slide 8</a:t>
            </a:r>
          </a:p>
          <a:p>
            <a:r>
              <a:rPr lang="en-US" u="sng" dirty="0">
                <a:hlinkClick r:id="rId8"/>
              </a:rPr>
              <a:t>https://www.geeksforgeeks.org/numpy-std-in-python/</a:t>
            </a:r>
            <a:r>
              <a:rPr lang="en-US" u="sng" dirty="0"/>
              <a:t> Slide 10</a:t>
            </a:r>
          </a:p>
          <a:p>
            <a:r>
              <a:rPr lang="en-US" u="sng" dirty="0">
                <a:hlinkClick r:id="rId9"/>
              </a:rPr>
              <a:t>https://www.w3schools.com/css/</a:t>
            </a:r>
            <a:r>
              <a:rPr lang="en-US" u="sng" dirty="0"/>
              <a:t> Slide 13 and 14</a:t>
            </a:r>
          </a:p>
          <a:p>
            <a:r>
              <a:rPr lang="en-US" u="sng" dirty="0">
                <a:hlinkClick r:id="rId10"/>
              </a:rPr>
              <a:t>https://flask.palletsprojects.com/en/3.0.x/</a:t>
            </a:r>
            <a:r>
              <a:rPr lang="en-US" u="sng" dirty="0"/>
              <a:t> Slide 15 and 16</a:t>
            </a:r>
          </a:p>
          <a:p>
            <a:r>
              <a:rPr lang="en-US" u="sng" dirty="0">
                <a:hlinkClick r:id="rId11"/>
              </a:rPr>
              <a:t>Flask Tutorial: </a:t>
            </a:r>
            <a:r>
              <a:rPr lang="en-US" u="sng" dirty="0">
                <a:hlinkClick r:id="rId11"/>
              </a:rPr>
              <a:t>https://www.youtube.com/watch?v=MwZwr5Tvyxo&amp;list=PL-osiE80TeTs4UjLw5MM6OjgkjFeUxCYH</a:t>
            </a:r>
            <a:r>
              <a:rPr lang="en-US" u="sng" dirty="0"/>
              <a:t> Slide 15 and 16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FB834-E48F-EE22-E837-59CD0C8044B2}"/>
              </a:ext>
            </a:extLst>
          </p:cNvPr>
          <p:cNvSpPr txBox="1"/>
          <p:nvPr/>
        </p:nvSpPr>
        <p:spPr>
          <a:xfrm>
            <a:off x="8511702" y="665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82888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453A-562A-C97E-607C-0AA6A282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Canva Sans Bold"/>
              </a:rPr>
              <a:t>Analysis and Implementation</a:t>
            </a:r>
            <a:br>
              <a:rPr lang="en-US" dirty="0">
                <a:solidFill>
                  <a:srgbClr val="000000"/>
                </a:solidFill>
                <a:latin typeface="Canva Sans Bold"/>
              </a:rPr>
            </a:br>
            <a:r>
              <a:rPr lang="en-US" dirty="0">
                <a:solidFill>
                  <a:srgbClr val="000000"/>
                </a:solidFill>
                <a:latin typeface="Canva Sans Bold"/>
              </a:rPr>
              <a:t>of</a:t>
            </a:r>
            <a:r>
              <a:rPr lang="en-US" sz="3200" dirty="0">
                <a:solidFill>
                  <a:srgbClr val="000000"/>
                </a:solidFill>
                <a:latin typeface="Canva Sans Bold"/>
              </a:rPr>
              <a:t> Data Repository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35ADB-7012-A081-10B4-EE0F74926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8755166" cy="1178559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Söhne"/>
              </a:rPr>
              <a:t>Database Setup</a:t>
            </a:r>
            <a:r>
              <a:rPr lang="en-US" sz="1800" b="0" i="0" dirty="0">
                <a:effectLst/>
                <a:latin typeface="Söhne"/>
              </a:rPr>
              <a:t>: Utilizes psycopg2 for PostgreSQL connectivity to manage </a:t>
            </a:r>
            <a:r>
              <a:rPr lang="en-US" sz="1800" b="0" i="0" dirty="0" err="1">
                <a:effectLst/>
                <a:latin typeface="Söhne"/>
              </a:rPr>
              <a:t>current_transactions</a:t>
            </a:r>
            <a:r>
              <a:rPr lang="en-US" sz="1800" b="0" i="0" dirty="0">
                <a:effectLst/>
                <a:latin typeface="Söhne"/>
              </a:rPr>
              <a:t> and </a:t>
            </a:r>
            <a:r>
              <a:rPr lang="en-US" sz="1800" b="0" i="0" dirty="0" err="1">
                <a:effectLst/>
                <a:latin typeface="Söhne"/>
              </a:rPr>
              <a:t>historical_transactions</a:t>
            </a:r>
            <a:r>
              <a:rPr lang="en-US" sz="1800" b="0" i="0" dirty="0">
                <a:effectLst/>
                <a:latin typeface="Söhne"/>
              </a:rPr>
              <a:t> tables.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Söhne"/>
              </a:rPr>
              <a:t>Functionality</a:t>
            </a:r>
            <a:r>
              <a:rPr lang="en-US" sz="1800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1" i="0" dirty="0">
                <a:effectLst/>
                <a:latin typeface="Söhne"/>
              </a:rPr>
              <a:t>Table Creation</a:t>
            </a:r>
            <a:r>
              <a:rPr lang="en-US" sz="1800" b="0" i="0" dirty="0">
                <a:effectLst/>
                <a:latin typeface="Söhne"/>
              </a:rPr>
              <a:t>: Includes functions to create tables if they don't exist.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1" i="0" dirty="0">
                <a:effectLst/>
                <a:latin typeface="Söhne"/>
              </a:rPr>
              <a:t>Data Insertion &amp; Retrieval</a:t>
            </a:r>
            <a:r>
              <a:rPr lang="en-US" sz="1800" b="0" i="0" dirty="0">
                <a:effectLst/>
                <a:latin typeface="Söhne"/>
              </a:rPr>
              <a:t>: Functions to insert and retrieve transaction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1" i="0" dirty="0">
                <a:effectLst/>
                <a:latin typeface="Söhne"/>
              </a:rPr>
              <a:t>Anomaly Detection</a:t>
            </a:r>
            <a:r>
              <a:rPr lang="en-US" sz="1800" b="0" i="0" dirty="0">
                <a:effectLst/>
                <a:latin typeface="Söhne"/>
              </a:rPr>
              <a:t>: References an anomalies table for tracking gas usage anomalies.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Söhne"/>
              </a:rPr>
              <a:t>Error Handling</a:t>
            </a:r>
            <a:r>
              <a:rPr lang="en-US" sz="1800" b="0" i="0" dirty="0">
                <a:effectLst/>
                <a:latin typeface="Söhne"/>
              </a:rPr>
              <a:t>: Implements basic try-except blocks for database error management.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Söhne"/>
              </a:rPr>
              <a:t>Script Execution</a:t>
            </a:r>
            <a:r>
              <a:rPr lang="en-US" sz="1800" b="0" i="0" dirty="0">
                <a:effectLst/>
                <a:latin typeface="Söhne"/>
              </a:rPr>
              <a:t>: On running the script, it initializes the required tables</a:t>
            </a:r>
            <a:r>
              <a:rPr lang="en-US" sz="1800" dirty="0">
                <a:solidFill>
                  <a:srgbClr val="0F0F0F"/>
                </a:solidFill>
                <a:latin typeface="Söhne"/>
              </a:rPr>
              <a:t>.</a:t>
            </a:r>
            <a:endParaRPr lang="en-US" sz="1800" b="0" i="0" dirty="0">
              <a:solidFill>
                <a:srgbClr val="0F0F0F"/>
              </a:solidFill>
              <a:effectLst/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A1CAF-6310-8C13-B4DC-14D6305668D9}"/>
              </a:ext>
            </a:extLst>
          </p:cNvPr>
          <p:cNvSpPr txBox="1"/>
          <p:nvPr/>
        </p:nvSpPr>
        <p:spPr>
          <a:xfrm>
            <a:off x="8503920" y="5892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3586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9E8B2B-D684-8840-AAB5-5EFB37EB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758" y="-192144"/>
            <a:ext cx="4319751" cy="8572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nva Sans Bold"/>
              </a:rPr>
              <a:t>The Data Repository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C85F1-4B45-0E27-EC63-5FA888E45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433"/>
            <a:ext cx="8849360" cy="47020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D94FA7-D57F-7530-C411-CF9F28E9B878}"/>
              </a:ext>
            </a:extLst>
          </p:cNvPr>
          <p:cNvSpPr txBox="1"/>
          <p:nvPr/>
        </p:nvSpPr>
        <p:spPr>
          <a:xfrm>
            <a:off x="8511702" y="665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4EA11-AEC6-02C0-6CF9-9191AD86F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1433"/>
            <a:ext cx="8584442" cy="470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0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9E8B2B-D684-8840-AAB5-5EFB37EB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758" y="-192144"/>
            <a:ext cx="4319751" cy="8572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nva Sans Bold"/>
              </a:rPr>
              <a:t>The Data Repository Cont’d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2620C-34FF-4B6F-FBF3-53490B6A8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105"/>
            <a:ext cx="9144000" cy="44783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E6EE07-65F4-FD72-497D-12589C938C47}"/>
              </a:ext>
            </a:extLst>
          </p:cNvPr>
          <p:cNvSpPr txBox="1"/>
          <p:nvPr/>
        </p:nvSpPr>
        <p:spPr>
          <a:xfrm>
            <a:off x="8511702" y="665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62594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9E8B2B-D684-8840-AAB5-5EFB37EB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758" y="-192144"/>
            <a:ext cx="4319751" cy="8572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nva Sans Bold"/>
              </a:rPr>
              <a:t>The Data Repository Cont’d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34513-C65E-27C9-ABDC-1B9767FF51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271A20-B0FC-6D4B-A0FB-CFD7AABF1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4FD78A-30C3-9671-8BD1-FA861416F2DA}"/>
              </a:ext>
            </a:extLst>
          </p:cNvPr>
          <p:cNvSpPr txBox="1"/>
          <p:nvPr/>
        </p:nvSpPr>
        <p:spPr>
          <a:xfrm>
            <a:off x="8511702" y="665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07982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B992-C12C-1C65-9A94-AFF4BE08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anva Sans Bold"/>
              </a:rPr>
              <a:t>Captured Transaction Data( Data Gathering 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E6BEC-6FD5-45BE-C0F5-489FE7C63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310641"/>
            <a:ext cx="8302239" cy="3098800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Connection</a:t>
            </a:r>
            <a:r>
              <a:rPr lang="en-US" sz="2000" b="0" i="0" dirty="0">
                <a:effectLst/>
                <a:latin typeface="Söhne"/>
              </a:rPr>
              <a:t>: Uses Web3 to connect to Ethereum via Infura.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Data Collection</a:t>
            </a:r>
            <a:r>
              <a:rPr lang="en-US" sz="2000" b="0" i="0" dirty="0">
                <a:effectLst/>
                <a:latin typeface="Söhne"/>
              </a:rPr>
              <a:t>: Fetches latest block and filters transactions for a specific contract.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Data Insertion</a:t>
            </a:r>
            <a:r>
              <a:rPr lang="en-US" sz="2000" b="0" i="0" dirty="0">
                <a:effectLst/>
                <a:latin typeface="Söhne"/>
              </a:rPr>
              <a:t>: Stores transaction data in the database for gas usage analysis.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Error Handling</a:t>
            </a:r>
            <a:r>
              <a:rPr lang="en-US" sz="2000" b="0" i="0" dirty="0">
                <a:effectLst/>
                <a:latin typeface="Söhne"/>
              </a:rPr>
              <a:t>: Manages connection errors and retries.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Execution Flow</a:t>
            </a:r>
            <a:r>
              <a:rPr lang="en-US" sz="2000" b="0" i="0" dirty="0">
                <a:effectLst/>
                <a:latin typeface="Söhne"/>
              </a:rPr>
              <a:t>: Periodically runs to collect and update transaction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42C2F-E51D-D1D6-1037-3F98D97E165B}"/>
              </a:ext>
            </a:extLst>
          </p:cNvPr>
          <p:cNvSpPr txBox="1"/>
          <p:nvPr/>
        </p:nvSpPr>
        <p:spPr>
          <a:xfrm>
            <a:off x="8511702" y="665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34445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9E8B2B-D684-8840-AAB5-5EFB37EB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7200" y="-119141"/>
            <a:ext cx="8229600" cy="85725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Canva Sans Bold"/>
              </a:rPr>
              <a:t>Captured Transaction Data( Data Gathering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48138-8798-12A5-10BA-8A1154D5A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93A30D-FC7F-7A57-6DE8-584872126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C39D95-2D61-E92C-8AC2-882857F1155C}"/>
              </a:ext>
            </a:extLst>
          </p:cNvPr>
          <p:cNvSpPr txBox="1"/>
          <p:nvPr/>
        </p:nvSpPr>
        <p:spPr>
          <a:xfrm>
            <a:off x="8511702" y="665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141883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B992-C12C-1C65-9A94-AFF4BE08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00"/>
                </a:solidFill>
                <a:latin typeface="Canva Sans Bold"/>
              </a:rPr>
              <a:t>Identified Outliers in Gas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8A020-F8BC-E2C3-5CB1-910EDDFA27D7}"/>
              </a:ext>
            </a:extLst>
          </p:cNvPr>
          <p:cNvSpPr txBox="1"/>
          <p:nvPr/>
        </p:nvSpPr>
        <p:spPr>
          <a:xfrm>
            <a:off x="457201" y="1062129"/>
            <a:ext cx="822959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200" b="1" i="0" dirty="0">
                <a:effectLst/>
                <a:latin typeface="Söhne"/>
              </a:rPr>
              <a:t>Data Retrieval</a:t>
            </a:r>
            <a:r>
              <a:rPr lang="en-US" sz="2200" b="0" i="0" dirty="0">
                <a:effectLst/>
                <a:latin typeface="Söhne"/>
              </a:rPr>
              <a:t>: Fetches current and historical gas usage data from the database.</a:t>
            </a: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effectLst/>
                <a:latin typeface="Söhne"/>
              </a:rPr>
              <a:t>Analysis</a:t>
            </a:r>
            <a:r>
              <a:rPr lang="en-US" sz="2200" b="0" i="0" dirty="0">
                <a:effectLst/>
                <a:latin typeface="Söhne"/>
              </a:rPr>
              <a:t>: Calculates mean and standard deviation for historical gas usage.</a:t>
            </a: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effectLst/>
                <a:latin typeface="Söhne"/>
              </a:rPr>
              <a:t>Anomaly Detection</a:t>
            </a:r>
            <a:r>
              <a:rPr lang="en-US" sz="2200" b="0" i="0" dirty="0">
                <a:effectLst/>
                <a:latin typeface="Söhne"/>
              </a:rPr>
              <a:t>: Identifies anomalies based on deviations from the mean.</a:t>
            </a: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effectLst/>
                <a:latin typeface="Söhne"/>
              </a:rPr>
              <a:t>Recording Anomalies</a:t>
            </a:r>
            <a:r>
              <a:rPr lang="en-US" sz="2200" b="0" i="0" dirty="0">
                <a:effectLst/>
                <a:latin typeface="Söhne"/>
              </a:rPr>
              <a:t>: Stores detected anomalies in the database and sending an alert to the user.</a:t>
            </a: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effectLst/>
                <a:latin typeface="Söhne"/>
              </a:rPr>
              <a:t>Operational Flow</a:t>
            </a:r>
            <a:r>
              <a:rPr lang="en-US" sz="2200" b="0" i="0" dirty="0">
                <a:effectLst/>
                <a:latin typeface="Söhne"/>
              </a:rPr>
              <a:t>: Periodically runs to update and analyze gas usage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42539-8612-598A-FC83-F3B1B20B41E8}"/>
              </a:ext>
            </a:extLst>
          </p:cNvPr>
          <p:cNvSpPr txBox="1"/>
          <p:nvPr/>
        </p:nvSpPr>
        <p:spPr>
          <a:xfrm>
            <a:off x="8511702" y="665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181831826"/>
      </p:ext>
    </p:extLst>
  </p:cSld>
  <p:clrMapOvr>
    <a:masterClrMapping/>
  </p:clrMapOvr>
</p:sld>
</file>

<file path=ppt/theme/theme1.xml><?xml version="1.0" encoding="utf-8"?>
<a:theme xmlns:a="http://schemas.openxmlformats.org/drawingml/2006/main" name="UTA Accessib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cessible-PPT.pptx" id="{DC14534C-1046-F040-970C-D4B656BEDF73}" vid="{22719C90-FD2E-C343-B61D-D3EE9148FC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E8C2F9B7856C4FB1B45376C9CA1279" ma:contentTypeVersion="12" ma:contentTypeDescription="Create a new document." ma:contentTypeScope="" ma:versionID="47b510a268ab94799d39988294a018bf">
  <xsd:schema xmlns:xsd="http://www.w3.org/2001/XMLSchema" xmlns:xs="http://www.w3.org/2001/XMLSchema" xmlns:p="http://schemas.microsoft.com/office/2006/metadata/properties" xmlns:ns2="56169281-d10e-4687-8d86-e0ae9795bb4c" xmlns:ns3="d98033a5-711e-4d41-9a92-34dc22feb152" targetNamespace="http://schemas.microsoft.com/office/2006/metadata/properties" ma:root="true" ma:fieldsID="430f78a0ddeb4ad93cb2cb32c7d65c5c" ns2:_="" ns3:_="">
    <xsd:import namespace="56169281-d10e-4687-8d86-e0ae9795bb4c"/>
    <xsd:import namespace="d98033a5-711e-4d41-9a92-34dc22feb1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69281-d10e-4687-8d86-e0ae9795bb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8033a5-711e-4d41-9a92-34dc22feb15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87676A-099B-4B53-B66D-C60F83A714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F4F739-B76C-4907-A1E7-133652B3E27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6169281-d10e-4687-8d86-e0ae9795bb4c"/>
    <ds:schemaRef ds:uri="d98033a5-711e-4d41-9a92-34dc22feb15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99CAED-701D-44BF-B45E-0631AD0D07E6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UTA Accessible Template</Template>
  <TotalTime>1051</TotalTime>
  <Words>1178</Words>
  <Application>Microsoft Office PowerPoint</Application>
  <PresentationFormat>On-screen Show (16:9)</PresentationFormat>
  <Paragraphs>160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Canva Sans Bold</vt:lpstr>
      <vt:lpstr>Helvetica</vt:lpstr>
      <vt:lpstr>Söhne</vt:lpstr>
      <vt:lpstr>Wingdings</vt:lpstr>
      <vt:lpstr>UTA Accessible Template</vt:lpstr>
      <vt:lpstr>Final Presentation</vt:lpstr>
      <vt:lpstr>Steps Completed</vt:lpstr>
      <vt:lpstr>Analysis and Implementation of Data Repository</vt:lpstr>
      <vt:lpstr>The Data Repository</vt:lpstr>
      <vt:lpstr>The Data Repository Cont’d</vt:lpstr>
      <vt:lpstr>The Data Repository Cont’d</vt:lpstr>
      <vt:lpstr>Captured Transaction Data( Data Gathering )</vt:lpstr>
      <vt:lpstr>Captured Transaction Data( Data Gathering )</vt:lpstr>
      <vt:lpstr>Identified Outliers in Gas Usage</vt:lpstr>
      <vt:lpstr>Identified Outliers in Gas Usage</vt:lpstr>
      <vt:lpstr>Automating Detection and Notification</vt:lpstr>
      <vt:lpstr>Automating Detection and Notification</vt:lpstr>
      <vt:lpstr>Enhancement</vt:lpstr>
      <vt:lpstr>Enhancement</vt:lpstr>
      <vt:lpstr>Backend</vt:lpstr>
      <vt:lpstr>Backend</vt:lpstr>
      <vt:lpstr>How to Execute</vt:lpstr>
      <vt:lpstr>Risk Exposure</vt:lpstr>
      <vt:lpstr>Related Applications</vt:lpstr>
      <vt:lpstr>Customer Feedback</vt:lpstr>
      <vt:lpstr>PowerPoint Presentation</vt:lpstr>
      <vt:lpstr>Summarize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George, Melissa J</dc:creator>
  <cp:lastModifiedBy>Mittal, Aman</cp:lastModifiedBy>
  <cp:revision>95</cp:revision>
  <dcterms:created xsi:type="dcterms:W3CDTF">2021-08-31T19:16:02Z</dcterms:created>
  <dcterms:modified xsi:type="dcterms:W3CDTF">2023-11-28T18:41:21Z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0x0101006AE8C2F9B7856C4FB1B45376C9CA1279</vt:lpwstr>
  </property>
</Properties>
</file>