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aef37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aef37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this is always the first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aef37eb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aef37e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aef37eb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aef37eb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ef37eb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ef37eb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aef37eb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aef37eb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aef37eb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aef37eb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aef37eb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aef37eb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and reuse this slide as many times as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aef37e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aef37e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end with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4751" y="853625"/>
            <a:ext cx="77145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oppins"/>
                <a:ea typeface="Poppins"/>
                <a:cs typeface="Poppins"/>
                <a:sym typeface="Poppins"/>
              </a:rPr>
              <a:t>Intro to Web Development</a:t>
            </a:r>
            <a:endParaRPr b="1" sz="4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57" name="Google Shape;57;p13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age result for html gif"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25" y="2401450"/>
            <a:ext cx="3488850" cy="2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What is HTML?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98200" y="1152475"/>
            <a:ext cx="79476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HyperText Markup Language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It’s a way of displaying information on web pages in your browser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Not a programming language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68" name="Google Shape;68;p14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age result for html gif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150" y="2571750"/>
            <a:ext cx="3355650" cy="2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HTML Tags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98200" y="1152475"/>
            <a:ext cx="7947600" cy="277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HTML is made up of tags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Tags are special text that you use to mark up, or distinguish, parts of your web page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The tag before the phrase is called the </a:t>
            </a:r>
            <a:r>
              <a:rPr b="1"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opening tag —</a:t>
            </a: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And the tag after the phrase is the </a:t>
            </a:r>
            <a:r>
              <a:rPr b="1"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closing tag — </a:t>
            </a: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You can see that the closing tag has a forward slash before the “b”</a:t>
            </a:r>
            <a:endParaRPr b="1"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708090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sz="1300">
              <a:solidFill>
                <a:srgbClr val="7080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This tag doesn’t require a closing tag because it’s not surrounding any text, it’s just declaring that this is HTML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79" name="Google Shape;79;p15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300" y="454100"/>
            <a:ext cx="31242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Head and Body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98200" y="1152475"/>
            <a:ext cx="79476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head tag </a:t>
            </a: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contains information about the website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body tag</a:t>
            </a: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 is the main content in the web page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Everything that you see on the page will usually be in the body tag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Most of the other tags we will be talking about will be in the body tag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6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90" name="Google Shape;90;p16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Common Head Tags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39475" y="1026800"/>
            <a:ext cx="79476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Meta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Provides metadata to the html document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t/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Describes the title of the webpage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t/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Link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Links to CSS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t/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7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100" name="Google Shape;100;p17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400" y="1606025"/>
            <a:ext cx="1740300" cy="1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400" y="2313150"/>
            <a:ext cx="2292575" cy="17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400" y="3020275"/>
            <a:ext cx="3200619" cy="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Common Body Tags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98200" y="1152475"/>
            <a:ext cx="39738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h3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&gt;My Header&lt;/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h3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A6A6A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 Mono"/>
              <a:buChar char="○"/>
            </a:pPr>
            <a:r>
              <a:rPr lang="en" sz="1300">
                <a:solidFill>
                  <a:srgbClr val="202020"/>
                </a:solidFill>
                <a:latin typeface="Roboto Mono"/>
                <a:ea typeface="Roboto Mono"/>
                <a:cs typeface="Roboto Mono"/>
                <a:sym typeface="Roboto Mono"/>
              </a:rPr>
              <a:t>Goes from h1 to h6</a:t>
            </a:r>
            <a:endParaRPr sz="1300">
              <a:solidFill>
                <a:srgbClr val="2020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Paragraphs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&gt;My paragraph&lt;/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Line Break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br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8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113" name="Google Shape;113;p18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 txBox="1"/>
          <p:nvPr/>
        </p:nvSpPr>
        <p:spPr>
          <a:xfrm>
            <a:off x="5099125" y="1026800"/>
            <a:ext cx="36378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Style Tags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&gt;Bold&lt;/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&gt;Italics&lt;/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&gt;Underline&lt;/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Anchor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&gt;Hyperlink&lt;/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Lists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&gt;, 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A6A6A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300"/>
              <a:buFont typeface="Roboto Mono"/>
              <a:buChar char="■"/>
            </a:pP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&gt;List Item&lt;/</a:t>
            </a:r>
            <a:r>
              <a:rPr lang="en" sz="13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300">
                <a:solidFill>
                  <a:srgbClr val="A6A6A6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rgbClr val="A6A6A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98200" y="454100"/>
            <a:ext cx="79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Attributes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98200" y="1152475"/>
            <a:ext cx="79476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Attributes provide additional information about an element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Attributes are always specified in the start tag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Attributes usually come in name/value pairs like: name="value"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300"/>
              <a:buFont typeface="Roboto"/>
              <a:buChar char="○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150"/>
              <a:buFont typeface="Courier New"/>
              <a:buChar char="○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="img_girl.jpg"&gt;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urier New"/>
              <a:buChar char="○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="color:red"&gt;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9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124" name="Google Shape;124;p19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FFFFFF"/>
            </a:gs>
            <a:gs pos="100000">
              <a:srgbClr val="FFFCF2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14751" y="853625"/>
            <a:ext cx="77145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b="1" sz="4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50" y="4240675"/>
            <a:ext cx="1848850" cy="34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0"/>
          <p:cNvGrpSpPr/>
          <p:nvPr/>
        </p:nvGrpSpPr>
        <p:grpSpPr>
          <a:xfrm>
            <a:off x="6906775" y="2906225"/>
            <a:ext cx="2237100" cy="2237100"/>
            <a:chOff x="6906775" y="2906225"/>
            <a:chExt cx="2237100" cy="2237100"/>
          </a:xfrm>
        </p:grpSpPr>
        <p:sp>
          <p:nvSpPr>
            <p:cNvPr id="133" name="Google Shape;133;p20"/>
            <p:cNvSpPr/>
            <p:nvPr/>
          </p:nvSpPr>
          <p:spPr>
            <a:xfrm>
              <a:off x="8987575" y="29062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5400000">
              <a:off x="7947175" y="3946625"/>
              <a:ext cx="156300" cy="2237100"/>
            </a:xfrm>
            <a:prstGeom prst="rect">
              <a:avLst/>
            </a:prstGeom>
            <a:solidFill>
              <a:srgbClr val="FFCD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790950" y="1809950"/>
            <a:ext cx="23211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Personalize the template!</a:t>
            </a:r>
            <a:endParaRPr sz="13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