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73" r:id="rId12"/>
    <p:sldId id="267" r:id="rId13"/>
    <p:sldId id="271" r:id="rId14"/>
    <p:sldId id="269" r:id="rId15"/>
    <p:sldId id="270" r:id="rId16"/>
    <p:sldId id="26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 Roshan" userId="a3fa1bca95a37e71" providerId="LiveId" clId="{D3F6914B-E5DC-4742-906A-3C148AC7ABB0}"/>
    <pc:docChg chg="undo redo custSel addSld delSld modSld sldOrd">
      <pc:chgData name="Ritik Roshan" userId="a3fa1bca95a37e71" providerId="LiveId" clId="{D3F6914B-E5DC-4742-906A-3C148AC7ABB0}" dt="2024-04-25T11:18:08.558" v="390"/>
      <pc:docMkLst>
        <pc:docMk/>
      </pc:docMkLst>
      <pc:sldChg chg="modSp mod">
        <pc:chgData name="Ritik Roshan" userId="a3fa1bca95a37e71" providerId="LiveId" clId="{D3F6914B-E5DC-4742-906A-3C148AC7ABB0}" dt="2024-04-25T11:12:02.721" v="343"/>
        <pc:sldMkLst>
          <pc:docMk/>
          <pc:sldMk cId="1385661717" sldId="256"/>
        </pc:sldMkLst>
        <pc:spChg chg="mod">
          <ac:chgData name="Ritik Roshan" userId="a3fa1bca95a37e71" providerId="LiveId" clId="{D3F6914B-E5DC-4742-906A-3C148AC7ABB0}" dt="2024-04-25T11:12:02.721" v="343"/>
          <ac:spMkLst>
            <pc:docMk/>
            <pc:sldMk cId="1385661717" sldId="256"/>
            <ac:spMk id="2" creationId="{D901159E-6920-DD0D-AF80-35D25E1C892D}"/>
          </ac:spMkLst>
        </pc:spChg>
      </pc:sldChg>
      <pc:sldChg chg="modSp mod">
        <pc:chgData name="Ritik Roshan" userId="a3fa1bca95a37e71" providerId="LiveId" clId="{D3F6914B-E5DC-4742-906A-3C148AC7ABB0}" dt="2024-04-25T10:41:03.554" v="102" actId="20577"/>
        <pc:sldMkLst>
          <pc:docMk/>
          <pc:sldMk cId="2851612638" sldId="265"/>
        </pc:sldMkLst>
        <pc:spChg chg="mod">
          <ac:chgData name="Ritik Roshan" userId="a3fa1bca95a37e71" providerId="LiveId" clId="{D3F6914B-E5DC-4742-906A-3C148AC7ABB0}" dt="2024-04-25T10:41:03.554" v="102" actId="20577"/>
          <ac:spMkLst>
            <pc:docMk/>
            <pc:sldMk cId="2851612638" sldId="265"/>
            <ac:spMk id="3" creationId="{9D33BD6B-CF05-5899-665C-7CA3E4E0C940}"/>
          </ac:spMkLst>
        </pc:spChg>
      </pc:sldChg>
      <pc:sldChg chg="modSp new del mod">
        <pc:chgData name="Ritik Roshan" userId="a3fa1bca95a37e71" providerId="LiveId" clId="{D3F6914B-E5DC-4742-906A-3C148AC7ABB0}" dt="2024-04-25T10:43:46.964" v="103" actId="2696"/>
        <pc:sldMkLst>
          <pc:docMk/>
          <pc:sldMk cId="407219589" sldId="268"/>
        </pc:sldMkLst>
        <pc:spChg chg="mod">
          <ac:chgData name="Ritik Roshan" userId="a3fa1bca95a37e71" providerId="LiveId" clId="{D3F6914B-E5DC-4742-906A-3C148AC7ABB0}" dt="2024-04-08T08:36:22.240" v="33" actId="1076"/>
          <ac:spMkLst>
            <pc:docMk/>
            <pc:sldMk cId="407219589" sldId="268"/>
            <ac:spMk id="2" creationId="{8D7D5E51-86E0-235F-07BE-0057838C7D6A}"/>
          </ac:spMkLst>
        </pc:spChg>
      </pc:sldChg>
      <pc:sldChg chg="addSp delSp modSp add mod ord">
        <pc:chgData name="Ritik Roshan" userId="a3fa1bca95a37e71" providerId="LiveId" clId="{D3F6914B-E5DC-4742-906A-3C148AC7ABB0}" dt="2024-04-25T10:55:18.026" v="263"/>
        <pc:sldMkLst>
          <pc:docMk/>
          <pc:sldMk cId="1738282148" sldId="268"/>
        </pc:sldMkLst>
        <pc:spChg chg="mod">
          <ac:chgData name="Ritik Roshan" userId="a3fa1bca95a37e71" providerId="LiveId" clId="{D3F6914B-E5DC-4742-906A-3C148AC7ABB0}" dt="2024-04-25T10:48:07.053" v="178" actId="20577"/>
          <ac:spMkLst>
            <pc:docMk/>
            <pc:sldMk cId="1738282148" sldId="268"/>
            <ac:spMk id="2" creationId="{BE20730D-CE14-5D12-780F-CC3086D0A4D4}"/>
          </ac:spMkLst>
        </pc:spChg>
        <pc:spChg chg="del mod">
          <ac:chgData name="Ritik Roshan" userId="a3fa1bca95a37e71" providerId="LiveId" clId="{D3F6914B-E5DC-4742-906A-3C148AC7ABB0}" dt="2024-04-25T10:48:55.099" v="182" actId="478"/>
          <ac:spMkLst>
            <pc:docMk/>
            <pc:sldMk cId="1738282148" sldId="268"/>
            <ac:spMk id="3" creationId="{9D33BD6B-CF05-5899-665C-7CA3E4E0C940}"/>
          </ac:spMkLst>
        </pc:spChg>
        <pc:picChg chg="add mod">
          <ac:chgData name="Ritik Roshan" userId="a3fa1bca95a37e71" providerId="LiveId" clId="{D3F6914B-E5DC-4742-906A-3C148AC7ABB0}" dt="2024-04-25T10:50:09.454" v="192" actId="1076"/>
          <ac:picMkLst>
            <pc:docMk/>
            <pc:sldMk cId="1738282148" sldId="268"/>
            <ac:picMk id="5" creationId="{0536BCE2-E27F-2444-3584-B55CA2B5414B}"/>
          </ac:picMkLst>
        </pc:picChg>
        <pc:picChg chg="add mod">
          <ac:chgData name="Ritik Roshan" userId="a3fa1bca95a37e71" providerId="LiveId" clId="{D3F6914B-E5DC-4742-906A-3C148AC7ABB0}" dt="2024-04-25T10:49:31.012" v="187" actId="14100"/>
          <ac:picMkLst>
            <pc:docMk/>
            <pc:sldMk cId="1738282148" sldId="268"/>
            <ac:picMk id="7" creationId="{2CC4E419-BBF2-9A10-6F65-C4302FA0CD33}"/>
          </ac:picMkLst>
        </pc:picChg>
        <pc:picChg chg="add mod">
          <ac:chgData name="Ritik Roshan" userId="a3fa1bca95a37e71" providerId="LiveId" clId="{D3F6914B-E5DC-4742-906A-3C148AC7ABB0}" dt="2024-04-25T10:50:15.705" v="194" actId="14100"/>
          <ac:picMkLst>
            <pc:docMk/>
            <pc:sldMk cId="1738282148" sldId="268"/>
            <ac:picMk id="9" creationId="{DC579A8C-7876-6100-07D2-53F0464F6C1A}"/>
          </ac:picMkLst>
        </pc:picChg>
        <pc:picChg chg="add mod">
          <ac:chgData name="Ritik Roshan" userId="a3fa1bca95a37e71" providerId="LiveId" clId="{D3F6914B-E5DC-4742-906A-3C148AC7ABB0}" dt="2024-04-25T10:50:53.477" v="201" actId="14100"/>
          <ac:picMkLst>
            <pc:docMk/>
            <pc:sldMk cId="1738282148" sldId="268"/>
            <ac:picMk id="11" creationId="{8F848DAB-EFDB-C587-0233-105573D77D27}"/>
          </ac:picMkLst>
        </pc:picChg>
      </pc:sldChg>
      <pc:sldChg chg="addSp delSp modSp new mod">
        <pc:chgData name="Ritik Roshan" userId="a3fa1bca95a37e71" providerId="LiveId" clId="{D3F6914B-E5DC-4742-906A-3C148AC7ABB0}" dt="2024-04-25T10:53:20.492" v="229" actId="20577"/>
        <pc:sldMkLst>
          <pc:docMk/>
          <pc:sldMk cId="2051011264" sldId="269"/>
        </pc:sldMkLst>
        <pc:spChg chg="del">
          <ac:chgData name="Ritik Roshan" userId="a3fa1bca95a37e71" providerId="LiveId" clId="{D3F6914B-E5DC-4742-906A-3C148AC7ABB0}" dt="2024-04-25T10:51:51.042" v="203" actId="478"/>
          <ac:spMkLst>
            <pc:docMk/>
            <pc:sldMk cId="2051011264" sldId="269"/>
            <ac:spMk id="2" creationId="{3CA3C09D-19C8-B447-7B41-EA36A260ED24}"/>
          </ac:spMkLst>
        </pc:spChg>
        <pc:spChg chg="del">
          <ac:chgData name="Ritik Roshan" userId="a3fa1bca95a37e71" providerId="LiveId" clId="{D3F6914B-E5DC-4742-906A-3C148AC7ABB0}" dt="2024-04-25T10:51:54.512" v="204" actId="478"/>
          <ac:spMkLst>
            <pc:docMk/>
            <pc:sldMk cId="2051011264" sldId="269"/>
            <ac:spMk id="3" creationId="{AB461C14-3114-105E-B406-6E5A7EA44C77}"/>
          </ac:spMkLst>
        </pc:spChg>
        <pc:spChg chg="add mod">
          <ac:chgData name="Ritik Roshan" userId="a3fa1bca95a37e71" providerId="LiveId" clId="{D3F6914B-E5DC-4742-906A-3C148AC7ABB0}" dt="2024-04-25T10:53:20.492" v="229" actId="20577"/>
          <ac:spMkLst>
            <pc:docMk/>
            <pc:sldMk cId="2051011264" sldId="269"/>
            <ac:spMk id="7" creationId="{F1E143C0-8FDA-97FE-9013-270D34839424}"/>
          </ac:spMkLst>
        </pc:spChg>
        <pc:picChg chg="add mod">
          <ac:chgData name="Ritik Roshan" userId="a3fa1bca95a37e71" providerId="LiveId" clId="{D3F6914B-E5DC-4742-906A-3C148AC7ABB0}" dt="2024-04-25T10:52:03.142" v="206" actId="14100"/>
          <ac:picMkLst>
            <pc:docMk/>
            <pc:sldMk cId="2051011264" sldId="269"/>
            <ac:picMk id="5" creationId="{F68BD0BE-DEFF-3055-93C5-38877564AF8A}"/>
          </ac:picMkLst>
        </pc:picChg>
      </pc:sldChg>
      <pc:sldChg chg="addSp delSp modSp add mod">
        <pc:chgData name="Ritik Roshan" userId="a3fa1bca95a37e71" providerId="LiveId" clId="{D3F6914B-E5DC-4742-906A-3C148AC7ABB0}" dt="2024-04-25T10:54:48.082" v="261" actId="20577"/>
        <pc:sldMkLst>
          <pc:docMk/>
          <pc:sldMk cId="3696650694" sldId="270"/>
        </pc:sldMkLst>
        <pc:spChg chg="mod">
          <ac:chgData name="Ritik Roshan" userId="a3fa1bca95a37e71" providerId="LiveId" clId="{D3F6914B-E5DC-4742-906A-3C148AC7ABB0}" dt="2024-04-25T10:54:48.082" v="261" actId="20577"/>
          <ac:spMkLst>
            <pc:docMk/>
            <pc:sldMk cId="3696650694" sldId="270"/>
            <ac:spMk id="7" creationId="{F1E143C0-8FDA-97FE-9013-270D34839424}"/>
          </ac:spMkLst>
        </pc:spChg>
        <pc:picChg chg="add mod">
          <ac:chgData name="Ritik Roshan" userId="a3fa1bca95a37e71" providerId="LiveId" clId="{D3F6914B-E5DC-4742-906A-3C148AC7ABB0}" dt="2024-04-25T10:54:37.712" v="237" actId="14100"/>
          <ac:picMkLst>
            <pc:docMk/>
            <pc:sldMk cId="3696650694" sldId="270"/>
            <ac:picMk id="3" creationId="{5AD4D079-F0B9-EF79-2FAD-B97C4181DEB4}"/>
          </ac:picMkLst>
        </pc:picChg>
        <pc:picChg chg="del">
          <ac:chgData name="Ritik Roshan" userId="a3fa1bca95a37e71" providerId="LiveId" clId="{D3F6914B-E5DC-4742-906A-3C148AC7ABB0}" dt="2024-04-25T10:54:14.928" v="231" actId="478"/>
          <ac:picMkLst>
            <pc:docMk/>
            <pc:sldMk cId="3696650694" sldId="270"/>
            <ac:picMk id="5" creationId="{F68BD0BE-DEFF-3055-93C5-38877564AF8A}"/>
          </ac:picMkLst>
        </pc:picChg>
      </pc:sldChg>
      <pc:sldChg chg="modSp add mod">
        <pc:chgData name="Ritik Roshan" userId="a3fa1bca95a37e71" providerId="LiveId" clId="{D3F6914B-E5DC-4742-906A-3C148AC7ABB0}" dt="2024-04-25T11:00:01.340" v="292" actId="20577"/>
        <pc:sldMkLst>
          <pc:docMk/>
          <pc:sldMk cId="3826494857" sldId="271"/>
        </pc:sldMkLst>
        <pc:spChg chg="mod">
          <ac:chgData name="Ritik Roshan" userId="a3fa1bca95a37e71" providerId="LiveId" clId="{D3F6914B-E5DC-4742-906A-3C148AC7ABB0}" dt="2024-04-25T10:56:32.321" v="279" actId="20577"/>
          <ac:spMkLst>
            <pc:docMk/>
            <pc:sldMk cId="3826494857" sldId="271"/>
            <ac:spMk id="2" creationId="{BE20730D-CE14-5D12-780F-CC3086D0A4D4}"/>
          </ac:spMkLst>
        </pc:spChg>
        <pc:spChg chg="mod">
          <ac:chgData name="Ritik Roshan" userId="a3fa1bca95a37e71" providerId="LiveId" clId="{D3F6914B-E5DC-4742-906A-3C148AC7ABB0}" dt="2024-04-25T11:00:01.340" v="292" actId="20577"/>
          <ac:spMkLst>
            <pc:docMk/>
            <pc:sldMk cId="3826494857" sldId="271"/>
            <ac:spMk id="3" creationId="{9D33BD6B-CF05-5899-665C-7CA3E4E0C940}"/>
          </ac:spMkLst>
        </pc:spChg>
      </pc:sldChg>
      <pc:sldChg chg="addSp delSp modSp new mod">
        <pc:chgData name="Ritik Roshan" userId="a3fa1bca95a37e71" providerId="LiveId" clId="{D3F6914B-E5DC-4742-906A-3C148AC7ABB0}" dt="2024-04-25T11:08:12.548" v="312" actId="14100"/>
        <pc:sldMkLst>
          <pc:docMk/>
          <pc:sldMk cId="2979303755" sldId="272"/>
        </pc:sldMkLst>
        <pc:spChg chg="mod">
          <ac:chgData name="Ritik Roshan" userId="a3fa1bca95a37e71" providerId="LiveId" clId="{D3F6914B-E5DC-4742-906A-3C148AC7ABB0}" dt="2024-04-25T11:07:40.570" v="306" actId="20577"/>
          <ac:spMkLst>
            <pc:docMk/>
            <pc:sldMk cId="2979303755" sldId="272"/>
            <ac:spMk id="2" creationId="{885C77C1-C55F-664B-96E6-151C7E45D223}"/>
          </ac:spMkLst>
        </pc:spChg>
        <pc:spChg chg="del">
          <ac:chgData name="Ritik Roshan" userId="a3fa1bca95a37e71" providerId="LiveId" clId="{D3F6914B-E5DC-4742-906A-3C148AC7ABB0}" dt="2024-04-25T11:07:42.568" v="307" actId="22"/>
          <ac:spMkLst>
            <pc:docMk/>
            <pc:sldMk cId="2979303755" sldId="272"/>
            <ac:spMk id="3" creationId="{21010F77-8988-85F6-3808-F9D5505EDB21}"/>
          </ac:spMkLst>
        </pc:spChg>
        <pc:picChg chg="add mod ord">
          <ac:chgData name="Ritik Roshan" userId="a3fa1bca95a37e71" providerId="LiveId" clId="{D3F6914B-E5DC-4742-906A-3C148AC7ABB0}" dt="2024-04-25T11:07:48.063" v="309" actId="14100"/>
          <ac:picMkLst>
            <pc:docMk/>
            <pc:sldMk cId="2979303755" sldId="272"/>
            <ac:picMk id="5" creationId="{81F8ED64-DA16-69CE-6274-9CB0B3BFBAC1}"/>
          </ac:picMkLst>
        </pc:picChg>
        <pc:picChg chg="add mod">
          <ac:chgData name="Ritik Roshan" userId="a3fa1bca95a37e71" providerId="LiveId" clId="{D3F6914B-E5DC-4742-906A-3C148AC7ABB0}" dt="2024-04-25T11:08:12.548" v="312" actId="14100"/>
          <ac:picMkLst>
            <pc:docMk/>
            <pc:sldMk cId="2979303755" sldId="272"/>
            <ac:picMk id="7" creationId="{D25581F2-8294-DA38-783C-8E87CECC4DA2}"/>
          </ac:picMkLst>
        </pc:picChg>
      </pc:sldChg>
      <pc:sldChg chg="modSp add mod ord">
        <pc:chgData name="Ritik Roshan" userId="a3fa1bca95a37e71" providerId="LiveId" clId="{D3F6914B-E5DC-4742-906A-3C148AC7ABB0}" dt="2024-04-25T11:18:08.558" v="390"/>
        <pc:sldMkLst>
          <pc:docMk/>
          <pc:sldMk cId="2835390347" sldId="273"/>
        </pc:sldMkLst>
        <pc:spChg chg="mod">
          <ac:chgData name="Ritik Roshan" userId="a3fa1bca95a37e71" providerId="LiveId" clId="{D3F6914B-E5DC-4742-906A-3C148AC7ABB0}" dt="2024-04-25T11:16:43.438" v="372" actId="20577"/>
          <ac:spMkLst>
            <pc:docMk/>
            <pc:sldMk cId="2835390347" sldId="273"/>
            <ac:spMk id="2" creationId="{BE20730D-CE14-5D12-780F-CC3086D0A4D4}"/>
          </ac:spMkLst>
        </pc:spChg>
        <pc:spChg chg="mod">
          <ac:chgData name="Ritik Roshan" userId="a3fa1bca95a37e71" providerId="LiveId" clId="{D3F6914B-E5DC-4742-906A-3C148AC7ABB0}" dt="2024-04-25T11:17:31.700" v="388" actId="14100"/>
          <ac:spMkLst>
            <pc:docMk/>
            <pc:sldMk cId="2835390347" sldId="273"/>
            <ac:spMk id="3" creationId="{9D33BD6B-CF05-5899-665C-7CA3E4E0C9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FA54-76D8-0BD0-1EBA-AECBE6955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0F3719-9862-F620-6B03-5FABE149B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AA0E17-21A9-6C70-365F-9A7F1F9A4CFF}"/>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5" name="Footer Placeholder 4">
            <a:extLst>
              <a:ext uri="{FF2B5EF4-FFF2-40B4-BE49-F238E27FC236}">
                <a16:creationId xmlns:a16="http://schemas.microsoft.com/office/drawing/2014/main" id="{3A36B0C1-2701-7B35-7545-4A6FD57D95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BF62D-287D-2FC3-105C-3F21D618BE5E}"/>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306195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F812-A6C0-758F-0EEB-E9C272127A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250168-5340-6754-BA29-ABEFD88A1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EC347-ED2B-084C-B91A-AD0C491934F3}"/>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5" name="Footer Placeholder 4">
            <a:extLst>
              <a:ext uri="{FF2B5EF4-FFF2-40B4-BE49-F238E27FC236}">
                <a16:creationId xmlns:a16="http://schemas.microsoft.com/office/drawing/2014/main" id="{1E407514-908E-6989-6E8E-AC0F639E9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BC5629-DBC0-5AB3-DB50-6BEFE57B649D}"/>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281013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D6892-CFBB-FAE2-C330-55F317FFDC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E36DC5-0406-CB9E-AE49-34B186F515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45C08-9A66-9D93-A1EC-450F22B94981}"/>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5" name="Footer Placeholder 4">
            <a:extLst>
              <a:ext uri="{FF2B5EF4-FFF2-40B4-BE49-F238E27FC236}">
                <a16:creationId xmlns:a16="http://schemas.microsoft.com/office/drawing/2014/main" id="{A3B6B7FA-8039-171E-6189-2F6206B7C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A22BC-BF7C-4E1B-8F4F-9A199A7A9C20}"/>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91138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AADF-7153-77EF-DFC9-A061E9ACB9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542CF3-4AF0-A9ED-F442-150DE65CB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E2C56-7DB7-C4D6-0C5D-A13352E5D741}"/>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5" name="Footer Placeholder 4">
            <a:extLst>
              <a:ext uri="{FF2B5EF4-FFF2-40B4-BE49-F238E27FC236}">
                <a16:creationId xmlns:a16="http://schemas.microsoft.com/office/drawing/2014/main" id="{24583EBA-D05D-2A92-CB30-E16A94EAE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9E269-9F3B-84BA-2441-C6254D257C1D}"/>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284647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46B3-5581-0ACF-486A-159AFDAC24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36A88E-3673-2B03-7AB3-F2F1605622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D445DB-9748-4F34-7746-DC5CD38CCCF4}"/>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5" name="Footer Placeholder 4">
            <a:extLst>
              <a:ext uri="{FF2B5EF4-FFF2-40B4-BE49-F238E27FC236}">
                <a16:creationId xmlns:a16="http://schemas.microsoft.com/office/drawing/2014/main" id="{E85A30E8-FE90-65EC-1A05-E38EB6F36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4848A-1AB1-3407-3771-8D7E4A4ADC3C}"/>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236242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2D0E-4692-D455-F63B-09DCFA398E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31A446-4344-8C06-970E-891C2C3171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307115-BFFD-6F96-8A3F-DBCEBFB5A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719CCF-314F-C9A6-8901-0422B4D50C58}"/>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6" name="Footer Placeholder 5">
            <a:extLst>
              <a:ext uri="{FF2B5EF4-FFF2-40B4-BE49-F238E27FC236}">
                <a16:creationId xmlns:a16="http://schemas.microsoft.com/office/drawing/2014/main" id="{915DC1D7-039F-111E-AC1E-364A295CE0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89C842-4CB3-2C74-3FDA-3BA0376A0151}"/>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100515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6BB0-1D55-0600-CAF4-2F8336E282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BE136C-252C-53E8-6FBB-A3148F670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0DF64-148C-D9AB-2D74-0AA92F5A0D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BA0103-1C70-6ECC-DD28-7918A89D4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BE1A93-2407-8539-808A-BC8DFF8DD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E32228-6B29-C1AC-F4C3-511188CF12B7}"/>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8" name="Footer Placeholder 7">
            <a:extLst>
              <a:ext uri="{FF2B5EF4-FFF2-40B4-BE49-F238E27FC236}">
                <a16:creationId xmlns:a16="http://schemas.microsoft.com/office/drawing/2014/main" id="{DF1D11CA-72E9-12EB-1F7C-92C834F01D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D95A1E-34C6-138A-3AAB-41A30769FFB1}"/>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57478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CE32-A70B-2E26-4A4D-D560002AD1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8199A8-8659-7AEE-3895-4481CB8B2F8F}"/>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4" name="Footer Placeholder 3">
            <a:extLst>
              <a:ext uri="{FF2B5EF4-FFF2-40B4-BE49-F238E27FC236}">
                <a16:creationId xmlns:a16="http://schemas.microsoft.com/office/drawing/2014/main" id="{1635465E-D108-C997-6EAB-CD35E160E3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71788A-8926-C42A-C497-2F6999E8FCD3}"/>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338635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5B36F-9E43-6ECF-3370-363941E4030B}"/>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3" name="Footer Placeholder 2">
            <a:extLst>
              <a:ext uri="{FF2B5EF4-FFF2-40B4-BE49-F238E27FC236}">
                <a16:creationId xmlns:a16="http://schemas.microsoft.com/office/drawing/2014/main" id="{8C57089C-C84C-D02C-B964-B4F9095BFE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EC1590-4C9D-B94E-9DFC-DAC98477E86E}"/>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420277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7879-9DD8-B15F-12D6-3E451807F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1E332C-7FAE-8F12-3430-B084F87E2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E5A264-F2CD-1081-B840-9C8787BCF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4B0D4-EF23-4CE7-CA7E-AF7BD235AB0D}"/>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6" name="Footer Placeholder 5">
            <a:extLst>
              <a:ext uri="{FF2B5EF4-FFF2-40B4-BE49-F238E27FC236}">
                <a16:creationId xmlns:a16="http://schemas.microsoft.com/office/drawing/2014/main" id="{584085FC-3C67-5AB1-E280-7CB266F76B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706098-4049-33C4-F10C-84CEBBF394C1}"/>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42117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52AD-DC33-956D-D03F-49AEF6EF5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FC1E6A-C586-AF01-2811-5093E7327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8097EA-2354-33FC-DF87-849D3B1A4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29291-FCEC-50D9-EFD0-A482B31AA88E}"/>
              </a:ext>
            </a:extLst>
          </p:cNvPr>
          <p:cNvSpPr>
            <a:spLocks noGrp="1"/>
          </p:cNvSpPr>
          <p:nvPr>
            <p:ph type="dt" sz="half" idx="10"/>
          </p:nvPr>
        </p:nvSpPr>
        <p:spPr/>
        <p:txBody>
          <a:bodyPr/>
          <a:lstStyle/>
          <a:p>
            <a:fld id="{E5E0E079-7281-433F-8B7F-02C00A5A10FA}" type="datetimeFigureOut">
              <a:rPr lang="en-IN" smtClean="0"/>
              <a:t>25-04-2024</a:t>
            </a:fld>
            <a:endParaRPr lang="en-IN"/>
          </a:p>
        </p:txBody>
      </p:sp>
      <p:sp>
        <p:nvSpPr>
          <p:cNvPr id="6" name="Footer Placeholder 5">
            <a:extLst>
              <a:ext uri="{FF2B5EF4-FFF2-40B4-BE49-F238E27FC236}">
                <a16:creationId xmlns:a16="http://schemas.microsoft.com/office/drawing/2014/main" id="{D38BDA4E-5753-E264-5915-BBBA03D1D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EDC6CA-2461-A30B-C624-4AE3E6816DAE}"/>
              </a:ext>
            </a:extLst>
          </p:cNvPr>
          <p:cNvSpPr>
            <a:spLocks noGrp="1"/>
          </p:cNvSpPr>
          <p:nvPr>
            <p:ph type="sldNum" sz="quarter" idx="12"/>
          </p:nvPr>
        </p:nvSpPr>
        <p:spPr/>
        <p:txBody>
          <a:bodyPr/>
          <a:lstStyle/>
          <a:p>
            <a:fld id="{9D34853E-30EE-4C65-8B98-01C8170E7445}" type="slidenum">
              <a:rPr lang="en-IN" smtClean="0"/>
              <a:t>‹#›</a:t>
            </a:fld>
            <a:endParaRPr lang="en-IN"/>
          </a:p>
        </p:txBody>
      </p:sp>
    </p:spTree>
    <p:extLst>
      <p:ext uri="{BB962C8B-B14F-4D97-AF65-F5344CB8AC3E}">
        <p14:creationId xmlns:p14="http://schemas.microsoft.com/office/powerpoint/2010/main" val="341811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B083D-F85A-B798-9ACF-59908F327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DAEFD6-4991-0448-F42F-87DE4669A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F8D87-90FA-674A-0AEA-2442D4D6F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0E079-7281-433F-8B7F-02C00A5A10FA}" type="datetimeFigureOut">
              <a:rPr lang="en-IN" smtClean="0"/>
              <a:t>25-04-2024</a:t>
            </a:fld>
            <a:endParaRPr lang="en-IN"/>
          </a:p>
        </p:txBody>
      </p:sp>
      <p:sp>
        <p:nvSpPr>
          <p:cNvPr id="5" name="Footer Placeholder 4">
            <a:extLst>
              <a:ext uri="{FF2B5EF4-FFF2-40B4-BE49-F238E27FC236}">
                <a16:creationId xmlns:a16="http://schemas.microsoft.com/office/drawing/2014/main" id="{03F9450A-D942-750C-50F2-2FF726658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153792-53DC-2F2D-47D1-C1330ED83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4853E-30EE-4C65-8B98-01C8170E7445}" type="slidenum">
              <a:rPr lang="en-IN" smtClean="0"/>
              <a:t>‹#›</a:t>
            </a:fld>
            <a:endParaRPr lang="en-IN"/>
          </a:p>
        </p:txBody>
      </p:sp>
    </p:spTree>
    <p:extLst>
      <p:ext uri="{BB962C8B-B14F-4D97-AF65-F5344CB8AC3E}">
        <p14:creationId xmlns:p14="http://schemas.microsoft.com/office/powerpoint/2010/main" val="411442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159E-6920-DD0D-AF80-35D25E1C892D}"/>
              </a:ext>
            </a:extLst>
          </p:cNvPr>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Time Series Analysis in DNA Sequencing for Monitoring Disease Progression and Treatment Response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13A1CE5-3D69-98CC-7421-829A85707C81}"/>
              </a:ext>
            </a:extLst>
          </p:cNvPr>
          <p:cNvSpPr>
            <a:spLocks noGrp="1"/>
          </p:cNvSpPr>
          <p:nvPr>
            <p:ph type="subTitle" idx="1"/>
          </p:nvPr>
        </p:nvSpPr>
        <p:spPr>
          <a:xfrm>
            <a:off x="1524000" y="3929584"/>
            <a:ext cx="9144000" cy="1655762"/>
          </a:xfrm>
        </p:spPr>
        <p:txBody>
          <a:bodyPr/>
          <a:lstStyle/>
          <a:p>
            <a:r>
              <a:rPr lang="en-US" b="1" i="1" dirty="0">
                <a:latin typeface="Times New Roman" panose="02020603050405020304" pitchFamily="18" charset="0"/>
                <a:cs typeface="Times New Roman" panose="02020603050405020304" pitchFamily="18" charset="0"/>
              </a:rPr>
              <a:t>By – Ritik Roshan E23MCAG0012 </a:t>
            </a:r>
          </a:p>
          <a:p>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Yatharth</a:t>
            </a:r>
            <a:r>
              <a:rPr lang="en-US" b="1" i="1" dirty="0">
                <a:latin typeface="Times New Roman" panose="02020603050405020304" pitchFamily="18" charset="0"/>
                <a:cs typeface="Times New Roman" panose="02020603050405020304" pitchFamily="18" charset="0"/>
              </a:rPr>
              <a:t> Aggarwal E23MCAG0051</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66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2DD1-3EF0-7D85-6480-E8F5B91D900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COMPARISONS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DB086B-AC47-C656-4B7F-6ECF9182EC03}"/>
              </a:ext>
            </a:extLst>
          </p:cNvPr>
          <p:cNvSpPr>
            <a:spLocks noGrp="1"/>
          </p:cNvSpPr>
          <p:nvPr>
            <p:ph sz="half" idx="1"/>
          </p:nvPr>
        </p:nvSpPr>
        <p:spPr/>
        <p:txBody>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Improved diagnosis of disease.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Bio – pesticides.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Identifying crime suspects.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Sequencing the whole Genome   of organisms (e.g., Human genome project).</a:t>
            </a:r>
          </a:p>
        </p:txBody>
      </p:sp>
      <p:sp>
        <p:nvSpPr>
          <p:cNvPr id="4" name="Content Placeholder 3">
            <a:extLst>
              <a:ext uri="{FF2B5EF4-FFF2-40B4-BE49-F238E27FC236}">
                <a16:creationId xmlns:a16="http://schemas.microsoft.com/office/drawing/2014/main" id="{71097C1D-CDEE-2D69-2ED4-431731748710}"/>
              </a:ext>
            </a:extLst>
          </p:cNvPr>
          <p:cNvSpPr>
            <a:spLocks noGrp="1"/>
          </p:cNvSpPr>
          <p:nvPr>
            <p:ph sz="half" idx="2"/>
          </p:nvPr>
        </p:nvSpPr>
        <p:spPr/>
        <p:txBody>
          <a:bodyPr/>
          <a:lstStyle/>
          <a:p>
            <a:pPr algn="ctr"/>
            <a:r>
              <a:rPr lang="en-US" b="1" dirty="0">
                <a:latin typeface="Times New Roman" panose="02020603050405020304" pitchFamily="18" charset="0"/>
                <a:cs typeface="Times New Roman" panose="02020603050405020304" pitchFamily="18" charset="0"/>
              </a:rPr>
              <a:t>DIS-ADVANTAGES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Whole genome cannot be sequenced at once.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Very slow and time - consuming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36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30D-CE14-5D12-780F-CC3086D0A4D4}"/>
              </a:ext>
            </a:extLst>
          </p:cNvPr>
          <p:cNvSpPr>
            <a:spLocks noGrp="1"/>
          </p:cNvSpPr>
          <p:nvPr>
            <p:ph type="ctrTitle"/>
          </p:nvPr>
        </p:nvSpPr>
        <p:spPr>
          <a:xfrm>
            <a:off x="2053389" y="624890"/>
            <a:ext cx="8085221" cy="975310"/>
          </a:xfrm>
        </p:spPr>
        <p:txBody>
          <a:bodyPr>
            <a:normAutofit fontScale="90000"/>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33BD6B-CF05-5899-665C-7CA3E4E0C940}"/>
              </a:ext>
            </a:extLst>
          </p:cNvPr>
          <p:cNvSpPr>
            <a:spLocks noGrp="1"/>
          </p:cNvSpPr>
          <p:nvPr>
            <p:ph type="subTitle" idx="1"/>
          </p:nvPr>
        </p:nvSpPr>
        <p:spPr>
          <a:xfrm>
            <a:off x="319177" y="2213810"/>
            <a:ext cx="11430000" cy="3548635"/>
          </a:xfrm>
        </p:spPr>
        <p:txBody>
          <a:bodyPr>
            <a:normAutofit/>
          </a:bodyPr>
          <a:lstStyle/>
          <a:p>
            <a:pPr algn="just"/>
            <a:r>
              <a:rPr lang="en-US" sz="2800" dirty="0">
                <a:latin typeface="Times New Roman" panose="02020603050405020304" pitchFamily="18" charset="0"/>
                <a:cs typeface="Times New Roman" panose="02020603050405020304" pitchFamily="18" charset="0"/>
              </a:rPr>
              <a:t>Patients with chronic illnesses often undergo long-term treatment regimens, and monitoring disease progression and treatment response over time is crucial for effective healthcare management. However, traditional methods for assessing disease progression and treatment response may lack granularity and fail to capture subtle changes over time. Therefore, there is a need for advanced analytical techniques, particularly time series analysis, to extract meaningful insights from longitudinal patient data.</a:t>
            </a:r>
          </a:p>
        </p:txBody>
      </p:sp>
    </p:spTree>
    <p:extLst>
      <p:ext uri="{BB962C8B-B14F-4D97-AF65-F5344CB8AC3E}">
        <p14:creationId xmlns:p14="http://schemas.microsoft.com/office/powerpoint/2010/main" val="283539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30D-CE14-5D12-780F-CC3086D0A4D4}"/>
              </a:ext>
            </a:extLst>
          </p:cNvPr>
          <p:cNvSpPr>
            <a:spLocks noGrp="1"/>
          </p:cNvSpPr>
          <p:nvPr>
            <p:ph type="ctrTitle"/>
          </p:nvPr>
        </p:nvSpPr>
        <p:spPr>
          <a:xfrm>
            <a:off x="2053389" y="168442"/>
            <a:ext cx="8085221" cy="1005956"/>
          </a:xfrm>
        </p:spPr>
        <p:txBody>
          <a:bodyPr>
            <a:normAutofit/>
          </a:bodyPr>
          <a:lstStyle/>
          <a:p>
            <a:r>
              <a:rPr lang="en-US" b="1" dirty="0">
                <a:latin typeface="Times New Roman" panose="02020603050405020304" pitchFamily="18" charset="0"/>
                <a:cs typeface="Times New Roman" panose="02020603050405020304" pitchFamily="18" charset="0"/>
              </a:rPr>
              <a:t>CHALLENGES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33BD6B-CF05-5899-665C-7CA3E4E0C940}"/>
              </a:ext>
            </a:extLst>
          </p:cNvPr>
          <p:cNvSpPr>
            <a:spLocks noGrp="1"/>
          </p:cNvSpPr>
          <p:nvPr>
            <p:ph type="subTitle" idx="1"/>
          </p:nvPr>
        </p:nvSpPr>
        <p:spPr>
          <a:xfrm>
            <a:off x="593557" y="1844842"/>
            <a:ext cx="11197389" cy="2903622"/>
          </a:xfrm>
        </p:spPr>
        <p:txBody>
          <a:bodyPr>
            <a:normAutofit fontScale="92500" lnSpcReduction="10000"/>
          </a:bodyPr>
          <a:lstStyle/>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Data Complexity.</a:t>
            </a:r>
          </a:p>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Temporal Dynamics</a:t>
            </a:r>
          </a:p>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Dimensionality Reduction</a:t>
            </a:r>
          </a:p>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Model Selection and Interpretability</a:t>
            </a:r>
          </a:p>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Data Integration</a:t>
            </a:r>
          </a:p>
        </p:txBody>
      </p:sp>
    </p:spTree>
    <p:extLst>
      <p:ext uri="{BB962C8B-B14F-4D97-AF65-F5344CB8AC3E}">
        <p14:creationId xmlns:p14="http://schemas.microsoft.com/office/powerpoint/2010/main" val="372865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30D-CE14-5D12-780F-CC3086D0A4D4}"/>
              </a:ext>
            </a:extLst>
          </p:cNvPr>
          <p:cNvSpPr>
            <a:spLocks noGrp="1"/>
          </p:cNvSpPr>
          <p:nvPr>
            <p:ph type="ctrTitle"/>
          </p:nvPr>
        </p:nvSpPr>
        <p:spPr>
          <a:xfrm>
            <a:off x="2053389" y="168442"/>
            <a:ext cx="8085221" cy="1005956"/>
          </a:xfrm>
        </p:spPr>
        <p:txBody>
          <a:bodyPr>
            <a:normAutofit/>
          </a:bodyPr>
          <a:lstStyle/>
          <a:p>
            <a:r>
              <a:rPr lang="en-US" b="1" dirty="0">
                <a:latin typeface="Times New Roman" panose="02020603050405020304" pitchFamily="18" charset="0"/>
                <a:cs typeface="Times New Roman" panose="02020603050405020304" pitchFamily="18" charset="0"/>
              </a:rPr>
              <a:t>MODEL USED</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33BD6B-CF05-5899-665C-7CA3E4E0C940}"/>
              </a:ext>
            </a:extLst>
          </p:cNvPr>
          <p:cNvSpPr>
            <a:spLocks noGrp="1"/>
          </p:cNvSpPr>
          <p:nvPr>
            <p:ph type="subTitle" idx="1"/>
          </p:nvPr>
        </p:nvSpPr>
        <p:spPr>
          <a:xfrm>
            <a:off x="593557" y="1844842"/>
            <a:ext cx="11197389" cy="2903622"/>
          </a:xfrm>
        </p:spPr>
        <p:txBody>
          <a:bodyPr>
            <a:normAutofit/>
          </a:bodyPr>
          <a:lstStyle/>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LSTM</a:t>
            </a:r>
          </a:p>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RNN</a:t>
            </a:r>
          </a:p>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DNN</a:t>
            </a:r>
          </a:p>
        </p:txBody>
      </p:sp>
    </p:spTree>
    <p:extLst>
      <p:ext uri="{BB962C8B-B14F-4D97-AF65-F5344CB8AC3E}">
        <p14:creationId xmlns:p14="http://schemas.microsoft.com/office/powerpoint/2010/main" val="382649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8BD0BE-DEFF-3055-93C5-38877564AF8A}"/>
              </a:ext>
            </a:extLst>
          </p:cNvPr>
          <p:cNvPicPr>
            <a:picLocks noChangeAspect="1"/>
          </p:cNvPicPr>
          <p:nvPr/>
        </p:nvPicPr>
        <p:blipFill>
          <a:blip r:embed="rId2"/>
          <a:stretch>
            <a:fillRect/>
          </a:stretch>
        </p:blipFill>
        <p:spPr>
          <a:xfrm>
            <a:off x="770782" y="1449238"/>
            <a:ext cx="10650436" cy="5080582"/>
          </a:xfrm>
          <a:prstGeom prst="rect">
            <a:avLst/>
          </a:prstGeom>
        </p:spPr>
      </p:pic>
      <p:sp>
        <p:nvSpPr>
          <p:cNvPr id="7" name="TextBox 6">
            <a:extLst>
              <a:ext uri="{FF2B5EF4-FFF2-40B4-BE49-F238E27FC236}">
                <a16:creationId xmlns:a16="http://schemas.microsoft.com/office/drawing/2014/main" id="{F1E143C0-8FDA-97FE-9013-270D34839424}"/>
              </a:ext>
            </a:extLst>
          </p:cNvPr>
          <p:cNvSpPr txBox="1"/>
          <p:nvPr/>
        </p:nvSpPr>
        <p:spPr>
          <a:xfrm>
            <a:off x="890677" y="509760"/>
            <a:ext cx="6094562"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CRT Processing-</a:t>
            </a:r>
            <a:endParaRPr lang="en-IN" sz="4000" dirty="0"/>
          </a:p>
        </p:txBody>
      </p:sp>
    </p:spTree>
    <p:extLst>
      <p:ext uri="{BB962C8B-B14F-4D97-AF65-F5344CB8AC3E}">
        <p14:creationId xmlns:p14="http://schemas.microsoft.com/office/powerpoint/2010/main" val="2051011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E143C0-8FDA-97FE-9013-270D34839424}"/>
              </a:ext>
            </a:extLst>
          </p:cNvPr>
          <p:cNvSpPr txBox="1"/>
          <p:nvPr/>
        </p:nvSpPr>
        <p:spPr>
          <a:xfrm>
            <a:off x="890677" y="509760"/>
            <a:ext cx="6094562"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Sequencing-</a:t>
            </a:r>
            <a:endParaRPr lang="en-IN" sz="4000" dirty="0"/>
          </a:p>
        </p:txBody>
      </p:sp>
      <p:pic>
        <p:nvPicPr>
          <p:cNvPr id="3" name="Picture 2">
            <a:extLst>
              <a:ext uri="{FF2B5EF4-FFF2-40B4-BE49-F238E27FC236}">
                <a16:creationId xmlns:a16="http://schemas.microsoft.com/office/drawing/2014/main" id="{5AD4D079-F0B9-EF79-2FAD-B97C4181DEB4}"/>
              </a:ext>
            </a:extLst>
          </p:cNvPr>
          <p:cNvPicPr>
            <a:picLocks noChangeAspect="1"/>
          </p:cNvPicPr>
          <p:nvPr/>
        </p:nvPicPr>
        <p:blipFill>
          <a:blip r:embed="rId2"/>
          <a:stretch>
            <a:fillRect/>
          </a:stretch>
        </p:blipFill>
        <p:spPr>
          <a:xfrm>
            <a:off x="235680" y="1151289"/>
            <a:ext cx="11634267" cy="5706711"/>
          </a:xfrm>
          <a:prstGeom prst="rect">
            <a:avLst/>
          </a:prstGeom>
        </p:spPr>
      </p:pic>
    </p:spTree>
    <p:extLst>
      <p:ext uri="{BB962C8B-B14F-4D97-AF65-F5344CB8AC3E}">
        <p14:creationId xmlns:p14="http://schemas.microsoft.com/office/powerpoint/2010/main" val="369665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30D-CE14-5D12-780F-CC3086D0A4D4}"/>
              </a:ext>
            </a:extLst>
          </p:cNvPr>
          <p:cNvSpPr>
            <a:spLocks noGrp="1"/>
          </p:cNvSpPr>
          <p:nvPr>
            <p:ph type="ctrTitle"/>
          </p:nvPr>
        </p:nvSpPr>
        <p:spPr>
          <a:xfrm>
            <a:off x="2053389" y="168442"/>
            <a:ext cx="8085221" cy="1005956"/>
          </a:xfrm>
        </p:spPr>
        <p:txBody>
          <a:bodyPr>
            <a:normAutofit/>
          </a:bodyPr>
          <a:lstStyle/>
          <a:p>
            <a:r>
              <a:rPr lang="en-US" b="1" dirty="0">
                <a:latin typeface="Times New Roman" panose="02020603050405020304" pitchFamily="18" charset="0"/>
                <a:cs typeface="Times New Roman" panose="02020603050405020304" pitchFamily="18" charset="0"/>
              </a:rPr>
              <a:t>DATA PROGRESSION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36BCE2-E27F-2444-3584-B55CA2B5414B}"/>
              </a:ext>
            </a:extLst>
          </p:cNvPr>
          <p:cNvPicPr>
            <a:picLocks noChangeAspect="1"/>
          </p:cNvPicPr>
          <p:nvPr/>
        </p:nvPicPr>
        <p:blipFill>
          <a:blip r:embed="rId2"/>
          <a:stretch>
            <a:fillRect/>
          </a:stretch>
        </p:blipFill>
        <p:spPr>
          <a:xfrm>
            <a:off x="310550" y="1234783"/>
            <a:ext cx="4873925" cy="2817215"/>
          </a:xfrm>
          <a:prstGeom prst="rect">
            <a:avLst/>
          </a:prstGeom>
        </p:spPr>
      </p:pic>
      <p:pic>
        <p:nvPicPr>
          <p:cNvPr id="7" name="Picture 6">
            <a:extLst>
              <a:ext uri="{FF2B5EF4-FFF2-40B4-BE49-F238E27FC236}">
                <a16:creationId xmlns:a16="http://schemas.microsoft.com/office/drawing/2014/main" id="{2CC4E419-BBF2-9A10-6F65-C4302FA0CD33}"/>
              </a:ext>
            </a:extLst>
          </p:cNvPr>
          <p:cNvPicPr>
            <a:picLocks noChangeAspect="1"/>
          </p:cNvPicPr>
          <p:nvPr/>
        </p:nvPicPr>
        <p:blipFill>
          <a:blip r:embed="rId3"/>
          <a:stretch>
            <a:fillRect/>
          </a:stretch>
        </p:blipFill>
        <p:spPr>
          <a:xfrm>
            <a:off x="5328484" y="1112365"/>
            <a:ext cx="6265418" cy="3234855"/>
          </a:xfrm>
          <a:prstGeom prst="rect">
            <a:avLst/>
          </a:prstGeom>
        </p:spPr>
      </p:pic>
      <p:pic>
        <p:nvPicPr>
          <p:cNvPr id="9" name="Picture 8">
            <a:extLst>
              <a:ext uri="{FF2B5EF4-FFF2-40B4-BE49-F238E27FC236}">
                <a16:creationId xmlns:a16="http://schemas.microsoft.com/office/drawing/2014/main" id="{DC579A8C-7876-6100-07D2-53F0464F6C1A}"/>
              </a:ext>
            </a:extLst>
          </p:cNvPr>
          <p:cNvPicPr>
            <a:picLocks noChangeAspect="1"/>
          </p:cNvPicPr>
          <p:nvPr/>
        </p:nvPicPr>
        <p:blipFill>
          <a:blip r:embed="rId4"/>
          <a:stretch>
            <a:fillRect/>
          </a:stretch>
        </p:blipFill>
        <p:spPr>
          <a:xfrm>
            <a:off x="598097" y="4252329"/>
            <a:ext cx="4586377" cy="2497839"/>
          </a:xfrm>
          <a:prstGeom prst="rect">
            <a:avLst/>
          </a:prstGeom>
        </p:spPr>
      </p:pic>
      <p:pic>
        <p:nvPicPr>
          <p:cNvPr id="11" name="Picture 10">
            <a:extLst>
              <a:ext uri="{FF2B5EF4-FFF2-40B4-BE49-F238E27FC236}">
                <a16:creationId xmlns:a16="http://schemas.microsoft.com/office/drawing/2014/main" id="{8F848DAB-EFDB-C587-0233-105573D77D27}"/>
              </a:ext>
            </a:extLst>
          </p:cNvPr>
          <p:cNvPicPr>
            <a:picLocks noChangeAspect="1"/>
          </p:cNvPicPr>
          <p:nvPr/>
        </p:nvPicPr>
        <p:blipFill>
          <a:blip r:embed="rId5"/>
          <a:stretch>
            <a:fillRect/>
          </a:stretch>
        </p:blipFill>
        <p:spPr>
          <a:xfrm>
            <a:off x="5331254" y="4238226"/>
            <a:ext cx="6262648" cy="2588577"/>
          </a:xfrm>
          <a:prstGeom prst="rect">
            <a:avLst/>
          </a:prstGeom>
        </p:spPr>
      </p:pic>
    </p:spTree>
    <p:extLst>
      <p:ext uri="{BB962C8B-B14F-4D97-AF65-F5344CB8AC3E}">
        <p14:creationId xmlns:p14="http://schemas.microsoft.com/office/powerpoint/2010/main" val="173828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77C1-C55F-664B-96E6-151C7E45D2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 - </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1F8ED64-DA16-69CE-6274-9CB0B3BFBAC1}"/>
              </a:ext>
            </a:extLst>
          </p:cNvPr>
          <p:cNvPicPr>
            <a:picLocks noGrp="1" noChangeAspect="1"/>
          </p:cNvPicPr>
          <p:nvPr>
            <p:ph idx="1"/>
          </p:nvPr>
        </p:nvPicPr>
        <p:blipFill>
          <a:blip r:embed="rId2"/>
          <a:stretch>
            <a:fillRect/>
          </a:stretch>
        </p:blipFill>
        <p:spPr>
          <a:xfrm>
            <a:off x="918223" y="1690688"/>
            <a:ext cx="3961737" cy="1738312"/>
          </a:xfrm>
        </p:spPr>
      </p:pic>
      <p:pic>
        <p:nvPicPr>
          <p:cNvPr id="7" name="Picture 6">
            <a:extLst>
              <a:ext uri="{FF2B5EF4-FFF2-40B4-BE49-F238E27FC236}">
                <a16:creationId xmlns:a16="http://schemas.microsoft.com/office/drawing/2014/main" id="{D25581F2-8294-DA38-783C-8E87CECC4DA2}"/>
              </a:ext>
            </a:extLst>
          </p:cNvPr>
          <p:cNvPicPr>
            <a:picLocks noChangeAspect="1"/>
          </p:cNvPicPr>
          <p:nvPr/>
        </p:nvPicPr>
        <p:blipFill>
          <a:blip r:embed="rId3"/>
          <a:stretch>
            <a:fillRect/>
          </a:stretch>
        </p:blipFill>
        <p:spPr>
          <a:xfrm>
            <a:off x="5242256" y="1849910"/>
            <a:ext cx="5948151" cy="4128195"/>
          </a:xfrm>
          <a:prstGeom prst="rect">
            <a:avLst/>
          </a:prstGeom>
        </p:spPr>
      </p:pic>
    </p:spTree>
    <p:extLst>
      <p:ext uri="{BB962C8B-B14F-4D97-AF65-F5344CB8AC3E}">
        <p14:creationId xmlns:p14="http://schemas.microsoft.com/office/powerpoint/2010/main" val="297930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A8AE-913B-8E67-F6D4-7EB132DFF7D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F3CD4A-590A-2175-30E2-759E1BED84BD}"/>
              </a:ext>
            </a:extLst>
          </p:cNvPr>
          <p:cNvPicPr>
            <a:picLocks noGrp="1" noChangeAspect="1"/>
          </p:cNvPicPr>
          <p:nvPr>
            <p:ph idx="1"/>
          </p:nvPr>
        </p:nvPicPr>
        <p:blipFill>
          <a:blip r:embed="rId2"/>
          <a:stretch>
            <a:fillRect/>
          </a:stretch>
        </p:blipFill>
        <p:spPr>
          <a:xfrm>
            <a:off x="724279" y="1690688"/>
            <a:ext cx="10515600" cy="2362697"/>
          </a:xfrm>
        </p:spPr>
      </p:pic>
      <p:pic>
        <p:nvPicPr>
          <p:cNvPr id="7" name="Picture 6">
            <a:extLst>
              <a:ext uri="{FF2B5EF4-FFF2-40B4-BE49-F238E27FC236}">
                <a16:creationId xmlns:a16="http://schemas.microsoft.com/office/drawing/2014/main" id="{6D92D492-B6B1-100E-DD38-CA5C6591FF24}"/>
              </a:ext>
            </a:extLst>
          </p:cNvPr>
          <p:cNvPicPr>
            <a:picLocks noChangeAspect="1"/>
          </p:cNvPicPr>
          <p:nvPr/>
        </p:nvPicPr>
        <p:blipFill>
          <a:blip r:embed="rId3"/>
          <a:stretch>
            <a:fillRect/>
          </a:stretch>
        </p:blipFill>
        <p:spPr>
          <a:xfrm>
            <a:off x="838200" y="4258711"/>
            <a:ext cx="10401679" cy="1800895"/>
          </a:xfrm>
          <a:prstGeom prst="rect">
            <a:avLst/>
          </a:prstGeom>
        </p:spPr>
      </p:pic>
    </p:spTree>
    <p:extLst>
      <p:ext uri="{BB962C8B-B14F-4D97-AF65-F5344CB8AC3E}">
        <p14:creationId xmlns:p14="http://schemas.microsoft.com/office/powerpoint/2010/main" val="181391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1FA2-135E-24AB-ECEA-B25CD4177BC3}"/>
              </a:ext>
            </a:extLst>
          </p:cNvPr>
          <p:cNvSpPr>
            <a:spLocks noGrp="1"/>
          </p:cNvSpPr>
          <p:nvPr>
            <p:ph type="ctrTitle"/>
          </p:nvPr>
        </p:nvSpPr>
        <p:spPr>
          <a:xfrm>
            <a:off x="2176818" y="215604"/>
            <a:ext cx="7838364" cy="1498007"/>
          </a:xfrm>
        </p:spPr>
        <p:txBody>
          <a:bodyPr>
            <a:normAutofit fontScale="90000"/>
          </a:bodyPr>
          <a:lstStyle/>
          <a:p>
            <a:r>
              <a:rPr lang="en-US" dirty="0">
                <a:latin typeface="Times New Roman" panose="02020603050405020304" pitchFamily="18" charset="0"/>
                <a:cs typeface="Times New Roman" panose="02020603050405020304" pitchFamily="18" charset="0"/>
              </a:rPr>
              <a:t>Importance of Time Series Analysis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41E7F8C-85FD-CE44-6ED1-E0A42EB13082}"/>
              </a:ext>
            </a:extLst>
          </p:cNvPr>
          <p:cNvSpPr>
            <a:spLocks noGrp="1"/>
          </p:cNvSpPr>
          <p:nvPr>
            <p:ph type="subTitle" idx="1"/>
          </p:nvPr>
        </p:nvSpPr>
        <p:spPr>
          <a:xfrm>
            <a:off x="1524000" y="2358482"/>
            <a:ext cx="9144000" cy="2782720"/>
          </a:xfrm>
        </p:spPr>
        <p:txBody>
          <a:bodyPr>
            <a:normAutofit lnSpcReduction="10000"/>
          </a:bodyPr>
          <a:lstStyle/>
          <a:p>
            <a:r>
              <a:rPr lang="en-US" dirty="0">
                <a:latin typeface="Times New Roman" panose="02020603050405020304" pitchFamily="18" charset="0"/>
                <a:cs typeface="Times New Roman" panose="02020603050405020304" pitchFamily="18" charset="0"/>
              </a:rPr>
              <a:t>As the basis of time series analysis, it can predict about the changes in various categories. There are following points which clear about its importance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Profit of experience.                         5. Stock Market Analysis</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Safety from future.                           6. DNA Sequencing</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Utility Studies</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Sales Forecasting</a:t>
            </a: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99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5485-F39B-E221-F0F6-895C9830594D}"/>
              </a:ext>
            </a:extLst>
          </p:cNvPr>
          <p:cNvSpPr>
            <a:spLocks noGrp="1"/>
          </p:cNvSpPr>
          <p:nvPr>
            <p:ph type="ctrTitle"/>
          </p:nvPr>
        </p:nvSpPr>
        <p:spPr>
          <a:xfrm>
            <a:off x="2213810" y="850233"/>
            <a:ext cx="7764379" cy="749968"/>
          </a:xfrm>
        </p:spPr>
        <p:txBody>
          <a:bodyPr>
            <a:normAutofit fontScale="90000"/>
          </a:bodyPr>
          <a:lstStyle/>
          <a:p>
            <a:r>
              <a:rPr lang="en-US" b="1" dirty="0">
                <a:latin typeface="Times New Roman" panose="02020603050405020304" pitchFamily="18" charset="0"/>
                <a:cs typeface="Times New Roman" panose="02020603050405020304" pitchFamily="18" charset="0"/>
              </a:rPr>
              <a:t>DNA Sequencing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E4F23C6-7090-F244-1205-20B61CF2C1CF}"/>
              </a:ext>
            </a:extLst>
          </p:cNvPr>
          <p:cNvSpPr>
            <a:spLocks noGrp="1"/>
          </p:cNvSpPr>
          <p:nvPr>
            <p:ph type="subTitle" idx="1"/>
          </p:nvPr>
        </p:nvSpPr>
        <p:spPr>
          <a:xfrm>
            <a:off x="1227221" y="2406316"/>
            <a:ext cx="9737558" cy="3031958"/>
          </a:xfrm>
        </p:spPr>
        <p:txBody>
          <a:bodyPr>
            <a:normAutofit/>
          </a:bodyPr>
          <a:lstStyle/>
          <a:p>
            <a:r>
              <a:rPr lang="en-US" sz="2800" dirty="0">
                <a:latin typeface="Times New Roman" panose="02020603050405020304" pitchFamily="18" charset="0"/>
                <a:cs typeface="Times New Roman" panose="02020603050405020304" pitchFamily="18" charset="0"/>
              </a:rPr>
              <a:t>It is the process of determining the precise order of nucleotides within a DNA module.</a:t>
            </a:r>
          </a:p>
          <a:p>
            <a:r>
              <a:rPr lang="en-US" sz="2800" dirty="0">
                <a:latin typeface="Times New Roman" panose="02020603050405020304" pitchFamily="18" charset="0"/>
                <a:cs typeface="Times New Roman" panose="02020603050405020304" pitchFamily="18" charset="0"/>
              </a:rPr>
              <a:t>It includes various methods or technology that is used to determine the order of the four bases A (Adenine), C (Cytosine), G (Guanine) and T (Thymine) molecules.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73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30D-CE14-5D12-780F-CC3086D0A4D4}"/>
              </a:ext>
            </a:extLst>
          </p:cNvPr>
          <p:cNvSpPr>
            <a:spLocks noGrp="1"/>
          </p:cNvSpPr>
          <p:nvPr>
            <p:ph type="ctrTitle"/>
          </p:nvPr>
        </p:nvSpPr>
        <p:spPr>
          <a:xfrm>
            <a:off x="2053389" y="624890"/>
            <a:ext cx="8085221" cy="975310"/>
          </a:xfrm>
        </p:spPr>
        <p:txBody>
          <a:bodyPr/>
          <a:lstStyle/>
          <a:p>
            <a:r>
              <a:rPr lang="en-US" b="1" dirty="0">
                <a:latin typeface="Times New Roman" panose="02020603050405020304" pitchFamily="18" charset="0"/>
                <a:cs typeface="Times New Roman" panose="02020603050405020304" pitchFamily="18" charset="0"/>
              </a:rPr>
              <a:t>PURPOSE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33BD6B-CF05-5899-665C-7CA3E4E0C940}"/>
              </a:ext>
            </a:extLst>
          </p:cNvPr>
          <p:cNvSpPr>
            <a:spLocks noGrp="1"/>
          </p:cNvSpPr>
          <p:nvPr>
            <p:ph type="subTitle" idx="1"/>
          </p:nvPr>
        </p:nvSpPr>
        <p:spPr>
          <a:xfrm>
            <a:off x="1267327" y="2213810"/>
            <a:ext cx="9480884" cy="4203031"/>
          </a:xfrm>
        </p:spPr>
        <p:txBody>
          <a:bodyPr>
            <a:normAutofit/>
          </a:bodyPr>
          <a:lstStyle/>
          <a:p>
            <a:r>
              <a:rPr lang="en-US" sz="4000" dirty="0">
                <a:latin typeface="Times New Roman" panose="02020603050405020304" pitchFamily="18" charset="0"/>
                <a:cs typeface="Times New Roman" panose="02020603050405020304" pitchFamily="18" charset="0"/>
              </a:rPr>
              <a:t>Understanding the code of life.</a:t>
            </a:r>
          </a:p>
          <a:p>
            <a:r>
              <a:rPr lang="en-US" sz="4000" dirty="0">
                <a:latin typeface="Times New Roman" panose="02020603050405020304" pitchFamily="18" charset="0"/>
                <a:cs typeface="Times New Roman" panose="02020603050405020304" pitchFamily="18" charset="0"/>
              </a:rPr>
              <a:t>Detecting mutations.</a:t>
            </a:r>
          </a:p>
          <a:p>
            <a:r>
              <a:rPr lang="en-US" sz="4000" dirty="0">
                <a:latin typeface="Times New Roman" panose="02020603050405020304" pitchFamily="18" charset="0"/>
                <a:cs typeface="Times New Roman" panose="02020603050405020304" pitchFamily="18" charset="0"/>
              </a:rPr>
              <a:t>Typing microorganisms</a:t>
            </a:r>
            <a:r>
              <a:rPr lang="en-IN" sz="4000" dirty="0">
                <a:latin typeface="Times New Roman" panose="02020603050405020304" pitchFamily="18" charset="0"/>
                <a:cs typeface="Times New Roman" panose="02020603050405020304" pitchFamily="18" charset="0"/>
              </a:rPr>
              <a:t>.</a:t>
            </a:r>
          </a:p>
          <a:p>
            <a:r>
              <a:rPr lang="en-IN" sz="4000" dirty="0">
                <a:latin typeface="Times New Roman" panose="02020603050405020304" pitchFamily="18" charset="0"/>
                <a:cs typeface="Times New Roman" panose="02020603050405020304" pitchFamily="18" charset="0"/>
              </a:rPr>
              <a:t>Identifying human haplotypes.</a:t>
            </a:r>
          </a:p>
          <a:p>
            <a:r>
              <a:rPr lang="en-IN" sz="4000" dirty="0">
                <a:latin typeface="Times New Roman" panose="02020603050405020304" pitchFamily="18" charset="0"/>
                <a:cs typeface="Times New Roman" panose="02020603050405020304" pitchFamily="18" charset="0"/>
              </a:rPr>
              <a:t>Designating Polymorphism</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95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30D-CE14-5D12-780F-CC3086D0A4D4}"/>
              </a:ext>
            </a:extLst>
          </p:cNvPr>
          <p:cNvSpPr>
            <a:spLocks noGrp="1"/>
          </p:cNvSpPr>
          <p:nvPr>
            <p:ph type="ctrTitle"/>
          </p:nvPr>
        </p:nvSpPr>
        <p:spPr>
          <a:xfrm>
            <a:off x="2053389" y="624890"/>
            <a:ext cx="8085221" cy="975310"/>
          </a:xfrm>
        </p:spPr>
        <p:txBody>
          <a:bodyPr>
            <a:normAutofit fontScale="90000"/>
          </a:bodyPr>
          <a:lstStyle/>
          <a:p>
            <a:r>
              <a:rPr lang="en-US" b="1" dirty="0">
                <a:latin typeface="Times New Roman" panose="02020603050405020304" pitchFamily="18" charset="0"/>
                <a:cs typeface="Times New Roman" panose="02020603050405020304" pitchFamily="18" charset="0"/>
              </a:rPr>
              <a:t>DNA Sequencing Methods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33BD6B-CF05-5899-665C-7CA3E4E0C940}"/>
              </a:ext>
            </a:extLst>
          </p:cNvPr>
          <p:cNvSpPr>
            <a:spLocks noGrp="1"/>
          </p:cNvSpPr>
          <p:nvPr>
            <p:ph type="subTitle" idx="1"/>
          </p:nvPr>
        </p:nvSpPr>
        <p:spPr>
          <a:xfrm>
            <a:off x="1267327" y="2213810"/>
            <a:ext cx="9480884" cy="2887579"/>
          </a:xfrm>
        </p:spPr>
        <p:txBody>
          <a:bodyPr>
            <a:normAutofit/>
          </a:bodyPr>
          <a:lstStyle/>
          <a:p>
            <a:r>
              <a:rPr lang="en-US" sz="4000" dirty="0">
                <a:latin typeface="Times New Roman" panose="02020603050405020304" pitchFamily="18" charset="0"/>
                <a:cs typeface="Times New Roman" panose="02020603050405020304" pitchFamily="18" charset="0"/>
              </a:rPr>
              <a:t>Historically there are two main methods:</a:t>
            </a:r>
          </a:p>
          <a:p>
            <a:pPr marL="742950" indent="-742950" algn="just">
              <a:buFont typeface="+mj-lt"/>
              <a:buAutoNum type="arabicPeriod"/>
            </a:pPr>
            <a:r>
              <a:rPr lang="en-US" sz="4000" dirty="0">
                <a:latin typeface="Times New Roman" panose="02020603050405020304" pitchFamily="18" charset="0"/>
                <a:cs typeface="Times New Roman" panose="02020603050405020304" pitchFamily="18" charset="0"/>
              </a:rPr>
              <a:t>Maxam and Gilbert Method.</a:t>
            </a:r>
          </a:p>
          <a:p>
            <a:pPr marL="742950" indent="-742950" algn="just">
              <a:buFont typeface="+mj-lt"/>
              <a:buAutoNum type="arabicPeriod"/>
            </a:pPr>
            <a:r>
              <a:rPr lang="en-US" sz="4000" dirty="0">
                <a:latin typeface="Times New Roman" panose="02020603050405020304" pitchFamily="18" charset="0"/>
                <a:cs typeface="Times New Roman" panose="02020603050405020304" pitchFamily="18" charset="0"/>
              </a:rPr>
              <a:t>Sanger Method</a:t>
            </a:r>
          </a:p>
          <a:p>
            <a:pPr marL="742950" indent="-742950" algn="just">
              <a:buFont typeface="+mj-lt"/>
              <a:buAutoNum type="arabicPeriod"/>
            </a:pPr>
            <a:r>
              <a:rPr lang="en-US" sz="4000" dirty="0">
                <a:latin typeface="Times New Roman" panose="02020603050405020304" pitchFamily="18" charset="0"/>
                <a:cs typeface="Times New Roman" panose="02020603050405020304" pitchFamily="18" charset="0"/>
              </a:rPr>
              <a:t>Automated Sequencing.</a:t>
            </a:r>
          </a:p>
        </p:txBody>
      </p:sp>
      <p:pic>
        <p:nvPicPr>
          <p:cNvPr id="4" name="Picture 8">
            <a:extLst>
              <a:ext uri="{FF2B5EF4-FFF2-40B4-BE49-F238E27FC236}">
                <a16:creationId xmlns:a16="http://schemas.microsoft.com/office/drawing/2014/main" id="{AD646294-B071-AC63-5595-AE96B2808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389" y="4830762"/>
            <a:ext cx="47244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A809D7DF-F025-E067-5169-BC3D25951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4211" y="3429000"/>
            <a:ext cx="15240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14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30D-CE14-5D12-780F-CC3086D0A4D4}"/>
              </a:ext>
            </a:extLst>
          </p:cNvPr>
          <p:cNvSpPr>
            <a:spLocks noGrp="1"/>
          </p:cNvSpPr>
          <p:nvPr>
            <p:ph type="ctrTitle"/>
          </p:nvPr>
        </p:nvSpPr>
        <p:spPr>
          <a:xfrm>
            <a:off x="2053389" y="531604"/>
            <a:ext cx="8085221" cy="1588920"/>
          </a:xfrm>
        </p:spPr>
        <p:txBody>
          <a:bodyPr>
            <a:normAutofit fontScale="90000"/>
          </a:bodyPr>
          <a:lstStyle/>
          <a:p>
            <a:r>
              <a:rPr lang="en-US" b="1" dirty="0">
                <a:latin typeface="Times New Roman" panose="02020603050405020304" pitchFamily="18" charset="0"/>
                <a:cs typeface="Times New Roman" panose="02020603050405020304" pitchFamily="18" charset="0"/>
              </a:rPr>
              <a:t>Maxam and Gilbert Method</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33BD6B-CF05-5899-665C-7CA3E4E0C940}"/>
              </a:ext>
            </a:extLst>
          </p:cNvPr>
          <p:cNvSpPr>
            <a:spLocks noGrp="1"/>
          </p:cNvSpPr>
          <p:nvPr>
            <p:ph type="subTitle" idx="1"/>
          </p:nvPr>
        </p:nvSpPr>
        <p:spPr>
          <a:xfrm>
            <a:off x="593558" y="2213809"/>
            <a:ext cx="7038989" cy="3914273"/>
          </a:xfrm>
        </p:spPr>
        <p:txBody>
          <a:bodyPr>
            <a:normAutofit fontScale="92500" lnSpcReduction="20000"/>
          </a:bodyPr>
          <a:lstStyle/>
          <a:p>
            <a:pPr marL="571500" indent="-571500" algn="just">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This method was invented my A.M. Maxam and W. Gilbert in 1977.</a:t>
            </a:r>
          </a:p>
          <a:p>
            <a:pPr marL="571500" indent="-571500" algn="just">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Chemical sequencing.</a:t>
            </a:r>
          </a:p>
          <a:p>
            <a:pPr marL="571500" indent="-571500" algn="just">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Treatment of DNA with certain chemicals- DNA cuts into fragments- monitoring of sequences.</a:t>
            </a:r>
          </a:p>
        </p:txBody>
      </p:sp>
      <p:pic>
        <p:nvPicPr>
          <p:cNvPr id="7" name="Picture 6">
            <a:extLst>
              <a:ext uri="{FF2B5EF4-FFF2-40B4-BE49-F238E27FC236}">
                <a16:creationId xmlns:a16="http://schemas.microsoft.com/office/drawing/2014/main" id="{D84A5F1F-875D-6B04-D278-0E12AF43DAA2}"/>
              </a:ext>
            </a:extLst>
          </p:cNvPr>
          <p:cNvPicPr>
            <a:picLocks noChangeAspect="1"/>
          </p:cNvPicPr>
          <p:nvPr/>
        </p:nvPicPr>
        <p:blipFill>
          <a:blip r:embed="rId2"/>
          <a:stretch>
            <a:fillRect/>
          </a:stretch>
        </p:blipFill>
        <p:spPr>
          <a:xfrm>
            <a:off x="7632548" y="2213810"/>
            <a:ext cx="3965894" cy="3914274"/>
          </a:xfrm>
          <a:prstGeom prst="rect">
            <a:avLst/>
          </a:prstGeom>
        </p:spPr>
      </p:pic>
    </p:spTree>
    <p:extLst>
      <p:ext uri="{BB962C8B-B14F-4D97-AF65-F5344CB8AC3E}">
        <p14:creationId xmlns:p14="http://schemas.microsoft.com/office/powerpoint/2010/main" val="246580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30D-CE14-5D12-780F-CC3086D0A4D4}"/>
              </a:ext>
            </a:extLst>
          </p:cNvPr>
          <p:cNvSpPr>
            <a:spLocks noGrp="1"/>
          </p:cNvSpPr>
          <p:nvPr>
            <p:ph type="ctrTitle"/>
          </p:nvPr>
        </p:nvSpPr>
        <p:spPr>
          <a:xfrm>
            <a:off x="2053389" y="529388"/>
            <a:ext cx="8085221" cy="981535"/>
          </a:xfrm>
        </p:spPr>
        <p:txBody>
          <a:bodyPr>
            <a:normAutofit/>
          </a:bodyPr>
          <a:lstStyle/>
          <a:p>
            <a:r>
              <a:rPr lang="en-US" b="1" dirty="0">
                <a:latin typeface="Times New Roman" panose="02020603050405020304" pitchFamily="18" charset="0"/>
                <a:cs typeface="Times New Roman" panose="02020603050405020304" pitchFamily="18" charset="0"/>
              </a:rPr>
              <a:t>Sanger Method</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33BD6B-CF05-5899-665C-7CA3E4E0C940}"/>
              </a:ext>
            </a:extLst>
          </p:cNvPr>
          <p:cNvSpPr>
            <a:spLocks noGrp="1"/>
          </p:cNvSpPr>
          <p:nvPr>
            <p:ph type="subTitle" idx="1"/>
          </p:nvPr>
        </p:nvSpPr>
        <p:spPr>
          <a:xfrm>
            <a:off x="593557" y="1844842"/>
            <a:ext cx="11197389" cy="2903622"/>
          </a:xfrm>
        </p:spPr>
        <p:txBody>
          <a:bodyPr>
            <a:normAutofit fontScale="85000" lnSpcReduction="20000"/>
          </a:bodyPr>
          <a:lstStyle/>
          <a:p>
            <a:pPr marL="571500" indent="-571500" algn="just">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A most common approach used for DNA sequencing.</a:t>
            </a:r>
          </a:p>
          <a:p>
            <a:pPr marL="571500" indent="-571500" algn="just">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Invented by Frederick Sanger in 1977 also known as Chain Termination method.</a:t>
            </a:r>
          </a:p>
          <a:p>
            <a:pPr marL="571500" indent="-571500" algn="just">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A technique for DNA sequencing based upon the selective incorporation of chain-terminating dideoxy nucleotides (</a:t>
            </a:r>
            <a:r>
              <a:rPr lang="en-US" sz="4000" dirty="0" err="1">
                <a:latin typeface="Times New Roman" panose="02020603050405020304" pitchFamily="18" charset="0"/>
                <a:cs typeface="Times New Roman" panose="02020603050405020304" pitchFamily="18" charset="0"/>
              </a:rPr>
              <a:t>ddNTPs</a:t>
            </a:r>
            <a:r>
              <a:rPr lang="en-US" sz="4000" dirty="0">
                <a:latin typeface="Times New Roman" panose="02020603050405020304" pitchFamily="18" charset="0"/>
                <a:cs typeface="Times New Roman" panose="02020603050405020304" pitchFamily="18" charset="0"/>
              </a:rPr>
              <a:t>) by DNA polymerase during in vitro DNA replication.</a:t>
            </a:r>
          </a:p>
        </p:txBody>
      </p:sp>
      <p:pic>
        <p:nvPicPr>
          <p:cNvPr id="4" name="Picture 4" descr="ddNTP">
            <a:extLst>
              <a:ext uri="{FF2B5EF4-FFF2-40B4-BE49-F238E27FC236}">
                <a16:creationId xmlns:a16="http://schemas.microsoft.com/office/drawing/2014/main" id="{8E4CB7EC-7029-379C-9354-FC532D8E0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57249" y="5082383"/>
            <a:ext cx="5238750" cy="1511300"/>
          </a:xfrm>
          <a:prstGeom prst="rect">
            <a:avLst/>
          </a:prstGeom>
          <a:noFill/>
        </p:spPr>
      </p:pic>
      <p:pic>
        <p:nvPicPr>
          <p:cNvPr id="5" name="Picture 2">
            <a:extLst>
              <a:ext uri="{FF2B5EF4-FFF2-40B4-BE49-F238E27FC236}">
                <a16:creationId xmlns:a16="http://schemas.microsoft.com/office/drawing/2014/main" id="{A85342BE-F864-6829-9982-970A5D4AC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779" y="4495800"/>
            <a:ext cx="5078664"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82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30D-CE14-5D12-780F-CC3086D0A4D4}"/>
              </a:ext>
            </a:extLst>
          </p:cNvPr>
          <p:cNvSpPr>
            <a:spLocks noGrp="1"/>
          </p:cNvSpPr>
          <p:nvPr>
            <p:ph type="ctrTitle"/>
          </p:nvPr>
        </p:nvSpPr>
        <p:spPr>
          <a:xfrm>
            <a:off x="2053389" y="0"/>
            <a:ext cx="8085221" cy="1510923"/>
          </a:xfrm>
        </p:spPr>
        <p:txBody>
          <a:bodyPr>
            <a:normAutofit fontScale="90000"/>
          </a:bodyPr>
          <a:lstStyle/>
          <a:p>
            <a:r>
              <a:rPr lang="en-US" b="1" dirty="0">
                <a:latin typeface="Times New Roman" panose="02020603050405020304" pitchFamily="18" charset="0"/>
                <a:cs typeface="Times New Roman" panose="02020603050405020304" pitchFamily="18" charset="0"/>
              </a:rPr>
              <a:t>Applications of DNA Sequencing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33BD6B-CF05-5899-665C-7CA3E4E0C940}"/>
              </a:ext>
            </a:extLst>
          </p:cNvPr>
          <p:cNvSpPr>
            <a:spLocks noGrp="1"/>
          </p:cNvSpPr>
          <p:nvPr>
            <p:ph type="subTitle" idx="1"/>
          </p:nvPr>
        </p:nvSpPr>
        <p:spPr>
          <a:xfrm>
            <a:off x="593557" y="1844842"/>
            <a:ext cx="11197389" cy="2903622"/>
          </a:xfrm>
        </p:spPr>
        <p:txBody>
          <a:bodyPr>
            <a:normAutofit fontScale="77500" lnSpcReduction="20000"/>
          </a:bodyPr>
          <a:lstStyle/>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Disease : </a:t>
            </a:r>
            <a:r>
              <a:rPr lang="en-US" sz="4000" dirty="0">
                <a:latin typeface="Times New Roman" panose="02020603050405020304" pitchFamily="18" charset="0"/>
                <a:cs typeface="Times New Roman" panose="02020603050405020304" pitchFamily="18" charset="0"/>
              </a:rPr>
              <a:t> To help identify individuals because each individual has different genetic sequence..</a:t>
            </a:r>
          </a:p>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Human-Gene : </a:t>
            </a:r>
            <a:r>
              <a:rPr lang="en-US" sz="4000" dirty="0">
                <a:latin typeface="Times New Roman" panose="02020603050405020304" pitchFamily="18" charset="0"/>
                <a:cs typeface="Times New Roman" panose="02020603050405020304" pitchFamily="18" charset="0"/>
              </a:rPr>
              <a:t>The mapping and sequencing of the genome of microorganisms have helped to make them useful for human cell</a:t>
            </a:r>
            <a:endParaRPr lang="en-US" sz="4000" b="1"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Medicine : </a:t>
            </a:r>
            <a:r>
              <a:rPr lang="en-US" sz="4000" dirty="0">
                <a:latin typeface="Times New Roman" panose="02020603050405020304" pitchFamily="18" charset="0"/>
                <a:cs typeface="Times New Roman" panose="02020603050405020304" pitchFamily="18" charset="0"/>
              </a:rPr>
              <a:t> It can be used to help detect the genes which are linked to various genetic disorders such as muscular dystrophy</a:t>
            </a:r>
            <a:endParaRPr lang="en-US" sz="4000" b="1" dirty="0">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a16="http://schemas.microsoft.com/office/drawing/2014/main" id="{A1C2D9DE-B6F7-B49E-19D5-744B0BA0A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505" y="4748464"/>
            <a:ext cx="2819400" cy="194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a:extLst>
              <a:ext uri="{FF2B5EF4-FFF2-40B4-BE49-F238E27FC236}">
                <a16:creationId xmlns:a16="http://schemas.microsoft.com/office/drawing/2014/main" id="{4FD09897-06A0-6DD6-0F63-C350FB025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441" y="4467268"/>
            <a:ext cx="5735053" cy="239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61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472</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Time Series Analysis in DNA Sequencing for Monitoring Disease Progression and Treatment Response</vt:lpstr>
      <vt:lpstr>Introduction :-</vt:lpstr>
      <vt:lpstr>Importance of Time Series Analysis</vt:lpstr>
      <vt:lpstr>DNA Sequencing</vt:lpstr>
      <vt:lpstr>PURPOSE</vt:lpstr>
      <vt:lpstr>DNA Sequencing Methods</vt:lpstr>
      <vt:lpstr>Maxam and Gilbert Method</vt:lpstr>
      <vt:lpstr>Sanger Method</vt:lpstr>
      <vt:lpstr>Applications of DNA Sequencing</vt:lpstr>
      <vt:lpstr>COMPARISONS</vt:lpstr>
      <vt:lpstr>PROBLEM STATEMENT</vt:lpstr>
      <vt:lpstr>CHALLENGES</vt:lpstr>
      <vt:lpstr>MODEL USED</vt:lpstr>
      <vt:lpstr>PowerPoint Presentation</vt:lpstr>
      <vt:lpstr>PowerPoint Presentation</vt:lpstr>
      <vt:lpstr>DATA PROGRESSION</vt:lpstr>
      <vt:lpstr>RESULT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and DNA Sequencing</dc:title>
  <dc:creator>Ritik Roshan</dc:creator>
  <cp:lastModifiedBy>Ritik Roshan</cp:lastModifiedBy>
  <cp:revision>2</cp:revision>
  <dcterms:created xsi:type="dcterms:W3CDTF">2024-03-21T20:20:15Z</dcterms:created>
  <dcterms:modified xsi:type="dcterms:W3CDTF">2024-04-25T11:18:57Z</dcterms:modified>
</cp:coreProperties>
</file>