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5" r:id="rId1"/>
  </p:sldMasterIdLst>
  <p:sldIdLst>
    <p:sldId id="256" r:id="rId2"/>
    <p:sldId id="284" r:id="rId3"/>
    <p:sldId id="263" r:id="rId4"/>
    <p:sldId id="264" r:id="rId5"/>
    <p:sldId id="286" r:id="rId6"/>
    <p:sldId id="266" r:id="rId7"/>
    <p:sldId id="267" r:id="rId8"/>
    <p:sldId id="269" r:id="rId9"/>
    <p:sldId id="275" r:id="rId10"/>
    <p:sldId id="285" r:id="rId11"/>
    <p:sldId id="281" r:id="rId12"/>
    <p:sldId id="276" r:id="rId13"/>
    <p:sldId id="288" r:id="rId14"/>
    <p:sldId id="274" r:id="rId15"/>
    <p:sldId id="272" r:id="rId16"/>
    <p:sldId id="290" r:id="rId17"/>
    <p:sldId id="28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700"/>
  </p:normalViewPr>
  <p:slideViewPr>
    <p:cSldViewPr snapToGrid="0" snapToObjects="1">
      <p:cViewPr varScale="1">
        <p:scale>
          <a:sx n="97" d="100"/>
          <a:sy n="97" d="100"/>
        </p:scale>
        <p:origin x="6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480D-C07F-8C43-B6D4-D1BE8E86B5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29B9D3-C8A0-3C48-8E08-28E03C30DD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89CD01-6721-A94D-BA9F-DDA5FF4EFF17}"/>
              </a:ext>
            </a:extLst>
          </p:cNvPr>
          <p:cNvSpPr>
            <a:spLocks noGrp="1"/>
          </p:cNvSpPr>
          <p:nvPr>
            <p:ph type="dt" sz="half" idx="10"/>
          </p:nvPr>
        </p:nvSpPr>
        <p:spPr/>
        <p:txBody>
          <a:bodyPr/>
          <a:lstStyle/>
          <a:p>
            <a:fld id="{D4F31622-E186-204D-93DB-4BD90750BC9A}" type="datetimeFigureOut">
              <a:rPr lang="en-US" smtClean="0"/>
              <a:t>3/15/20</a:t>
            </a:fld>
            <a:endParaRPr lang="en-US"/>
          </a:p>
        </p:txBody>
      </p:sp>
      <p:sp>
        <p:nvSpPr>
          <p:cNvPr id="5" name="Footer Placeholder 4">
            <a:extLst>
              <a:ext uri="{FF2B5EF4-FFF2-40B4-BE49-F238E27FC236}">
                <a16:creationId xmlns:a16="http://schemas.microsoft.com/office/drawing/2014/main" id="{19BD4DBC-393D-184D-B6B5-E8E3FBEC4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15ED6-19AB-0749-A6B3-DDBF704E8D94}"/>
              </a:ext>
            </a:extLst>
          </p:cNvPr>
          <p:cNvSpPr>
            <a:spLocks noGrp="1"/>
          </p:cNvSpPr>
          <p:nvPr>
            <p:ph type="sldNum" sz="quarter" idx="12"/>
          </p:nvPr>
        </p:nvSpPr>
        <p:spPr/>
        <p:txBody>
          <a:bodyPr/>
          <a:lstStyle/>
          <a:p>
            <a:fld id="{ED396F43-22DB-494B-97C2-3F7D4FB67425}" type="slidenum">
              <a:rPr lang="en-US" smtClean="0"/>
              <a:t>‹#›</a:t>
            </a:fld>
            <a:endParaRPr lang="en-US"/>
          </a:p>
        </p:txBody>
      </p:sp>
    </p:spTree>
    <p:extLst>
      <p:ext uri="{BB962C8B-B14F-4D97-AF65-F5344CB8AC3E}">
        <p14:creationId xmlns:p14="http://schemas.microsoft.com/office/powerpoint/2010/main" val="2353119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D7FD-F511-E446-8A33-83797EA3F3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2FCCB5-87B0-D14E-8D8B-0748175A05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05862-C6A3-FE4F-8C75-FD0147A631A1}"/>
              </a:ext>
            </a:extLst>
          </p:cNvPr>
          <p:cNvSpPr>
            <a:spLocks noGrp="1"/>
          </p:cNvSpPr>
          <p:nvPr>
            <p:ph type="dt" sz="half" idx="10"/>
          </p:nvPr>
        </p:nvSpPr>
        <p:spPr/>
        <p:txBody>
          <a:bodyPr/>
          <a:lstStyle/>
          <a:p>
            <a:fld id="{D4F31622-E186-204D-93DB-4BD90750BC9A}" type="datetimeFigureOut">
              <a:rPr lang="en-US" smtClean="0"/>
              <a:t>3/15/20</a:t>
            </a:fld>
            <a:endParaRPr lang="en-US"/>
          </a:p>
        </p:txBody>
      </p:sp>
      <p:sp>
        <p:nvSpPr>
          <p:cNvPr id="5" name="Footer Placeholder 4">
            <a:extLst>
              <a:ext uri="{FF2B5EF4-FFF2-40B4-BE49-F238E27FC236}">
                <a16:creationId xmlns:a16="http://schemas.microsoft.com/office/drawing/2014/main" id="{46FAE076-1BAD-6944-AD27-E3F7328BB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04AB5-41AC-D64A-A664-D283D10B0D05}"/>
              </a:ext>
            </a:extLst>
          </p:cNvPr>
          <p:cNvSpPr>
            <a:spLocks noGrp="1"/>
          </p:cNvSpPr>
          <p:nvPr>
            <p:ph type="sldNum" sz="quarter" idx="12"/>
          </p:nvPr>
        </p:nvSpPr>
        <p:spPr/>
        <p:txBody>
          <a:bodyPr/>
          <a:lstStyle/>
          <a:p>
            <a:fld id="{ED396F43-22DB-494B-97C2-3F7D4FB67425}" type="slidenum">
              <a:rPr lang="en-US" smtClean="0"/>
              <a:t>‹#›</a:t>
            </a:fld>
            <a:endParaRPr lang="en-US"/>
          </a:p>
        </p:txBody>
      </p:sp>
    </p:spTree>
    <p:extLst>
      <p:ext uri="{BB962C8B-B14F-4D97-AF65-F5344CB8AC3E}">
        <p14:creationId xmlns:p14="http://schemas.microsoft.com/office/powerpoint/2010/main" val="898875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D722FD-3474-F54E-BBA2-F3EC480270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619B20-6125-DE4C-B8CF-9ABB1F1291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93B46-EEA6-CA46-B741-85F72E78D8B3}"/>
              </a:ext>
            </a:extLst>
          </p:cNvPr>
          <p:cNvSpPr>
            <a:spLocks noGrp="1"/>
          </p:cNvSpPr>
          <p:nvPr>
            <p:ph type="dt" sz="half" idx="10"/>
          </p:nvPr>
        </p:nvSpPr>
        <p:spPr/>
        <p:txBody>
          <a:bodyPr/>
          <a:lstStyle/>
          <a:p>
            <a:fld id="{D4F31622-E186-204D-93DB-4BD90750BC9A}" type="datetimeFigureOut">
              <a:rPr lang="en-US" smtClean="0"/>
              <a:t>3/15/20</a:t>
            </a:fld>
            <a:endParaRPr lang="en-US"/>
          </a:p>
        </p:txBody>
      </p:sp>
      <p:sp>
        <p:nvSpPr>
          <p:cNvPr id="5" name="Footer Placeholder 4">
            <a:extLst>
              <a:ext uri="{FF2B5EF4-FFF2-40B4-BE49-F238E27FC236}">
                <a16:creationId xmlns:a16="http://schemas.microsoft.com/office/drawing/2014/main" id="{7269BF21-7775-8C43-B700-48CA5E052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2C83C-7A7D-974E-A52E-2EAF4C2D9090}"/>
              </a:ext>
            </a:extLst>
          </p:cNvPr>
          <p:cNvSpPr>
            <a:spLocks noGrp="1"/>
          </p:cNvSpPr>
          <p:nvPr>
            <p:ph type="sldNum" sz="quarter" idx="12"/>
          </p:nvPr>
        </p:nvSpPr>
        <p:spPr/>
        <p:txBody>
          <a:bodyPr/>
          <a:lstStyle/>
          <a:p>
            <a:fld id="{ED396F43-22DB-494B-97C2-3F7D4FB67425}" type="slidenum">
              <a:rPr lang="en-US" smtClean="0"/>
              <a:t>‹#›</a:t>
            </a:fld>
            <a:endParaRPr lang="en-US"/>
          </a:p>
        </p:txBody>
      </p:sp>
    </p:spTree>
    <p:extLst>
      <p:ext uri="{BB962C8B-B14F-4D97-AF65-F5344CB8AC3E}">
        <p14:creationId xmlns:p14="http://schemas.microsoft.com/office/powerpoint/2010/main" val="2304021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B113-11F7-5D4E-9D79-A7099565E6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F5AFFE-B4C6-D641-AA7A-AABC70681D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E60BA1-80EF-5F4F-A424-C61C2BCB648E}"/>
              </a:ext>
            </a:extLst>
          </p:cNvPr>
          <p:cNvSpPr>
            <a:spLocks noGrp="1"/>
          </p:cNvSpPr>
          <p:nvPr>
            <p:ph type="dt" sz="half" idx="10"/>
          </p:nvPr>
        </p:nvSpPr>
        <p:spPr/>
        <p:txBody>
          <a:bodyPr/>
          <a:lstStyle/>
          <a:p>
            <a:fld id="{D4F31622-E186-204D-93DB-4BD90750BC9A}" type="datetimeFigureOut">
              <a:rPr lang="en-US" smtClean="0"/>
              <a:t>3/15/20</a:t>
            </a:fld>
            <a:endParaRPr lang="en-US"/>
          </a:p>
        </p:txBody>
      </p:sp>
      <p:sp>
        <p:nvSpPr>
          <p:cNvPr id="5" name="Footer Placeholder 4">
            <a:extLst>
              <a:ext uri="{FF2B5EF4-FFF2-40B4-BE49-F238E27FC236}">
                <a16:creationId xmlns:a16="http://schemas.microsoft.com/office/drawing/2014/main" id="{FAB21951-F85A-F84E-9129-78952BEB34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331FA-68A0-DA4A-A803-37F969F12B3C}"/>
              </a:ext>
            </a:extLst>
          </p:cNvPr>
          <p:cNvSpPr>
            <a:spLocks noGrp="1"/>
          </p:cNvSpPr>
          <p:nvPr>
            <p:ph type="sldNum" sz="quarter" idx="12"/>
          </p:nvPr>
        </p:nvSpPr>
        <p:spPr/>
        <p:txBody>
          <a:bodyPr/>
          <a:lstStyle/>
          <a:p>
            <a:fld id="{ED396F43-22DB-494B-97C2-3F7D4FB67425}" type="slidenum">
              <a:rPr lang="en-US" smtClean="0"/>
              <a:t>‹#›</a:t>
            </a:fld>
            <a:endParaRPr lang="en-US"/>
          </a:p>
        </p:txBody>
      </p:sp>
    </p:spTree>
    <p:extLst>
      <p:ext uri="{BB962C8B-B14F-4D97-AF65-F5344CB8AC3E}">
        <p14:creationId xmlns:p14="http://schemas.microsoft.com/office/powerpoint/2010/main" val="2046053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E3D2-3E9B-9542-8AD3-ABC58C8430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8C4C3B-BA0F-2142-A942-1943556F41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87EB10-5B56-C74F-90C8-A664EC4D3413}"/>
              </a:ext>
            </a:extLst>
          </p:cNvPr>
          <p:cNvSpPr>
            <a:spLocks noGrp="1"/>
          </p:cNvSpPr>
          <p:nvPr>
            <p:ph type="dt" sz="half" idx="10"/>
          </p:nvPr>
        </p:nvSpPr>
        <p:spPr/>
        <p:txBody>
          <a:bodyPr/>
          <a:lstStyle/>
          <a:p>
            <a:fld id="{D4F31622-E186-204D-93DB-4BD90750BC9A}" type="datetimeFigureOut">
              <a:rPr lang="en-US" smtClean="0"/>
              <a:t>3/15/20</a:t>
            </a:fld>
            <a:endParaRPr lang="en-US"/>
          </a:p>
        </p:txBody>
      </p:sp>
      <p:sp>
        <p:nvSpPr>
          <p:cNvPr id="5" name="Footer Placeholder 4">
            <a:extLst>
              <a:ext uri="{FF2B5EF4-FFF2-40B4-BE49-F238E27FC236}">
                <a16:creationId xmlns:a16="http://schemas.microsoft.com/office/drawing/2014/main" id="{7D9EBF70-D886-4349-9188-A8CDB3EE7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FBFEEC-53D5-3745-81A4-1DA024D37615}"/>
              </a:ext>
            </a:extLst>
          </p:cNvPr>
          <p:cNvSpPr>
            <a:spLocks noGrp="1"/>
          </p:cNvSpPr>
          <p:nvPr>
            <p:ph type="sldNum" sz="quarter" idx="12"/>
          </p:nvPr>
        </p:nvSpPr>
        <p:spPr/>
        <p:txBody>
          <a:bodyPr/>
          <a:lstStyle/>
          <a:p>
            <a:fld id="{ED396F43-22DB-494B-97C2-3F7D4FB67425}" type="slidenum">
              <a:rPr lang="en-US" smtClean="0"/>
              <a:t>‹#›</a:t>
            </a:fld>
            <a:endParaRPr lang="en-US"/>
          </a:p>
        </p:txBody>
      </p:sp>
    </p:spTree>
    <p:extLst>
      <p:ext uri="{BB962C8B-B14F-4D97-AF65-F5344CB8AC3E}">
        <p14:creationId xmlns:p14="http://schemas.microsoft.com/office/powerpoint/2010/main" val="3649468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B78F-329E-A24D-8C98-9F89A6A210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2029DD-13AB-B143-9B84-3464CD217F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0BA93C-D81C-8342-A43D-276F51BB60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F978DE-4764-1542-85F3-E71AD0DB45D0}"/>
              </a:ext>
            </a:extLst>
          </p:cNvPr>
          <p:cNvSpPr>
            <a:spLocks noGrp="1"/>
          </p:cNvSpPr>
          <p:nvPr>
            <p:ph type="dt" sz="half" idx="10"/>
          </p:nvPr>
        </p:nvSpPr>
        <p:spPr/>
        <p:txBody>
          <a:bodyPr/>
          <a:lstStyle/>
          <a:p>
            <a:fld id="{D4F31622-E186-204D-93DB-4BD90750BC9A}" type="datetimeFigureOut">
              <a:rPr lang="en-US" smtClean="0"/>
              <a:t>3/15/20</a:t>
            </a:fld>
            <a:endParaRPr lang="en-US"/>
          </a:p>
        </p:txBody>
      </p:sp>
      <p:sp>
        <p:nvSpPr>
          <p:cNvPr id="6" name="Footer Placeholder 5">
            <a:extLst>
              <a:ext uri="{FF2B5EF4-FFF2-40B4-BE49-F238E27FC236}">
                <a16:creationId xmlns:a16="http://schemas.microsoft.com/office/drawing/2014/main" id="{33A94C33-5A3A-DE4F-8426-9B2BD8F193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D121BF-75E6-EA4D-8760-9321CEDFB3D8}"/>
              </a:ext>
            </a:extLst>
          </p:cNvPr>
          <p:cNvSpPr>
            <a:spLocks noGrp="1"/>
          </p:cNvSpPr>
          <p:nvPr>
            <p:ph type="sldNum" sz="quarter" idx="12"/>
          </p:nvPr>
        </p:nvSpPr>
        <p:spPr/>
        <p:txBody>
          <a:bodyPr/>
          <a:lstStyle/>
          <a:p>
            <a:fld id="{ED396F43-22DB-494B-97C2-3F7D4FB67425}" type="slidenum">
              <a:rPr lang="en-US" smtClean="0"/>
              <a:t>‹#›</a:t>
            </a:fld>
            <a:endParaRPr lang="en-US"/>
          </a:p>
        </p:txBody>
      </p:sp>
    </p:spTree>
    <p:extLst>
      <p:ext uri="{BB962C8B-B14F-4D97-AF65-F5344CB8AC3E}">
        <p14:creationId xmlns:p14="http://schemas.microsoft.com/office/powerpoint/2010/main" val="11612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4D2C-CBE7-E046-984B-856FE94E53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142310-9880-ED41-84BC-7287B7E39B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A21798-BC04-0A48-92F5-6D079AC0EF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0C0158-1FB8-CA41-9B53-1839CD7192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9172AC-FBD4-0A47-86B9-6EC20DC37C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9A8759-943A-4F4C-97D6-A743603D2A2C}"/>
              </a:ext>
            </a:extLst>
          </p:cNvPr>
          <p:cNvSpPr>
            <a:spLocks noGrp="1"/>
          </p:cNvSpPr>
          <p:nvPr>
            <p:ph type="dt" sz="half" idx="10"/>
          </p:nvPr>
        </p:nvSpPr>
        <p:spPr/>
        <p:txBody>
          <a:bodyPr/>
          <a:lstStyle/>
          <a:p>
            <a:fld id="{D4F31622-E186-204D-93DB-4BD90750BC9A}" type="datetimeFigureOut">
              <a:rPr lang="en-US" smtClean="0"/>
              <a:t>3/15/20</a:t>
            </a:fld>
            <a:endParaRPr lang="en-US"/>
          </a:p>
        </p:txBody>
      </p:sp>
      <p:sp>
        <p:nvSpPr>
          <p:cNvPr id="8" name="Footer Placeholder 7">
            <a:extLst>
              <a:ext uri="{FF2B5EF4-FFF2-40B4-BE49-F238E27FC236}">
                <a16:creationId xmlns:a16="http://schemas.microsoft.com/office/drawing/2014/main" id="{6D3C1A3D-6D69-6046-87AC-90E33BC9B1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CC75C7-AC5C-0248-AD76-5283A46EF1A8}"/>
              </a:ext>
            </a:extLst>
          </p:cNvPr>
          <p:cNvSpPr>
            <a:spLocks noGrp="1"/>
          </p:cNvSpPr>
          <p:nvPr>
            <p:ph type="sldNum" sz="quarter" idx="12"/>
          </p:nvPr>
        </p:nvSpPr>
        <p:spPr/>
        <p:txBody>
          <a:bodyPr/>
          <a:lstStyle/>
          <a:p>
            <a:fld id="{ED396F43-22DB-494B-97C2-3F7D4FB67425}" type="slidenum">
              <a:rPr lang="en-US" smtClean="0"/>
              <a:t>‹#›</a:t>
            </a:fld>
            <a:endParaRPr lang="en-US"/>
          </a:p>
        </p:txBody>
      </p:sp>
    </p:spTree>
    <p:extLst>
      <p:ext uri="{BB962C8B-B14F-4D97-AF65-F5344CB8AC3E}">
        <p14:creationId xmlns:p14="http://schemas.microsoft.com/office/powerpoint/2010/main" val="2364936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5E54-EA10-3B40-B61F-F0ADF5E9FF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49923C-5111-0C4D-B150-157447033CE6}"/>
              </a:ext>
            </a:extLst>
          </p:cNvPr>
          <p:cNvSpPr>
            <a:spLocks noGrp="1"/>
          </p:cNvSpPr>
          <p:nvPr>
            <p:ph type="dt" sz="half" idx="10"/>
          </p:nvPr>
        </p:nvSpPr>
        <p:spPr/>
        <p:txBody>
          <a:bodyPr/>
          <a:lstStyle/>
          <a:p>
            <a:fld id="{D4F31622-E186-204D-93DB-4BD90750BC9A}" type="datetimeFigureOut">
              <a:rPr lang="en-US" smtClean="0"/>
              <a:t>3/15/20</a:t>
            </a:fld>
            <a:endParaRPr lang="en-US"/>
          </a:p>
        </p:txBody>
      </p:sp>
      <p:sp>
        <p:nvSpPr>
          <p:cNvPr id="4" name="Footer Placeholder 3">
            <a:extLst>
              <a:ext uri="{FF2B5EF4-FFF2-40B4-BE49-F238E27FC236}">
                <a16:creationId xmlns:a16="http://schemas.microsoft.com/office/drawing/2014/main" id="{47A78B29-28D9-B14D-983C-66766D87B3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F29ECC-77C5-BF49-A0CE-60096026C178}"/>
              </a:ext>
            </a:extLst>
          </p:cNvPr>
          <p:cNvSpPr>
            <a:spLocks noGrp="1"/>
          </p:cNvSpPr>
          <p:nvPr>
            <p:ph type="sldNum" sz="quarter" idx="12"/>
          </p:nvPr>
        </p:nvSpPr>
        <p:spPr/>
        <p:txBody>
          <a:bodyPr/>
          <a:lstStyle/>
          <a:p>
            <a:fld id="{ED396F43-22DB-494B-97C2-3F7D4FB67425}" type="slidenum">
              <a:rPr lang="en-US" smtClean="0"/>
              <a:t>‹#›</a:t>
            </a:fld>
            <a:endParaRPr lang="en-US"/>
          </a:p>
        </p:txBody>
      </p:sp>
    </p:spTree>
    <p:extLst>
      <p:ext uri="{BB962C8B-B14F-4D97-AF65-F5344CB8AC3E}">
        <p14:creationId xmlns:p14="http://schemas.microsoft.com/office/powerpoint/2010/main" val="233675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FF4F1A-9E94-3F4D-BC66-8414FFA31AA7}"/>
              </a:ext>
            </a:extLst>
          </p:cNvPr>
          <p:cNvSpPr>
            <a:spLocks noGrp="1"/>
          </p:cNvSpPr>
          <p:nvPr>
            <p:ph type="dt" sz="half" idx="10"/>
          </p:nvPr>
        </p:nvSpPr>
        <p:spPr/>
        <p:txBody>
          <a:bodyPr/>
          <a:lstStyle/>
          <a:p>
            <a:fld id="{D4F31622-E186-204D-93DB-4BD90750BC9A}" type="datetimeFigureOut">
              <a:rPr lang="en-US" smtClean="0"/>
              <a:t>3/15/20</a:t>
            </a:fld>
            <a:endParaRPr lang="en-US"/>
          </a:p>
        </p:txBody>
      </p:sp>
      <p:sp>
        <p:nvSpPr>
          <p:cNvPr id="3" name="Footer Placeholder 2">
            <a:extLst>
              <a:ext uri="{FF2B5EF4-FFF2-40B4-BE49-F238E27FC236}">
                <a16:creationId xmlns:a16="http://schemas.microsoft.com/office/drawing/2014/main" id="{3479FA77-DF66-D245-956D-1ACF347D69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480D09-37D8-8747-B4CB-548CD5BC14DF}"/>
              </a:ext>
            </a:extLst>
          </p:cNvPr>
          <p:cNvSpPr>
            <a:spLocks noGrp="1"/>
          </p:cNvSpPr>
          <p:nvPr>
            <p:ph type="sldNum" sz="quarter" idx="12"/>
          </p:nvPr>
        </p:nvSpPr>
        <p:spPr/>
        <p:txBody>
          <a:bodyPr/>
          <a:lstStyle/>
          <a:p>
            <a:fld id="{ED396F43-22DB-494B-97C2-3F7D4FB67425}" type="slidenum">
              <a:rPr lang="en-US" smtClean="0"/>
              <a:t>‹#›</a:t>
            </a:fld>
            <a:endParaRPr lang="en-US"/>
          </a:p>
        </p:txBody>
      </p:sp>
    </p:spTree>
    <p:extLst>
      <p:ext uri="{BB962C8B-B14F-4D97-AF65-F5344CB8AC3E}">
        <p14:creationId xmlns:p14="http://schemas.microsoft.com/office/powerpoint/2010/main" val="2562045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B393D-5785-6247-A83A-2AE4C1A683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C51CC3-87E6-F740-AE14-FC5CB1F6B1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C3A04-E272-DD47-8776-DA698D18E1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311BC4-7090-4D42-BE1E-2B392AC95CF1}"/>
              </a:ext>
            </a:extLst>
          </p:cNvPr>
          <p:cNvSpPr>
            <a:spLocks noGrp="1"/>
          </p:cNvSpPr>
          <p:nvPr>
            <p:ph type="dt" sz="half" idx="10"/>
          </p:nvPr>
        </p:nvSpPr>
        <p:spPr/>
        <p:txBody>
          <a:bodyPr/>
          <a:lstStyle/>
          <a:p>
            <a:fld id="{D4F31622-E186-204D-93DB-4BD90750BC9A}" type="datetimeFigureOut">
              <a:rPr lang="en-US" smtClean="0"/>
              <a:t>3/15/20</a:t>
            </a:fld>
            <a:endParaRPr lang="en-US"/>
          </a:p>
        </p:txBody>
      </p:sp>
      <p:sp>
        <p:nvSpPr>
          <p:cNvPr id="6" name="Footer Placeholder 5">
            <a:extLst>
              <a:ext uri="{FF2B5EF4-FFF2-40B4-BE49-F238E27FC236}">
                <a16:creationId xmlns:a16="http://schemas.microsoft.com/office/drawing/2014/main" id="{1A4687E9-6B83-0444-BF6C-D107F39048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8AFCD1-4988-DC44-B0DA-1C828E448935}"/>
              </a:ext>
            </a:extLst>
          </p:cNvPr>
          <p:cNvSpPr>
            <a:spLocks noGrp="1"/>
          </p:cNvSpPr>
          <p:nvPr>
            <p:ph type="sldNum" sz="quarter" idx="12"/>
          </p:nvPr>
        </p:nvSpPr>
        <p:spPr/>
        <p:txBody>
          <a:bodyPr/>
          <a:lstStyle/>
          <a:p>
            <a:fld id="{ED396F43-22DB-494B-97C2-3F7D4FB67425}" type="slidenum">
              <a:rPr lang="en-US" smtClean="0"/>
              <a:t>‹#›</a:t>
            </a:fld>
            <a:endParaRPr lang="en-US"/>
          </a:p>
        </p:txBody>
      </p:sp>
    </p:spTree>
    <p:extLst>
      <p:ext uri="{BB962C8B-B14F-4D97-AF65-F5344CB8AC3E}">
        <p14:creationId xmlns:p14="http://schemas.microsoft.com/office/powerpoint/2010/main" val="155741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3D6F-838A-784A-B6CA-47E232DE8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0F551E-D949-8B48-B1F1-02A55728F2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8BBE36-D4CA-2E47-AEBB-4DC9EB0B3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CA8D51-66BF-3247-8EB6-C541AF5D4ECA}"/>
              </a:ext>
            </a:extLst>
          </p:cNvPr>
          <p:cNvSpPr>
            <a:spLocks noGrp="1"/>
          </p:cNvSpPr>
          <p:nvPr>
            <p:ph type="dt" sz="half" idx="10"/>
          </p:nvPr>
        </p:nvSpPr>
        <p:spPr/>
        <p:txBody>
          <a:bodyPr/>
          <a:lstStyle/>
          <a:p>
            <a:fld id="{D4F31622-E186-204D-93DB-4BD90750BC9A}" type="datetimeFigureOut">
              <a:rPr lang="en-US" smtClean="0"/>
              <a:t>3/15/20</a:t>
            </a:fld>
            <a:endParaRPr lang="en-US"/>
          </a:p>
        </p:txBody>
      </p:sp>
      <p:sp>
        <p:nvSpPr>
          <p:cNvPr id="6" name="Footer Placeholder 5">
            <a:extLst>
              <a:ext uri="{FF2B5EF4-FFF2-40B4-BE49-F238E27FC236}">
                <a16:creationId xmlns:a16="http://schemas.microsoft.com/office/drawing/2014/main" id="{1BE43491-83E1-7A42-8DEC-CFB325C64F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A12061-549D-2D4E-9E71-D551B6C590F6}"/>
              </a:ext>
            </a:extLst>
          </p:cNvPr>
          <p:cNvSpPr>
            <a:spLocks noGrp="1"/>
          </p:cNvSpPr>
          <p:nvPr>
            <p:ph type="sldNum" sz="quarter" idx="12"/>
          </p:nvPr>
        </p:nvSpPr>
        <p:spPr/>
        <p:txBody>
          <a:bodyPr/>
          <a:lstStyle/>
          <a:p>
            <a:fld id="{ED396F43-22DB-494B-97C2-3F7D4FB67425}" type="slidenum">
              <a:rPr lang="en-US" smtClean="0"/>
              <a:t>‹#›</a:t>
            </a:fld>
            <a:endParaRPr lang="en-US"/>
          </a:p>
        </p:txBody>
      </p:sp>
    </p:spTree>
    <p:extLst>
      <p:ext uri="{BB962C8B-B14F-4D97-AF65-F5344CB8AC3E}">
        <p14:creationId xmlns:p14="http://schemas.microsoft.com/office/powerpoint/2010/main" val="3820005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15962E-E5CA-3D40-9B84-44A487222F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96D05E-DDCD-824E-860C-EAB417F6CF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9EE7AE-CC96-CA4A-86EC-8AA256AB17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31622-E186-204D-93DB-4BD90750BC9A}" type="datetimeFigureOut">
              <a:rPr lang="en-US" smtClean="0"/>
              <a:t>3/15/20</a:t>
            </a:fld>
            <a:endParaRPr lang="en-US"/>
          </a:p>
        </p:txBody>
      </p:sp>
      <p:sp>
        <p:nvSpPr>
          <p:cNvPr id="5" name="Footer Placeholder 4">
            <a:extLst>
              <a:ext uri="{FF2B5EF4-FFF2-40B4-BE49-F238E27FC236}">
                <a16:creationId xmlns:a16="http://schemas.microsoft.com/office/drawing/2014/main" id="{F8F4C376-5789-7E4D-9135-28E90DF9D9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8E070A-F239-DC48-B3E4-B1E9DBD4A0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96F43-22DB-494B-97C2-3F7D4FB67425}" type="slidenum">
              <a:rPr lang="en-US" smtClean="0"/>
              <a:t>‹#›</a:t>
            </a:fld>
            <a:endParaRPr lang="en-US"/>
          </a:p>
        </p:txBody>
      </p:sp>
    </p:spTree>
    <p:extLst>
      <p:ext uri="{BB962C8B-B14F-4D97-AF65-F5344CB8AC3E}">
        <p14:creationId xmlns:p14="http://schemas.microsoft.com/office/powerpoint/2010/main" val="4176466754"/>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en.wikipedia.org/wiki/Climate_of_California#Temperature_range" TargetMode="Externa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https://www.redfin.com/blog/how-much-is-a-point-of-walk-score-wort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hyperlink" Target="https://www.redfin.com/blog/does-a-garage-add-value-to-a-ho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FC0EE0F-01C5-6545-A397-316AAB215E8F}"/>
              </a:ext>
            </a:extLst>
          </p:cNvPr>
          <p:cNvPicPr>
            <a:picLocks noChangeAspect="1"/>
          </p:cNvPicPr>
          <p:nvPr/>
        </p:nvPicPr>
        <p:blipFill rotWithShape="1">
          <a:blip r:embed="rId2"/>
          <a:srcRect t="6482" r="-2" b="-2"/>
          <a:stretch/>
        </p:blipFill>
        <p:spPr>
          <a:xfrm>
            <a:off x="3988904" y="10"/>
            <a:ext cx="8203096" cy="6857990"/>
          </a:xfrm>
          <a:prstGeom prst="rect">
            <a:avLst/>
          </a:prstGeom>
        </p:spPr>
      </p:pic>
      <p:sp>
        <p:nvSpPr>
          <p:cNvPr id="49" name="Rectangle 4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DC5E3F-C0A0-5D42-9A34-27DF2DF6588B}"/>
              </a:ext>
            </a:extLst>
          </p:cNvPr>
          <p:cNvSpPr>
            <a:spLocks noGrp="1"/>
          </p:cNvSpPr>
          <p:nvPr>
            <p:ph type="ctrTitle"/>
          </p:nvPr>
        </p:nvSpPr>
        <p:spPr>
          <a:xfrm>
            <a:off x="190114" y="-236235"/>
            <a:ext cx="5905886" cy="3204134"/>
          </a:xfrm>
        </p:spPr>
        <p:txBody>
          <a:bodyPr anchor="b">
            <a:normAutofit/>
          </a:bodyPr>
          <a:lstStyle/>
          <a:p>
            <a:pPr algn="l"/>
            <a:r>
              <a:rPr lang="en-US" sz="4800" dirty="0"/>
              <a:t>Real Estate Analysis</a:t>
            </a:r>
            <a:br>
              <a:rPr lang="en-US" sz="4800" dirty="0"/>
            </a:br>
            <a:r>
              <a:rPr lang="en-US" sz="4800" dirty="0"/>
              <a:t>San Francisco Bay Area</a:t>
            </a:r>
          </a:p>
        </p:txBody>
      </p:sp>
      <p:sp>
        <p:nvSpPr>
          <p:cNvPr id="3" name="Subtitle 2">
            <a:extLst>
              <a:ext uri="{FF2B5EF4-FFF2-40B4-BE49-F238E27FC236}">
                <a16:creationId xmlns:a16="http://schemas.microsoft.com/office/drawing/2014/main" id="{5E7AEAC9-EB16-034F-882B-3BFDBFBE41BA}"/>
              </a:ext>
            </a:extLst>
          </p:cNvPr>
          <p:cNvSpPr>
            <a:spLocks noGrp="1"/>
          </p:cNvSpPr>
          <p:nvPr>
            <p:ph type="subTitle" idx="1"/>
          </p:nvPr>
        </p:nvSpPr>
        <p:spPr>
          <a:xfrm>
            <a:off x="477980" y="4638359"/>
            <a:ext cx="4161753" cy="1593957"/>
          </a:xfrm>
        </p:spPr>
        <p:txBody>
          <a:bodyPr>
            <a:normAutofit/>
          </a:bodyPr>
          <a:lstStyle/>
          <a:p>
            <a:pPr algn="l"/>
            <a:r>
              <a:rPr lang="en-US" dirty="0"/>
              <a:t>BAN 612- Data Analytics</a:t>
            </a:r>
          </a:p>
          <a:p>
            <a:pPr algn="l"/>
            <a:r>
              <a:rPr lang="en-US" dirty="0"/>
              <a:t>Presentation By:</a:t>
            </a:r>
          </a:p>
          <a:p>
            <a:pPr algn="l"/>
            <a:r>
              <a:rPr lang="en-US" dirty="0" err="1"/>
              <a:t>Gyati</a:t>
            </a:r>
            <a:r>
              <a:rPr lang="en-US" dirty="0"/>
              <a:t> Mittal</a:t>
            </a:r>
          </a:p>
        </p:txBody>
      </p:sp>
      <p:sp>
        <p:nvSpPr>
          <p:cNvPr id="51" name="Rectangle 5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3" name="Rectangle 5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150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19">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1">
            <a:extLst>
              <a:ext uri="{FF2B5EF4-FFF2-40B4-BE49-F238E27FC236}">
                <a16:creationId xmlns:a16="http://schemas.microsoft.com/office/drawing/2014/main" id="{2820855C-9FA4-417A-BE67-63C022F81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7E6A49B-1B06-403E-8CC5-ACB38A6BD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276089-E4C1-B148-B598-BB816B5A1D8F}"/>
              </a:ext>
            </a:extLst>
          </p:cNvPr>
          <p:cNvSpPr>
            <a:spLocks noGrp="1"/>
          </p:cNvSpPr>
          <p:nvPr>
            <p:ph type="title"/>
          </p:nvPr>
        </p:nvSpPr>
        <p:spPr>
          <a:xfrm>
            <a:off x="1366160" y="1660121"/>
            <a:ext cx="9623404" cy="3305493"/>
          </a:xfrm>
        </p:spPr>
        <p:txBody>
          <a:bodyPr vert="horz" lIns="91440" tIns="45720" rIns="91440" bIns="45720" rtlCol="0" anchor="b">
            <a:normAutofit/>
          </a:bodyPr>
          <a:lstStyle/>
          <a:p>
            <a:r>
              <a:rPr lang="en-US" sz="2400" dirty="0"/>
              <a:t>Homes with garages tend to sell for more than those without in every major U.S. metro area. We compared the sale prices of 2bhk homes (like in San Francisco and San Jose) that sold in 2018 with a garage to comparable homes without a garage. We determined the percent increase in the sale price correlated with purchasing a home with a garage relative to a home without a garage.</a:t>
            </a:r>
            <a:br>
              <a:rPr lang="en-US" sz="2200" kern="1200" dirty="0">
                <a:solidFill>
                  <a:schemeClr val="tx1"/>
                </a:solidFill>
                <a:latin typeface="+mj-lt"/>
                <a:ea typeface="+mj-ea"/>
                <a:cs typeface="+mj-cs"/>
              </a:rPr>
            </a:br>
            <a:endParaRPr lang="en-US" sz="22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94148BA0-C178-A648-8D50-71AE632597AC}"/>
              </a:ext>
            </a:extLst>
          </p:cNvPr>
          <p:cNvSpPr txBox="1"/>
          <p:nvPr/>
        </p:nvSpPr>
        <p:spPr>
          <a:xfrm>
            <a:off x="1365854" y="1620488"/>
            <a:ext cx="9459986" cy="584775"/>
          </a:xfrm>
          <a:prstGeom prst="rect">
            <a:avLst/>
          </a:prstGeom>
          <a:noFill/>
        </p:spPr>
        <p:txBody>
          <a:bodyPr wrap="square" rtlCol="0">
            <a:spAutoFit/>
          </a:bodyPr>
          <a:lstStyle/>
          <a:p>
            <a:r>
              <a:rPr lang="en-US" sz="3200" b="1" dirty="0"/>
              <a:t>Premise: Why price increases with Parking?</a:t>
            </a:r>
          </a:p>
        </p:txBody>
      </p:sp>
    </p:spTree>
    <p:extLst>
      <p:ext uri="{BB962C8B-B14F-4D97-AF65-F5344CB8AC3E}">
        <p14:creationId xmlns:p14="http://schemas.microsoft.com/office/powerpoint/2010/main" val="2166164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3" name="Content Placeholder 9">
            <a:extLst>
              <a:ext uri="{FF2B5EF4-FFF2-40B4-BE49-F238E27FC236}">
                <a16:creationId xmlns:a16="http://schemas.microsoft.com/office/drawing/2014/main" id="{14682006-78F4-F649-9EE5-152CF7A639F6}"/>
              </a:ext>
            </a:extLst>
          </p:cNvPr>
          <p:cNvPicPr>
            <a:picLocks noChangeAspect="1"/>
          </p:cNvPicPr>
          <p:nvPr/>
        </p:nvPicPr>
        <p:blipFill>
          <a:blip r:embed="rId2"/>
          <a:stretch>
            <a:fillRect/>
          </a:stretch>
        </p:blipFill>
        <p:spPr>
          <a:xfrm>
            <a:off x="5800196" y="4858827"/>
            <a:ext cx="6051550" cy="814388"/>
          </a:xfrm>
          <a:prstGeom prst="rect">
            <a:avLst/>
          </a:prstGeom>
        </p:spPr>
      </p:pic>
      <p:sp>
        <p:nvSpPr>
          <p:cNvPr id="4" name="Rectangle 3">
            <a:extLst>
              <a:ext uri="{FF2B5EF4-FFF2-40B4-BE49-F238E27FC236}">
                <a16:creationId xmlns:a16="http://schemas.microsoft.com/office/drawing/2014/main" id="{06E74273-590A-874E-AF74-48A9BAEDB5EA}"/>
              </a:ext>
            </a:extLst>
          </p:cNvPr>
          <p:cNvSpPr/>
          <p:nvPr/>
        </p:nvSpPr>
        <p:spPr>
          <a:xfrm>
            <a:off x="88049" y="1111037"/>
            <a:ext cx="5712147" cy="4154984"/>
          </a:xfrm>
          <a:prstGeom prst="rect">
            <a:avLst/>
          </a:prstGeom>
        </p:spPr>
        <p:txBody>
          <a:bodyPr wrap="square">
            <a:spAutoFit/>
          </a:bodyPr>
          <a:lstStyle/>
          <a:p>
            <a:pPr marL="342900" indent="-342900">
              <a:buFont typeface="Arial" panose="020B0604020202020204" pitchFamily="34" charset="0"/>
              <a:buChar char="•"/>
            </a:pPr>
            <a:r>
              <a:rPr lang="en-US" sz="2400" dirty="0">
                <a:latin typeface="+mj-lt"/>
              </a:rPr>
              <a:t>Here we are constructing a side-by-side bar plot from the dictionary.</a:t>
            </a:r>
          </a:p>
          <a:p>
            <a:pPr marL="342900" indent="-342900">
              <a:buFont typeface="Arial" panose="020B0604020202020204" pitchFamily="34" charset="0"/>
              <a:buChar char="•"/>
            </a:pPr>
            <a:r>
              <a:rPr lang="en-US" sz="2400" dirty="0">
                <a:latin typeface="+mj-lt"/>
              </a:rPr>
              <a:t>We have the mean price on y-axis for all the data points with cities on x-axis.</a:t>
            </a:r>
          </a:p>
          <a:p>
            <a:pPr marL="342900" indent="-342900">
              <a:buFont typeface="Arial" panose="020B0604020202020204" pitchFamily="34" charset="0"/>
              <a:buChar char="•"/>
            </a:pPr>
            <a:r>
              <a:rPr lang="en-US" sz="2400" dirty="0">
                <a:latin typeface="+mj-lt"/>
              </a:rPr>
              <a:t>Through this adjoining graph, one can observe how much difference can parking add to the home price, particularly in big metros like SF.</a:t>
            </a:r>
          </a:p>
          <a:p>
            <a:pPr marL="342900" indent="-342900">
              <a:buFont typeface="Arial" panose="020B0604020202020204" pitchFamily="34" charset="0"/>
              <a:buChar char="•"/>
            </a:pPr>
            <a:r>
              <a:rPr lang="en-US" sz="2400" dirty="0">
                <a:latin typeface="+mj-lt"/>
              </a:rPr>
              <a:t>So we can observe that the redfin claim is absolutely true.</a:t>
            </a:r>
          </a:p>
          <a:p>
            <a:pPr marL="342900" indent="-342900">
              <a:buFont typeface="Arial" panose="020B0604020202020204" pitchFamily="34" charset="0"/>
              <a:buChar char="•"/>
            </a:pPr>
            <a:endParaRPr lang="en-US" sz="2400" dirty="0">
              <a:latin typeface="+mj-lt"/>
            </a:endParaRPr>
          </a:p>
        </p:txBody>
      </p:sp>
      <p:pic>
        <p:nvPicPr>
          <p:cNvPr id="6" name="Picture 5">
            <a:extLst>
              <a:ext uri="{FF2B5EF4-FFF2-40B4-BE49-F238E27FC236}">
                <a16:creationId xmlns:a16="http://schemas.microsoft.com/office/drawing/2014/main" id="{F8F84D27-881C-5A42-ABC4-B92039279C54}"/>
              </a:ext>
            </a:extLst>
          </p:cNvPr>
          <p:cNvPicPr>
            <a:picLocks noChangeAspect="1"/>
          </p:cNvPicPr>
          <p:nvPr/>
        </p:nvPicPr>
        <p:blipFill>
          <a:blip r:embed="rId3"/>
          <a:stretch>
            <a:fillRect/>
          </a:stretch>
        </p:blipFill>
        <p:spPr>
          <a:xfrm>
            <a:off x="5800196" y="521804"/>
            <a:ext cx="5702300" cy="4038600"/>
          </a:xfrm>
          <a:prstGeom prst="rect">
            <a:avLst/>
          </a:prstGeom>
        </p:spPr>
      </p:pic>
    </p:spTree>
    <p:extLst>
      <p:ext uri="{BB962C8B-B14F-4D97-AF65-F5344CB8AC3E}">
        <p14:creationId xmlns:p14="http://schemas.microsoft.com/office/powerpoint/2010/main" val="1109481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C12CD-71D7-DB49-8821-917A40F1E196}"/>
              </a:ext>
            </a:extLst>
          </p:cNvPr>
          <p:cNvSpPr>
            <a:spLocks noGrp="1"/>
          </p:cNvSpPr>
          <p:nvPr>
            <p:ph type="title"/>
          </p:nvPr>
        </p:nvSpPr>
        <p:spPr>
          <a:xfrm>
            <a:off x="4773168" y="365125"/>
            <a:ext cx="6839712" cy="4938395"/>
          </a:xfrm>
        </p:spPr>
        <p:txBody>
          <a:bodyPr>
            <a:noAutofit/>
          </a:bodyPr>
          <a:lstStyle/>
          <a:p>
            <a:r>
              <a:rPr lang="en-US" sz="2000" dirty="0"/>
              <a:t>It is hard to find an in-unit AC in hilly colder cities (like SF) than in plain areas which are hotter in summer (like San Jose),</a:t>
            </a:r>
            <a:br>
              <a:rPr lang="en-US" sz="2000" dirty="0"/>
            </a:br>
            <a:r>
              <a:rPr lang="en-US" sz="2000" dirty="0"/>
              <a:t>which makes sense because summers in SF are milder than San Jose. </a:t>
            </a:r>
            <a:br>
              <a:rPr lang="en-US" sz="2000" dirty="0"/>
            </a:br>
            <a:r>
              <a:rPr lang="en-US" sz="2000" dirty="0"/>
              <a:t>We  will verify through my data visualization that this is, in fact true.</a:t>
            </a:r>
            <a:br>
              <a:rPr lang="en-US" sz="2000" dirty="0"/>
            </a:br>
            <a:br>
              <a:rPr lang="en-US" sz="2000" dirty="0"/>
            </a:br>
            <a:r>
              <a:rPr lang="en-US" sz="2000" dirty="0">
                <a:hlinkClick r:id="rId2"/>
              </a:rPr>
              <a:t>https://en.wikipedia.org/wiki/Climate_of_California#Temperature_range</a:t>
            </a:r>
            <a:br>
              <a:rPr lang="en-US" sz="2000" dirty="0"/>
            </a:br>
            <a:endParaRPr lang="en-US" sz="2000" dirty="0"/>
          </a:p>
        </p:txBody>
      </p:sp>
      <p:pic>
        <p:nvPicPr>
          <p:cNvPr id="8" name="Content Placeholder 7">
            <a:extLst>
              <a:ext uri="{FF2B5EF4-FFF2-40B4-BE49-F238E27FC236}">
                <a16:creationId xmlns:a16="http://schemas.microsoft.com/office/drawing/2014/main" id="{496CF62D-20D8-E84A-A6F5-5A1C53BCD5F9}"/>
              </a:ext>
            </a:extLst>
          </p:cNvPr>
          <p:cNvPicPr>
            <a:picLocks noGrp="1" noChangeAspect="1"/>
          </p:cNvPicPr>
          <p:nvPr>
            <p:ph sz="half" idx="2"/>
          </p:nvPr>
        </p:nvPicPr>
        <p:blipFill>
          <a:blip r:embed="rId3"/>
          <a:stretch>
            <a:fillRect/>
          </a:stretch>
        </p:blipFill>
        <p:spPr>
          <a:xfrm>
            <a:off x="967804" y="757963"/>
            <a:ext cx="3348164" cy="3236974"/>
          </a:xfrm>
        </p:spPr>
      </p:pic>
      <p:pic>
        <p:nvPicPr>
          <p:cNvPr id="14" name="Content Placeholder 13">
            <a:extLst>
              <a:ext uri="{FF2B5EF4-FFF2-40B4-BE49-F238E27FC236}">
                <a16:creationId xmlns:a16="http://schemas.microsoft.com/office/drawing/2014/main" id="{BC347B79-2FAD-8F45-9C30-11F6A1358728}"/>
              </a:ext>
            </a:extLst>
          </p:cNvPr>
          <p:cNvPicPr>
            <a:picLocks noGrp="1" noChangeAspect="1"/>
          </p:cNvPicPr>
          <p:nvPr>
            <p:ph sz="quarter" idx="4"/>
          </p:nvPr>
        </p:nvPicPr>
        <p:blipFill>
          <a:blip r:embed="rId4"/>
          <a:stretch>
            <a:fillRect/>
          </a:stretch>
        </p:blipFill>
        <p:spPr>
          <a:xfrm>
            <a:off x="967804" y="4868938"/>
            <a:ext cx="10140696" cy="1618719"/>
          </a:xfrm>
        </p:spPr>
      </p:pic>
      <p:pic>
        <p:nvPicPr>
          <p:cNvPr id="6" name="Picture 5">
            <a:extLst>
              <a:ext uri="{FF2B5EF4-FFF2-40B4-BE49-F238E27FC236}">
                <a16:creationId xmlns:a16="http://schemas.microsoft.com/office/drawing/2014/main" id="{05634DAF-DE88-A84F-B466-43CD1BEE82E2}"/>
              </a:ext>
            </a:extLst>
          </p:cNvPr>
          <p:cNvPicPr>
            <a:picLocks noChangeAspect="1"/>
          </p:cNvPicPr>
          <p:nvPr/>
        </p:nvPicPr>
        <p:blipFill>
          <a:blip r:embed="rId5"/>
          <a:stretch>
            <a:fillRect/>
          </a:stretch>
        </p:blipFill>
        <p:spPr>
          <a:xfrm>
            <a:off x="967804" y="4429519"/>
            <a:ext cx="10140696" cy="439419"/>
          </a:xfrm>
          <a:prstGeom prst="rect">
            <a:avLst/>
          </a:prstGeom>
        </p:spPr>
      </p:pic>
      <p:sp>
        <p:nvSpPr>
          <p:cNvPr id="7" name="TextBox 6">
            <a:extLst>
              <a:ext uri="{FF2B5EF4-FFF2-40B4-BE49-F238E27FC236}">
                <a16:creationId xmlns:a16="http://schemas.microsoft.com/office/drawing/2014/main" id="{D8C98C3D-C658-CD45-8A0D-C8B3FF496DE1}"/>
              </a:ext>
            </a:extLst>
          </p:cNvPr>
          <p:cNvSpPr txBox="1"/>
          <p:nvPr/>
        </p:nvSpPr>
        <p:spPr>
          <a:xfrm>
            <a:off x="4773168" y="571697"/>
            <a:ext cx="5420699" cy="707886"/>
          </a:xfrm>
          <a:prstGeom prst="rect">
            <a:avLst/>
          </a:prstGeom>
          <a:noFill/>
        </p:spPr>
        <p:txBody>
          <a:bodyPr wrap="square" rtlCol="0">
            <a:spAutoFit/>
          </a:bodyPr>
          <a:lstStyle/>
          <a:p>
            <a:r>
              <a:rPr lang="en-US" sz="4000" b="1" dirty="0"/>
              <a:t>Research Question 3:</a:t>
            </a:r>
          </a:p>
        </p:txBody>
      </p:sp>
    </p:spTree>
    <p:extLst>
      <p:ext uri="{BB962C8B-B14F-4D97-AF65-F5344CB8AC3E}">
        <p14:creationId xmlns:p14="http://schemas.microsoft.com/office/powerpoint/2010/main" val="1398545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19">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1">
            <a:extLst>
              <a:ext uri="{FF2B5EF4-FFF2-40B4-BE49-F238E27FC236}">
                <a16:creationId xmlns:a16="http://schemas.microsoft.com/office/drawing/2014/main" id="{2820855C-9FA4-417A-BE67-63C022F81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7E6A49B-1B06-403E-8CC5-ACB38A6BD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276089-E4C1-B148-B598-BB816B5A1D8F}"/>
              </a:ext>
            </a:extLst>
          </p:cNvPr>
          <p:cNvSpPr>
            <a:spLocks noGrp="1"/>
          </p:cNvSpPr>
          <p:nvPr>
            <p:ph type="title"/>
          </p:nvPr>
        </p:nvSpPr>
        <p:spPr>
          <a:xfrm>
            <a:off x="1366160" y="1660121"/>
            <a:ext cx="9623404" cy="3305493"/>
          </a:xfrm>
        </p:spPr>
        <p:txBody>
          <a:bodyPr vert="horz" lIns="91440" tIns="45720" rIns="91440" bIns="45720" rtlCol="0" anchor="b">
            <a:normAutofit/>
          </a:bodyPr>
          <a:lstStyle/>
          <a:p>
            <a:r>
              <a:rPr lang="en-US" sz="2400" dirty="0">
                <a:solidFill>
                  <a:srgbClr val="333333"/>
                </a:solidFill>
                <a:latin typeface="-apple-system"/>
              </a:rPr>
              <a:t>The reason most homes and businesses in San Francisco don’t have air conditioning is simple, up until about 3–4 years ago it really wasn’t needed, because it wouldn’t go much over 75 more than a handful of times a year, and when it did get warm the evening fog always rolled in to bring things back down into the low 60s upper 50s.</a:t>
            </a:r>
            <a:br>
              <a:rPr lang="en-US" sz="2400" dirty="0"/>
            </a:br>
            <a:br>
              <a:rPr lang="en-US" sz="2200" kern="1200" dirty="0">
                <a:solidFill>
                  <a:schemeClr val="tx1"/>
                </a:solidFill>
                <a:latin typeface="+mj-lt"/>
                <a:ea typeface="+mj-ea"/>
                <a:cs typeface="+mj-cs"/>
              </a:rPr>
            </a:br>
            <a:endParaRPr lang="en-US" sz="22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94148BA0-C178-A648-8D50-71AE632597AC}"/>
              </a:ext>
            </a:extLst>
          </p:cNvPr>
          <p:cNvSpPr txBox="1"/>
          <p:nvPr/>
        </p:nvSpPr>
        <p:spPr>
          <a:xfrm>
            <a:off x="1535493" y="1789821"/>
            <a:ext cx="9787129" cy="584775"/>
          </a:xfrm>
          <a:prstGeom prst="rect">
            <a:avLst/>
          </a:prstGeom>
          <a:noFill/>
        </p:spPr>
        <p:txBody>
          <a:bodyPr wrap="square" rtlCol="0">
            <a:spAutoFit/>
          </a:bodyPr>
          <a:lstStyle/>
          <a:p>
            <a:r>
              <a:rPr lang="en-US" sz="3200" b="1" dirty="0"/>
              <a:t>Premise: Why SF has lesser in-unit AC’s?</a:t>
            </a:r>
          </a:p>
        </p:txBody>
      </p:sp>
    </p:spTree>
    <p:extLst>
      <p:ext uri="{BB962C8B-B14F-4D97-AF65-F5344CB8AC3E}">
        <p14:creationId xmlns:p14="http://schemas.microsoft.com/office/powerpoint/2010/main" val="190114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2169EB-54C9-AA47-B2DC-03E5B4F02015}"/>
              </a:ext>
            </a:extLst>
          </p:cNvPr>
          <p:cNvSpPr>
            <a:spLocks noGrp="1"/>
          </p:cNvSpPr>
          <p:nvPr>
            <p:ph sz="half" idx="1"/>
          </p:nvPr>
        </p:nvSpPr>
        <p:spPr>
          <a:xfrm>
            <a:off x="287867" y="901148"/>
            <a:ext cx="5181600" cy="4496881"/>
          </a:xfrm>
        </p:spPr>
        <p:txBody>
          <a:bodyPr/>
          <a:lstStyle/>
          <a:p>
            <a:r>
              <a:rPr lang="en-US" sz="2400" dirty="0">
                <a:latin typeface="+mj-lt"/>
              </a:rPr>
              <a:t>From the bar graph we can observe that the percentage of houses in SF with in-unit AC’s is significantly lower than in San Jose and other south Bay Area cities.</a:t>
            </a:r>
          </a:p>
          <a:p>
            <a:r>
              <a:rPr lang="en-US" sz="2400" dirty="0">
                <a:latin typeface="+mj-lt"/>
              </a:rPr>
              <a:t>We have the percentage of houses in-unit AC’s on y-axis for all the data points with cities on x-axis.</a:t>
            </a:r>
          </a:p>
          <a:p>
            <a:r>
              <a:rPr lang="en-US" sz="2400" dirty="0">
                <a:latin typeface="+mj-lt"/>
              </a:rPr>
              <a:t>So our findings are in accordance with expected trend.</a:t>
            </a:r>
          </a:p>
          <a:p>
            <a:endParaRPr lang="en-US" sz="2400" dirty="0">
              <a:latin typeface="+mj-lt"/>
            </a:endParaRPr>
          </a:p>
        </p:txBody>
      </p:sp>
      <p:pic>
        <p:nvPicPr>
          <p:cNvPr id="6" name="Content Placeholder 5">
            <a:extLst>
              <a:ext uri="{FF2B5EF4-FFF2-40B4-BE49-F238E27FC236}">
                <a16:creationId xmlns:a16="http://schemas.microsoft.com/office/drawing/2014/main" id="{F88E02AB-4BA3-7047-8893-93C968132B21}"/>
              </a:ext>
            </a:extLst>
          </p:cNvPr>
          <p:cNvPicPr>
            <a:picLocks noGrp="1" noChangeAspect="1"/>
          </p:cNvPicPr>
          <p:nvPr>
            <p:ph sz="half" idx="2"/>
          </p:nvPr>
        </p:nvPicPr>
        <p:blipFill>
          <a:blip r:embed="rId2"/>
          <a:stretch>
            <a:fillRect/>
          </a:stretch>
        </p:blipFill>
        <p:spPr>
          <a:xfrm>
            <a:off x="5621867" y="1046691"/>
            <a:ext cx="6045200" cy="4228316"/>
          </a:xfrm>
        </p:spPr>
      </p:pic>
      <p:pic>
        <p:nvPicPr>
          <p:cNvPr id="5" name="Picture 4">
            <a:extLst>
              <a:ext uri="{FF2B5EF4-FFF2-40B4-BE49-F238E27FC236}">
                <a16:creationId xmlns:a16="http://schemas.microsoft.com/office/drawing/2014/main" id="{A7D08813-252E-8E43-A63A-9F7A5CB11AC9}"/>
              </a:ext>
            </a:extLst>
          </p:cNvPr>
          <p:cNvPicPr>
            <a:picLocks noChangeAspect="1"/>
          </p:cNvPicPr>
          <p:nvPr/>
        </p:nvPicPr>
        <p:blipFill>
          <a:blip r:embed="rId3"/>
          <a:stretch>
            <a:fillRect/>
          </a:stretch>
        </p:blipFill>
        <p:spPr>
          <a:xfrm>
            <a:off x="3803373" y="5526157"/>
            <a:ext cx="7863693" cy="980660"/>
          </a:xfrm>
          <a:prstGeom prst="rect">
            <a:avLst/>
          </a:prstGeom>
        </p:spPr>
      </p:pic>
    </p:spTree>
    <p:extLst>
      <p:ext uri="{BB962C8B-B14F-4D97-AF65-F5344CB8AC3E}">
        <p14:creationId xmlns:p14="http://schemas.microsoft.com/office/powerpoint/2010/main" val="731692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1833A-AEBB-F04B-A146-FACEA2D9B20D}"/>
              </a:ext>
            </a:extLst>
          </p:cNvPr>
          <p:cNvSpPr>
            <a:spLocks noGrp="1"/>
          </p:cNvSpPr>
          <p:nvPr>
            <p:ph type="title"/>
          </p:nvPr>
        </p:nvSpPr>
        <p:spPr>
          <a:xfrm>
            <a:off x="838200" y="365125"/>
            <a:ext cx="10515600" cy="1209675"/>
          </a:xfrm>
        </p:spPr>
        <p:txBody>
          <a:bodyPr>
            <a:normAutofit/>
          </a:bodyPr>
          <a:lstStyle/>
          <a:p>
            <a:r>
              <a:rPr lang="en-US" sz="4000" b="1" dirty="0"/>
              <a:t>Need extra cleaning for the data visualization:</a:t>
            </a:r>
          </a:p>
        </p:txBody>
      </p:sp>
      <p:sp>
        <p:nvSpPr>
          <p:cNvPr id="3" name="Content Placeholder 2">
            <a:extLst>
              <a:ext uri="{FF2B5EF4-FFF2-40B4-BE49-F238E27FC236}">
                <a16:creationId xmlns:a16="http://schemas.microsoft.com/office/drawing/2014/main" id="{0CAF162F-2804-FC45-B280-1CFAA4F12B62}"/>
              </a:ext>
            </a:extLst>
          </p:cNvPr>
          <p:cNvSpPr>
            <a:spLocks noGrp="1"/>
          </p:cNvSpPr>
          <p:nvPr>
            <p:ph sz="half" idx="1"/>
          </p:nvPr>
        </p:nvSpPr>
        <p:spPr>
          <a:xfrm>
            <a:off x="60853" y="3429000"/>
            <a:ext cx="5181600" cy="2370665"/>
          </a:xfrm>
        </p:spPr>
        <p:txBody>
          <a:bodyPr>
            <a:normAutofit/>
          </a:bodyPr>
          <a:lstStyle/>
          <a:p>
            <a:r>
              <a:rPr lang="en-US" sz="2400" dirty="0">
                <a:latin typeface="+mj-lt"/>
              </a:rPr>
              <a:t>Some data points may have parking and others may have garage.</a:t>
            </a:r>
          </a:p>
          <a:p>
            <a:r>
              <a:rPr lang="en-US" sz="2400" dirty="0">
                <a:latin typeface="+mj-lt"/>
              </a:rPr>
              <a:t>So, for all data points we are adding a new column 'PG’, for which the value will be 1 if either parking or garage is present, else 0.</a:t>
            </a:r>
          </a:p>
        </p:txBody>
      </p:sp>
      <p:sp>
        <p:nvSpPr>
          <p:cNvPr id="5" name="Content Placeholder 4">
            <a:extLst>
              <a:ext uri="{FF2B5EF4-FFF2-40B4-BE49-F238E27FC236}">
                <a16:creationId xmlns:a16="http://schemas.microsoft.com/office/drawing/2014/main" id="{7B61CAD3-7E2D-4C45-9F22-DCD0F764BEEF}"/>
              </a:ext>
            </a:extLst>
          </p:cNvPr>
          <p:cNvSpPr>
            <a:spLocks noGrp="1"/>
          </p:cNvSpPr>
          <p:nvPr>
            <p:ph sz="half" idx="2"/>
          </p:nvPr>
        </p:nvSpPr>
        <p:spPr/>
        <p:txBody>
          <a:bodyPr>
            <a:normAutofit/>
          </a:bodyPr>
          <a:lstStyle/>
          <a:p>
            <a:r>
              <a:rPr lang="en-US" sz="2400" dirty="0">
                <a:latin typeface="+mj-lt"/>
              </a:rPr>
              <a:t>For data points with non-null 'Cooling' column we are replacing it by 1 else 0</a:t>
            </a:r>
          </a:p>
        </p:txBody>
      </p:sp>
      <p:pic>
        <p:nvPicPr>
          <p:cNvPr id="8" name="Picture 7">
            <a:extLst>
              <a:ext uri="{FF2B5EF4-FFF2-40B4-BE49-F238E27FC236}">
                <a16:creationId xmlns:a16="http://schemas.microsoft.com/office/drawing/2014/main" id="{DD43DEEA-B1F0-2546-A0C8-1F7894E04079}"/>
              </a:ext>
            </a:extLst>
          </p:cNvPr>
          <p:cNvPicPr>
            <a:picLocks noChangeAspect="1"/>
          </p:cNvPicPr>
          <p:nvPr/>
        </p:nvPicPr>
        <p:blipFill>
          <a:blip r:embed="rId2"/>
          <a:stretch>
            <a:fillRect/>
          </a:stretch>
        </p:blipFill>
        <p:spPr>
          <a:xfrm>
            <a:off x="226484" y="5613942"/>
            <a:ext cx="7512049" cy="1079500"/>
          </a:xfrm>
          <a:prstGeom prst="rect">
            <a:avLst/>
          </a:prstGeom>
        </p:spPr>
      </p:pic>
      <p:sp>
        <p:nvSpPr>
          <p:cNvPr id="9" name="TextBox 8">
            <a:extLst>
              <a:ext uri="{FF2B5EF4-FFF2-40B4-BE49-F238E27FC236}">
                <a16:creationId xmlns:a16="http://schemas.microsoft.com/office/drawing/2014/main" id="{4E6BDB98-29AA-F040-ADC3-01A89DE1B0A2}"/>
              </a:ext>
            </a:extLst>
          </p:cNvPr>
          <p:cNvSpPr txBox="1"/>
          <p:nvPr/>
        </p:nvSpPr>
        <p:spPr>
          <a:xfrm>
            <a:off x="150284" y="1262259"/>
            <a:ext cx="5945716"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For ‘cities’ column, there were multiple entries for a single city. For example- lower case, uppercase city names. So we converted entire cities column to lower case</a:t>
            </a:r>
          </a:p>
        </p:txBody>
      </p:sp>
      <p:pic>
        <p:nvPicPr>
          <p:cNvPr id="11" name="Picture 10">
            <a:extLst>
              <a:ext uri="{FF2B5EF4-FFF2-40B4-BE49-F238E27FC236}">
                <a16:creationId xmlns:a16="http://schemas.microsoft.com/office/drawing/2014/main" id="{C37D714C-2346-D543-9463-9077D2DBB323}"/>
              </a:ext>
            </a:extLst>
          </p:cNvPr>
          <p:cNvPicPr>
            <a:picLocks noChangeAspect="1"/>
          </p:cNvPicPr>
          <p:nvPr/>
        </p:nvPicPr>
        <p:blipFill>
          <a:blip r:embed="rId3"/>
          <a:stretch>
            <a:fillRect/>
          </a:stretch>
        </p:blipFill>
        <p:spPr>
          <a:xfrm>
            <a:off x="354542" y="2935907"/>
            <a:ext cx="5370397" cy="342900"/>
          </a:xfrm>
          <a:prstGeom prst="rect">
            <a:avLst/>
          </a:prstGeom>
        </p:spPr>
      </p:pic>
      <p:pic>
        <p:nvPicPr>
          <p:cNvPr id="13" name="Picture 12">
            <a:extLst>
              <a:ext uri="{FF2B5EF4-FFF2-40B4-BE49-F238E27FC236}">
                <a16:creationId xmlns:a16="http://schemas.microsoft.com/office/drawing/2014/main" id="{724DE912-D1B8-5944-A356-5A4D1AF7AC5E}"/>
              </a:ext>
            </a:extLst>
          </p:cNvPr>
          <p:cNvPicPr>
            <a:picLocks noChangeAspect="1"/>
          </p:cNvPicPr>
          <p:nvPr/>
        </p:nvPicPr>
        <p:blipFill>
          <a:blip r:embed="rId4"/>
          <a:stretch>
            <a:fillRect/>
          </a:stretch>
        </p:blipFill>
        <p:spPr>
          <a:xfrm>
            <a:off x="6019801" y="2831919"/>
            <a:ext cx="5893857" cy="504465"/>
          </a:xfrm>
          <a:prstGeom prst="rect">
            <a:avLst/>
          </a:prstGeom>
        </p:spPr>
      </p:pic>
      <p:pic>
        <p:nvPicPr>
          <p:cNvPr id="15" name="Picture 14">
            <a:extLst>
              <a:ext uri="{FF2B5EF4-FFF2-40B4-BE49-F238E27FC236}">
                <a16:creationId xmlns:a16="http://schemas.microsoft.com/office/drawing/2014/main" id="{CAE3570B-B997-1B46-9222-7684D142C406}"/>
              </a:ext>
            </a:extLst>
          </p:cNvPr>
          <p:cNvPicPr>
            <a:picLocks noChangeAspect="1"/>
          </p:cNvPicPr>
          <p:nvPr/>
        </p:nvPicPr>
        <p:blipFill>
          <a:blip r:embed="rId5"/>
          <a:stretch>
            <a:fillRect/>
          </a:stretch>
        </p:blipFill>
        <p:spPr>
          <a:xfrm>
            <a:off x="8144933" y="3852863"/>
            <a:ext cx="2668841" cy="2428668"/>
          </a:xfrm>
          <a:prstGeom prst="rect">
            <a:avLst/>
          </a:prstGeom>
        </p:spPr>
      </p:pic>
    </p:spTree>
    <p:extLst>
      <p:ext uri="{BB962C8B-B14F-4D97-AF65-F5344CB8AC3E}">
        <p14:creationId xmlns:p14="http://schemas.microsoft.com/office/powerpoint/2010/main" val="2230392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4CB1A8-59AC-7146-A41C-9381B8FCBA15}"/>
              </a:ext>
            </a:extLst>
          </p:cNvPr>
          <p:cNvSpPr txBox="1"/>
          <p:nvPr/>
        </p:nvSpPr>
        <p:spPr>
          <a:xfrm>
            <a:off x="586042" y="1397674"/>
            <a:ext cx="4529297" cy="707886"/>
          </a:xfrm>
          <a:prstGeom prst="rect">
            <a:avLst/>
          </a:prstGeom>
          <a:noFill/>
        </p:spPr>
        <p:txBody>
          <a:bodyPr wrap="square" rtlCol="0">
            <a:spAutoFit/>
          </a:bodyPr>
          <a:lstStyle/>
          <a:p>
            <a:r>
              <a:rPr lang="en-US" sz="4000" b="1" dirty="0"/>
              <a:t>Challenges:</a:t>
            </a:r>
          </a:p>
        </p:txBody>
      </p:sp>
      <p:sp>
        <p:nvSpPr>
          <p:cNvPr id="3" name="TextBox 2">
            <a:extLst>
              <a:ext uri="{FF2B5EF4-FFF2-40B4-BE49-F238E27FC236}">
                <a16:creationId xmlns:a16="http://schemas.microsoft.com/office/drawing/2014/main" id="{E646A36B-D0E8-DB42-8685-D4980A793E8F}"/>
              </a:ext>
            </a:extLst>
          </p:cNvPr>
          <p:cNvSpPr txBox="1"/>
          <p:nvPr/>
        </p:nvSpPr>
        <p:spPr>
          <a:xfrm>
            <a:off x="238539" y="2419753"/>
            <a:ext cx="11767931" cy="2585323"/>
          </a:xfrm>
          <a:prstGeom prst="rect">
            <a:avLst/>
          </a:prstGeom>
          <a:noFill/>
        </p:spPr>
        <p:txBody>
          <a:bodyPr wrap="square" rtlCol="0">
            <a:spAutoFit/>
          </a:bodyPr>
          <a:lstStyle/>
          <a:p>
            <a:pPr fontAlgn="base"/>
            <a:endParaRPr lang="en-US" sz="2400" dirty="0">
              <a:latin typeface="+mj-lt"/>
            </a:endParaRPr>
          </a:p>
          <a:p>
            <a:pPr marL="342900" lvl="0" indent="-342900">
              <a:buFont typeface="Arial" panose="020B0604020202020204" pitchFamily="34" charset="0"/>
              <a:buChar char="•"/>
            </a:pPr>
            <a:r>
              <a:rPr lang="en-US" sz="2400" dirty="0">
                <a:latin typeface="+mj-lt"/>
              </a:rPr>
              <a:t>Redfin was blocking the crawler so we used Chrome extension created using JavaScript</a:t>
            </a:r>
          </a:p>
          <a:p>
            <a:pPr lvl="0"/>
            <a:r>
              <a:rPr lang="en-US" sz="2400" dirty="0">
                <a:latin typeface="+mj-lt"/>
              </a:rPr>
              <a:t>      which automatically downloads html pages.</a:t>
            </a:r>
          </a:p>
          <a:p>
            <a:pPr marL="342900" indent="-342900" fontAlgn="base">
              <a:buFont typeface="Arial" panose="020B0604020202020204" pitchFamily="34" charset="0"/>
              <a:buChar char="•"/>
            </a:pPr>
            <a:r>
              <a:rPr lang="en-US" sz="2400" dirty="0" err="1">
                <a:latin typeface="+mj-lt"/>
              </a:rPr>
              <a:t>Jupyter</a:t>
            </a:r>
            <a:r>
              <a:rPr lang="en-US" sz="2400" dirty="0">
                <a:latin typeface="+mj-lt"/>
              </a:rPr>
              <a:t> keeps the objects alive even after they are not in use. Hence, caching in </a:t>
            </a:r>
            <a:r>
              <a:rPr lang="en-US" sz="2400" dirty="0" err="1">
                <a:latin typeface="+mj-lt"/>
              </a:rPr>
              <a:t>Jupyter</a:t>
            </a:r>
            <a:r>
              <a:rPr lang="en-US" sz="2400" dirty="0">
                <a:latin typeface="+mj-lt"/>
              </a:rPr>
              <a:t> causes issues sometimes.</a:t>
            </a:r>
          </a:p>
          <a:p>
            <a:pPr marL="342900" indent="-342900" fontAlgn="base">
              <a:buFont typeface="Arial" panose="020B0604020202020204" pitchFamily="34" charset="0"/>
              <a:buChar char="•"/>
            </a:pPr>
            <a:endParaRPr lang="en-US" sz="2400" dirty="0">
              <a:latin typeface="+mj-lt"/>
            </a:endParaRPr>
          </a:p>
          <a:p>
            <a:endParaRPr lang="en-US" dirty="0"/>
          </a:p>
        </p:txBody>
      </p:sp>
      <p:pic>
        <p:nvPicPr>
          <p:cNvPr id="5" name="Picture 4">
            <a:extLst>
              <a:ext uri="{FF2B5EF4-FFF2-40B4-BE49-F238E27FC236}">
                <a16:creationId xmlns:a16="http://schemas.microsoft.com/office/drawing/2014/main" id="{3729FBB4-47C4-F24C-89CA-93F57CC2B61F}"/>
              </a:ext>
            </a:extLst>
          </p:cNvPr>
          <p:cNvPicPr>
            <a:picLocks noChangeAspect="1"/>
          </p:cNvPicPr>
          <p:nvPr/>
        </p:nvPicPr>
        <p:blipFill>
          <a:blip r:embed="rId2"/>
          <a:stretch>
            <a:fillRect/>
          </a:stretch>
        </p:blipFill>
        <p:spPr>
          <a:xfrm>
            <a:off x="8044071" y="256327"/>
            <a:ext cx="2902225" cy="2282695"/>
          </a:xfrm>
          <a:prstGeom prst="rect">
            <a:avLst/>
          </a:prstGeom>
        </p:spPr>
      </p:pic>
    </p:spTree>
    <p:extLst>
      <p:ext uri="{BB962C8B-B14F-4D97-AF65-F5344CB8AC3E}">
        <p14:creationId xmlns:p14="http://schemas.microsoft.com/office/powerpoint/2010/main" val="4167286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CDC2720-3A00-DB48-B73D-FF9BDAB18FD4}"/>
              </a:ext>
            </a:extLst>
          </p:cNvPr>
          <p:cNvPicPr>
            <a:picLocks noChangeAspect="1"/>
          </p:cNvPicPr>
          <p:nvPr/>
        </p:nvPicPr>
        <p:blipFill>
          <a:blip r:embed="rId2"/>
          <a:stretch>
            <a:fillRect/>
          </a:stretch>
        </p:blipFill>
        <p:spPr>
          <a:xfrm>
            <a:off x="1930400" y="1016000"/>
            <a:ext cx="8565322" cy="4735443"/>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pic>
    </p:spTree>
    <p:extLst>
      <p:ext uri="{BB962C8B-B14F-4D97-AF65-F5344CB8AC3E}">
        <p14:creationId xmlns:p14="http://schemas.microsoft.com/office/powerpoint/2010/main" val="238647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137BA89-A3D5-C642-8513-95A23D7942A7}"/>
              </a:ext>
            </a:extLst>
          </p:cNvPr>
          <p:cNvSpPr txBox="1">
            <a:spLocks/>
          </p:cNvSpPr>
          <p:nvPr/>
        </p:nvSpPr>
        <p:spPr>
          <a:xfrm>
            <a:off x="240603" y="1850374"/>
            <a:ext cx="2766241" cy="2709275"/>
          </a:xfrm>
          <a:prstGeom prst="ellipse">
            <a:avLst/>
          </a:prstGeom>
          <a:solidFill>
            <a:schemeClr val="tx1">
              <a:lumMod val="65000"/>
              <a:lumOff val="35000"/>
            </a:schemeClr>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Research Questions</a:t>
            </a:r>
          </a:p>
        </p:txBody>
      </p:sp>
      <p:sp>
        <p:nvSpPr>
          <p:cNvPr id="9" name="TextBox 8">
            <a:extLst>
              <a:ext uri="{FF2B5EF4-FFF2-40B4-BE49-F238E27FC236}">
                <a16:creationId xmlns:a16="http://schemas.microsoft.com/office/drawing/2014/main" id="{ED97CFD5-C821-9242-ABF9-5B442E25E18E}"/>
              </a:ext>
            </a:extLst>
          </p:cNvPr>
          <p:cNvSpPr txBox="1"/>
          <p:nvPr/>
        </p:nvSpPr>
        <p:spPr>
          <a:xfrm>
            <a:off x="4243697" y="2690336"/>
            <a:ext cx="2766240" cy="369332"/>
          </a:xfrm>
          <a:prstGeom prst="rect">
            <a:avLst/>
          </a:prstGeom>
          <a:noFill/>
        </p:spPr>
        <p:txBody>
          <a:bodyPr wrap="square" rtlCol="0">
            <a:spAutoFit/>
          </a:bodyPr>
          <a:lstStyle/>
          <a:p>
            <a:r>
              <a:rPr lang="en-US" dirty="0"/>
              <a:t>Price Versus Walk Score</a:t>
            </a:r>
          </a:p>
        </p:txBody>
      </p:sp>
      <p:sp>
        <p:nvSpPr>
          <p:cNvPr id="10" name="TextBox 9">
            <a:extLst>
              <a:ext uri="{FF2B5EF4-FFF2-40B4-BE49-F238E27FC236}">
                <a16:creationId xmlns:a16="http://schemas.microsoft.com/office/drawing/2014/main" id="{05D1B438-D520-BF44-BCA6-F8FABD284015}"/>
              </a:ext>
            </a:extLst>
          </p:cNvPr>
          <p:cNvSpPr txBox="1"/>
          <p:nvPr/>
        </p:nvSpPr>
        <p:spPr>
          <a:xfrm>
            <a:off x="8715405" y="3878401"/>
            <a:ext cx="2151378" cy="369332"/>
          </a:xfrm>
          <a:prstGeom prst="rect">
            <a:avLst/>
          </a:prstGeom>
          <a:noFill/>
        </p:spPr>
        <p:txBody>
          <a:bodyPr wrap="square" rtlCol="0">
            <a:spAutoFit/>
          </a:bodyPr>
          <a:lstStyle/>
          <a:p>
            <a:r>
              <a:rPr lang="en-US" dirty="0"/>
              <a:t>Price Versus Parking</a:t>
            </a:r>
          </a:p>
        </p:txBody>
      </p:sp>
      <p:sp>
        <p:nvSpPr>
          <p:cNvPr id="13" name="TextBox 12">
            <a:extLst>
              <a:ext uri="{FF2B5EF4-FFF2-40B4-BE49-F238E27FC236}">
                <a16:creationId xmlns:a16="http://schemas.microsoft.com/office/drawing/2014/main" id="{117F2E07-3B1C-014F-B1F5-551A023E5B2C}"/>
              </a:ext>
            </a:extLst>
          </p:cNvPr>
          <p:cNvSpPr txBox="1"/>
          <p:nvPr/>
        </p:nvSpPr>
        <p:spPr>
          <a:xfrm>
            <a:off x="4122082" y="5782766"/>
            <a:ext cx="4593323" cy="369332"/>
          </a:xfrm>
          <a:prstGeom prst="rect">
            <a:avLst/>
          </a:prstGeom>
          <a:noFill/>
        </p:spPr>
        <p:txBody>
          <a:bodyPr wrap="square" rtlCol="0">
            <a:spAutoFit/>
          </a:bodyPr>
          <a:lstStyle/>
          <a:p>
            <a:r>
              <a:rPr lang="en-US" dirty="0"/>
              <a:t>Percentage of units with AC installed</a:t>
            </a:r>
          </a:p>
        </p:txBody>
      </p:sp>
      <p:pic>
        <p:nvPicPr>
          <p:cNvPr id="16" name="Picture 15">
            <a:extLst>
              <a:ext uri="{FF2B5EF4-FFF2-40B4-BE49-F238E27FC236}">
                <a16:creationId xmlns:a16="http://schemas.microsoft.com/office/drawing/2014/main" id="{2D4DC8D5-A4C0-DE49-9CA9-650C0498C4C5}"/>
              </a:ext>
            </a:extLst>
          </p:cNvPr>
          <p:cNvPicPr>
            <a:picLocks noChangeAspect="1"/>
          </p:cNvPicPr>
          <p:nvPr/>
        </p:nvPicPr>
        <p:blipFill>
          <a:blip r:embed="rId2"/>
          <a:stretch>
            <a:fillRect/>
          </a:stretch>
        </p:blipFill>
        <p:spPr>
          <a:xfrm>
            <a:off x="3913043" y="257922"/>
            <a:ext cx="3757757" cy="2353768"/>
          </a:xfrm>
          <a:prstGeom prst="rect">
            <a:avLst/>
          </a:prstGeom>
        </p:spPr>
      </p:pic>
      <p:pic>
        <p:nvPicPr>
          <p:cNvPr id="18" name="Picture 17">
            <a:extLst>
              <a:ext uri="{FF2B5EF4-FFF2-40B4-BE49-F238E27FC236}">
                <a16:creationId xmlns:a16="http://schemas.microsoft.com/office/drawing/2014/main" id="{54618E10-9B48-8141-B75F-230EAFAACBCF}"/>
              </a:ext>
            </a:extLst>
          </p:cNvPr>
          <p:cNvPicPr>
            <a:picLocks noChangeAspect="1"/>
          </p:cNvPicPr>
          <p:nvPr/>
        </p:nvPicPr>
        <p:blipFill>
          <a:blip r:embed="rId3"/>
          <a:stretch>
            <a:fillRect/>
          </a:stretch>
        </p:blipFill>
        <p:spPr>
          <a:xfrm>
            <a:off x="3913043" y="3429000"/>
            <a:ext cx="3907134" cy="2353766"/>
          </a:xfrm>
          <a:prstGeom prst="rect">
            <a:avLst/>
          </a:prstGeom>
        </p:spPr>
      </p:pic>
      <p:pic>
        <p:nvPicPr>
          <p:cNvPr id="20" name="Picture 19">
            <a:extLst>
              <a:ext uri="{FF2B5EF4-FFF2-40B4-BE49-F238E27FC236}">
                <a16:creationId xmlns:a16="http://schemas.microsoft.com/office/drawing/2014/main" id="{9B1B10F5-C267-A34A-BF8B-9180BDC315C4}"/>
              </a:ext>
            </a:extLst>
          </p:cNvPr>
          <p:cNvPicPr>
            <a:picLocks noChangeAspect="1"/>
          </p:cNvPicPr>
          <p:nvPr/>
        </p:nvPicPr>
        <p:blipFill>
          <a:blip r:embed="rId4"/>
          <a:stretch>
            <a:fillRect/>
          </a:stretch>
        </p:blipFill>
        <p:spPr>
          <a:xfrm>
            <a:off x="7948304" y="1431804"/>
            <a:ext cx="4003093" cy="2353767"/>
          </a:xfrm>
          <a:prstGeom prst="rect">
            <a:avLst/>
          </a:prstGeom>
        </p:spPr>
      </p:pic>
    </p:spTree>
    <p:extLst>
      <p:ext uri="{BB962C8B-B14F-4D97-AF65-F5344CB8AC3E}">
        <p14:creationId xmlns:p14="http://schemas.microsoft.com/office/powerpoint/2010/main" val="3868397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C0B0B0C1-A306-4573-8D49-BB656F311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36C6B8-6D44-5E47-9C4F-F38166CC5980}"/>
              </a:ext>
            </a:extLst>
          </p:cNvPr>
          <p:cNvSpPr>
            <a:spLocks noGrp="1"/>
          </p:cNvSpPr>
          <p:nvPr>
            <p:ph type="title"/>
          </p:nvPr>
        </p:nvSpPr>
        <p:spPr>
          <a:xfrm>
            <a:off x="6546176" y="891539"/>
            <a:ext cx="4918544" cy="1346693"/>
          </a:xfrm>
        </p:spPr>
        <p:txBody>
          <a:bodyPr vert="horz" lIns="91440" tIns="45720" rIns="91440" bIns="45720" rtlCol="0" anchor="ctr">
            <a:normAutofit/>
          </a:bodyPr>
          <a:lstStyle/>
          <a:p>
            <a:r>
              <a:rPr lang="en-US" sz="4000" b="1" dirty="0"/>
              <a:t>Research Question 1:</a:t>
            </a:r>
          </a:p>
        </p:txBody>
      </p:sp>
      <p:sp>
        <p:nvSpPr>
          <p:cNvPr id="84" name="Rectangle 83">
            <a:extLst>
              <a:ext uri="{FF2B5EF4-FFF2-40B4-BE49-F238E27FC236}">
                <a16:creationId xmlns:a16="http://schemas.microsoft.com/office/drawing/2014/main" id="{BC535556-B08A-4AB1-A294-F928EF551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354546" cy="5071110"/>
          </a:xfrm>
          <a:prstGeom prst="rect">
            <a:avLst/>
          </a:prstGeom>
          <a:solidFill>
            <a:srgbClr val="FFFFFF"/>
          </a:solidFill>
          <a:ln>
            <a:noFill/>
          </a:ln>
          <a:effectLst>
            <a:outerShdw blurRad="406400" dist="317500" dir="5400000" sx="89000" sy="8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9E96A42-E706-B742-9173-9872212BBE5F}"/>
              </a:ext>
            </a:extLst>
          </p:cNvPr>
          <p:cNvPicPr>
            <a:picLocks noChangeAspect="1"/>
          </p:cNvPicPr>
          <p:nvPr/>
        </p:nvPicPr>
        <p:blipFill>
          <a:blip r:embed="rId2"/>
          <a:stretch>
            <a:fillRect/>
          </a:stretch>
        </p:blipFill>
        <p:spPr>
          <a:xfrm>
            <a:off x="0" y="891540"/>
            <a:ext cx="3140765" cy="2413750"/>
          </a:xfrm>
          <a:prstGeom prst="rect">
            <a:avLst/>
          </a:prstGeom>
        </p:spPr>
      </p:pic>
      <p:pic>
        <p:nvPicPr>
          <p:cNvPr id="5" name="Picture 4">
            <a:extLst>
              <a:ext uri="{FF2B5EF4-FFF2-40B4-BE49-F238E27FC236}">
                <a16:creationId xmlns:a16="http://schemas.microsoft.com/office/drawing/2014/main" id="{B7150EB7-070D-934F-B6AA-E3ED99537F5E}"/>
              </a:ext>
            </a:extLst>
          </p:cNvPr>
          <p:cNvPicPr>
            <a:picLocks noChangeAspect="1"/>
          </p:cNvPicPr>
          <p:nvPr/>
        </p:nvPicPr>
        <p:blipFill rotWithShape="1">
          <a:blip r:embed="rId3">
            <a:alphaModFix/>
          </a:blip>
          <a:srcRect l="5977" r="723" b="2"/>
          <a:stretch/>
        </p:blipFill>
        <p:spPr>
          <a:xfrm>
            <a:off x="1144293" y="3246783"/>
            <a:ext cx="3936411" cy="2715867"/>
          </a:xfrm>
          <a:prstGeom prst="rect">
            <a:avLst/>
          </a:prstGeom>
        </p:spPr>
      </p:pic>
      <p:sp>
        <p:nvSpPr>
          <p:cNvPr id="86" name="Rectangle 85">
            <a:extLst>
              <a:ext uri="{FF2B5EF4-FFF2-40B4-BE49-F238E27FC236}">
                <a16:creationId xmlns:a16="http://schemas.microsoft.com/office/drawing/2014/main" id="{41D350BC-4254-4E20-9FC4-87A3BA398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1172"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7419BCE-27D5-3043-A147-160F43529F58}"/>
              </a:ext>
            </a:extLst>
          </p:cNvPr>
          <p:cNvSpPr>
            <a:spLocks noGrp="1"/>
          </p:cNvSpPr>
          <p:nvPr>
            <p:ph sz="half" idx="2"/>
          </p:nvPr>
        </p:nvSpPr>
        <p:spPr>
          <a:xfrm>
            <a:off x="6224997" y="2438856"/>
            <a:ext cx="5371172" cy="3645084"/>
          </a:xfrm>
        </p:spPr>
        <p:txBody>
          <a:bodyPr vert="horz" lIns="91440" tIns="45720" rIns="91440" bIns="45720" rtlCol="0">
            <a:normAutofit/>
          </a:bodyPr>
          <a:lstStyle/>
          <a:p>
            <a:pPr marL="0"/>
            <a:r>
              <a:rPr lang="en-US" sz="2400" dirty="0"/>
              <a:t>How Price varies with Walkable score ?</a:t>
            </a:r>
          </a:p>
          <a:p>
            <a:r>
              <a:rPr lang="en-US" sz="2400" dirty="0"/>
              <a:t>Through the data visualization techniques, we will verify this claim by Redfin: </a:t>
            </a:r>
          </a:p>
          <a:p>
            <a:pPr marL="0" indent="0">
              <a:buNone/>
            </a:pPr>
            <a:r>
              <a:rPr lang="en-US" sz="2000" u="sng" dirty="0">
                <a:hlinkClick r:id="rId4"/>
              </a:rPr>
              <a:t> https://www.redfin.com/blog/how-much-is-a-point-of-walk-score-worth/</a:t>
            </a:r>
            <a:endParaRPr lang="en-US" sz="2000" dirty="0"/>
          </a:p>
        </p:txBody>
      </p:sp>
    </p:spTree>
    <p:extLst>
      <p:ext uri="{BB962C8B-B14F-4D97-AF65-F5344CB8AC3E}">
        <p14:creationId xmlns:p14="http://schemas.microsoft.com/office/powerpoint/2010/main" val="1374690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19">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1">
            <a:extLst>
              <a:ext uri="{FF2B5EF4-FFF2-40B4-BE49-F238E27FC236}">
                <a16:creationId xmlns:a16="http://schemas.microsoft.com/office/drawing/2014/main" id="{2820855C-9FA4-417A-BE67-63C022F81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7E6A49B-1B06-403E-8CC5-ACB38A6BD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276089-E4C1-B148-B598-BB816B5A1D8F}"/>
              </a:ext>
            </a:extLst>
          </p:cNvPr>
          <p:cNvSpPr>
            <a:spLocks noGrp="1"/>
          </p:cNvSpPr>
          <p:nvPr>
            <p:ph type="title"/>
          </p:nvPr>
        </p:nvSpPr>
        <p:spPr>
          <a:xfrm>
            <a:off x="1366160" y="1660121"/>
            <a:ext cx="9623404" cy="3305493"/>
          </a:xfrm>
        </p:spPr>
        <p:txBody>
          <a:bodyPr vert="horz" lIns="91440" tIns="45720" rIns="91440" bIns="45720" rtlCol="0" anchor="b">
            <a:normAutofit/>
          </a:bodyPr>
          <a:lstStyle/>
          <a:p>
            <a:r>
              <a:rPr lang="en-US" sz="2200" kern="1200" dirty="0">
                <a:solidFill>
                  <a:schemeClr val="tx1"/>
                </a:solidFill>
                <a:latin typeface="+mj-lt"/>
                <a:ea typeface="+mj-ea"/>
                <a:cs typeface="+mj-cs"/>
              </a:rPr>
              <a:t>In U.S. cities, homes within walking distance to jobs, schools, shopping, parks and other urban amenities are both highly desired and extremely rare. And like everything rare and desirable, walkability comes at a premium; homes highly “walkable” to amenities, everything else being equal, are more expensive than comparable homes in less “walkable” areas.</a:t>
            </a:r>
            <a:br>
              <a:rPr lang="en-US" sz="2200" kern="1200" dirty="0">
                <a:solidFill>
                  <a:schemeClr val="tx1"/>
                </a:solidFill>
                <a:latin typeface="+mj-lt"/>
                <a:ea typeface="+mj-ea"/>
                <a:cs typeface="+mj-cs"/>
              </a:rPr>
            </a:br>
            <a:r>
              <a:rPr lang="en-US" sz="2200" kern="1200" dirty="0">
                <a:solidFill>
                  <a:schemeClr val="tx1"/>
                </a:solidFill>
                <a:latin typeface="+mj-lt"/>
                <a:ea typeface="+mj-ea"/>
                <a:cs typeface="+mj-cs"/>
              </a:rPr>
              <a:t>People are opting to move nearby, even closer to the restaurants and bars they love walking to, rather than move out to bigger homes.</a:t>
            </a:r>
            <a:br>
              <a:rPr lang="en-US" sz="2200" kern="1200" dirty="0">
                <a:solidFill>
                  <a:schemeClr val="tx1"/>
                </a:solidFill>
                <a:latin typeface="+mj-lt"/>
                <a:ea typeface="+mj-ea"/>
                <a:cs typeface="+mj-cs"/>
              </a:rPr>
            </a:br>
            <a:endParaRPr lang="en-US" sz="22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94148BA0-C178-A648-8D50-71AE632597AC}"/>
              </a:ext>
            </a:extLst>
          </p:cNvPr>
          <p:cNvSpPr txBox="1"/>
          <p:nvPr/>
        </p:nvSpPr>
        <p:spPr>
          <a:xfrm>
            <a:off x="1365854" y="1620488"/>
            <a:ext cx="9459986" cy="584775"/>
          </a:xfrm>
          <a:prstGeom prst="rect">
            <a:avLst/>
          </a:prstGeom>
          <a:noFill/>
        </p:spPr>
        <p:txBody>
          <a:bodyPr wrap="square" rtlCol="0">
            <a:spAutoFit/>
          </a:bodyPr>
          <a:lstStyle/>
          <a:p>
            <a:pPr>
              <a:spcAft>
                <a:spcPts val="600"/>
              </a:spcAft>
            </a:pPr>
            <a:r>
              <a:rPr lang="en-US" sz="3200" b="1" dirty="0"/>
              <a:t>Premise: Why price increases with walk score?</a:t>
            </a:r>
          </a:p>
        </p:txBody>
      </p:sp>
    </p:spTree>
    <p:extLst>
      <p:ext uri="{BB962C8B-B14F-4D97-AF65-F5344CB8AC3E}">
        <p14:creationId xmlns:p14="http://schemas.microsoft.com/office/powerpoint/2010/main" val="223020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BE1D-E570-4042-8988-4CE4EE7C5B34}"/>
              </a:ext>
            </a:extLst>
          </p:cNvPr>
          <p:cNvSpPr>
            <a:spLocks noGrp="1"/>
          </p:cNvSpPr>
          <p:nvPr>
            <p:ph type="title"/>
          </p:nvPr>
        </p:nvSpPr>
        <p:spPr>
          <a:xfrm>
            <a:off x="335507" y="457199"/>
            <a:ext cx="3711562" cy="1468515"/>
          </a:xfrm>
        </p:spPr>
        <p:txBody>
          <a:bodyPr>
            <a:normAutofit fontScale="90000"/>
          </a:bodyPr>
          <a:lstStyle/>
          <a:p>
            <a:br>
              <a:rPr lang="en-US" dirty="0">
                <a:solidFill>
                  <a:srgbClr val="FFFFFF"/>
                </a:solidFill>
              </a:rPr>
            </a:br>
            <a:r>
              <a:rPr lang="en-US" sz="4000" b="1" dirty="0"/>
              <a:t>Walk Score table description</a:t>
            </a:r>
          </a:p>
        </p:txBody>
      </p:sp>
      <p:pic>
        <p:nvPicPr>
          <p:cNvPr id="4" name="Content Placeholder 4">
            <a:extLst>
              <a:ext uri="{FF2B5EF4-FFF2-40B4-BE49-F238E27FC236}">
                <a16:creationId xmlns:a16="http://schemas.microsoft.com/office/drawing/2014/main" id="{55A161C3-BBFD-9B45-B51A-84B1F01B5582}"/>
              </a:ext>
            </a:extLst>
          </p:cNvPr>
          <p:cNvPicPr>
            <a:picLocks noGrp="1" noChangeAspect="1"/>
          </p:cNvPicPr>
          <p:nvPr>
            <p:ph idx="1"/>
          </p:nvPr>
        </p:nvPicPr>
        <p:blipFill rotWithShape="1">
          <a:blip r:embed="rId2"/>
          <a:srcRect t="1652" r="-3" b="-3"/>
          <a:stretch/>
        </p:blipFill>
        <p:spPr>
          <a:xfrm>
            <a:off x="4207933" y="1016000"/>
            <a:ext cx="7648560" cy="5278783"/>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9525">
            <a:noFill/>
          </a:ln>
        </p:spPr>
      </p:pic>
      <p:pic>
        <p:nvPicPr>
          <p:cNvPr id="5" name="Content Placeholder 5">
            <a:extLst>
              <a:ext uri="{FF2B5EF4-FFF2-40B4-BE49-F238E27FC236}">
                <a16:creationId xmlns:a16="http://schemas.microsoft.com/office/drawing/2014/main" id="{6A43814E-8C25-3E48-9694-EC88155B9392}"/>
              </a:ext>
            </a:extLst>
          </p:cNvPr>
          <p:cNvPicPr>
            <a:picLocks noChangeAspect="1"/>
          </p:cNvPicPr>
          <p:nvPr/>
        </p:nvPicPr>
        <p:blipFill rotWithShape="1">
          <a:blip r:embed="rId3"/>
          <a:srcRect l="8196" r="10549" b="-1"/>
          <a:stretch/>
        </p:blipFill>
        <p:spPr>
          <a:xfrm>
            <a:off x="335506" y="2203000"/>
            <a:ext cx="3711562" cy="3660851"/>
          </a:xfrm>
          <a:prstGeom prst="rect">
            <a:avLst/>
          </a:prstGeom>
          <a:noFill/>
        </p:spPr>
      </p:pic>
    </p:spTree>
    <p:extLst>
      <p:ext uri="{BB962C8B-B14F-4D97-AF65-F5344CB8AC3E}">
        <p14:creationId xmlns:p14="http://schemas.microsoft.com/office/powerpoint/2010/main" val="2053242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F16A-AD90-1548-97C9-63135BC06710}"/>
              </a:ext>
            </a:extLst>
          </p:cNvPr>
          <p:cNvSpPr>
            <a:spLocks noGrp="1"/>
          </p:cNvSpPr>
          <p:nvPr>
            <p:ph type="title"/>
          </p:nvPr>
        </p:nvSpPr>
        <p:spPr>
          <a:xfrm>
            <a:off x="224368" y="545989"/>
            <a:ext cx="4882896" cy="5671930"/>
          </a:xfrm>
        </p:spPr>
        <p:txBody>
          <a:bodyPr>
            <a:normAutofit/>
          </a:bodyPr>
          <a:lstStyle/>
          <a:p>
            <a:pPr marL="342900" indent="-342900">
              <a:buFont typeface="Arial" panose="020B0604020202020204" pitchFamily="34" charset="0"/>
              <a:buChar char="•"/>
            </a:pPr>
            <a:r>
              <a:rPr lang="en-US" sz="2000" dirty="0"/>
              <a:t>This graph shows the general distribution of walk score across all Bay area counties.</a:t>
            </a:r>
            <a:br>
              <a:rPr lang="en-US" sz="2000" dirty="0"/>
            </a:br>
            <a:r>
              <a:rPr lang="en-US" sz="2000" dirty="0"/>
              <a:t>- We have chosen to make </a:t>
            </a:r>
            <a:r>
              <a:rPr lang="en-US" sz="2000" dirty="0" err="1"/>
              <a:t>lmplot</a:t>
            </a:r>
            <a:r>
              <a:rPr lang="en-US" sz="2000" dirty="0"/>
              <a:t> for this representation with hue set as 'City' column.</a:t>
            </a:r>
            <a:br>
              <a:rPr lang="en-US" sz="2000" dirty="0"/>
            </a:br>
            <a:r>
              <a:rPr lang="en-US" sz="2000" dirty="0"/>
              <a:t>- Through this graph we can observe that San Francisco has the most varied walk score across all cities.</a:t>
            </a:r>
            <a:br>
              <a:rPr lang="en-US" sz="2000" dirty="0"/>
            </a:br>
            <a:r>
              <a:rPr lang="en-US" sz="2000" dirty="0"/>
              <a:t>- For this plot we are filtering data points with walk score greater than 20 because there are not many data points with walk score less than 20.</a:t>
            </a:r>
            <a:br>
              <a:rPr lang="en-US" sz="2000" dirty="0"/>
            </a:br>
            <a:r>
              <a:rPr lang="en-US" sz="2000" dirty="0"/>
              <a:t>- We also have to filter by 'beds' column to get a uniform comparison across all cities.</a:t>
            </a:r>
            <a:br>
              <a:rPr lang="en-US" sz="2200" dirty="0"/>
            </a:br>
            <a:endParaRPr lang="en-US" sz="2200" dirty="0"/>
          </a:p>
        </p:txBody>
      </p:sp>
      <p:pic>
        <p:nvPicPr>
          <p:cNvPr id="6" name="Content Placeholder 5">
            <a:extLst>
              <a:ext uri="{FF2B5EF4-FFF2-40B4-BE49-F238E27FC236}">
                <a16:creationId xmlns:a16="http://schemas.microsoft.com/office/drawing/2014/main" id="{08CF7BE4-124A-8D4B-AA47-98252653B3D5}"/>
              </a:ext>
            </a:extLst>
          </p:cNvPr>
          <p:cNvPicPr>
            <a:picLocks noGrp="1" noChangeAspect="1"/>
          </p:cNvPicPr>
          <p:nvPr>
            <p:ph sz="half" idx="2"/>
          </p:nvPr>
        </p:nvPicPr>
        <p:blipFill>
          <a:blip r:embed="rId2"/>
          <a:stretch>
            <a:fillRect/>
          </a:stretch>
        </p:blipFill>
        <p:spPr>
          <a:xfrm>
            <a:off x="5479242" y="640081"/>
            <a:ext cx="6346997" cy="4289728"/>
          </a:xfrm>
        </p:spPr>
      </p:pic>
      <p:pic>
        <p:nvPicPr>
          <p:cNvPr id="4" name="Picture 3">
            <a:extLst>
              <a:ext uri="{FF2B5EF4-FFF2-40B4-BE49-F238E27FC236}">
                <a16:creationId xmlns:a16="http://schemas.microsoft.com/office/drawing/2014/main" id="{FC870005-B2E0-3947-96B8-317F632A556A}"/>
              </a:ext>
            </a:extLst>
          </p:cNvPr>
          <p:cNvPicPr>
            <a:picLocks noChangeAspect="1"/>
          </p:cNvPicPr>
          <p:nvPr/>
        </p:nvPicPr>
        <p:blipFill>
          <a:blip r:embed="rId3"/>
          <a:stretch>
            <a:fillRect/>
          </a:stretch>
        </p:blipFill>
        <p:spPr>
          <a:xfrm>
            <a:off x="3962399" y="5392419"/>
            <a:ext cx="8005233" cy="825500"/>
          </a:xfrm>
          <a:prstGeom prst="rect">
            <a:avLst/>
          </a:prstGeom>
        </p:spPr>
      </p:pic>
    </p:spTree>
    <p:extLst>
      <p:ext uri="{BB962C8B-B14F-4D97-AF65-F5344CB8AC3E}">
        <p14:creationId xmlns:p14="http://schemas.microsoft.com/office/powerpoint/2010/main" val="406256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F5D6-CA72-8B4F-8634-F2C1C02B54D7}"/>
              </a:ext>
            </a:extLst>
          </p:cNvPr>
          <p:cNvSpPr>
            <a:spLocks noGrp="1"/>
          </p:cNvSpPr>
          <p:nvPr>
            <p:ph type="title"/>
          </p:nvPr>
        </p:nvSpPr>
        <p:spPr>
          <a:xfrm>
            <a:off x="213360" y="795866"/>
            <a:ext cx="6059422" cy="4612230"/>
          </a:xfrm>
        </p:spPr>
        <p:txBody>
          <a:bodyPr>
            <a:normAutofit/>
          </a:bodyPr>
          <a:lstStyle/>
          <a:p>
            <a:pPr marL="457200" indent="-457200">
              <a:buFont typeface="Arial" panose="020B0604020202020204" pitchFamily="34" charset="0"/>
              <a:buChar char="•"/>
            </a:pPr>
            <a:r>
              <a:rPr lang="en-US" sz="2400" dirty="0"/>
              <a:t>In this second plot we are using </a:t>
            </a:r>
            <a:r>
              <a:rPr lang="en-US" sz="2400" dirty="0" err="1"/>
              <a:t>regplot</a:t>
            </a:r>
            <a:r>
              <a:rPr lang="en-US" sz="2400" dirty="0"/>
              <a:t> to show that house price in San Francisco increases with the walk score.</a:t>
            </a:r>
            <a:br>
              <a:rPr lang="en-US" sz="2400" dirty="0"/>
            </a:br>
            <a:r>
              <a:rPr lang="en-US" sz="2400" dirty="0"/>
              <a:t>- Also, we can observe that the walk score is highly skewed on the higher end when it comes to San Francisco.</a:t>
            </a:r>
            <a:br>
              <a:rPr lang="en-US" sz="2400" dirty="0"/>
            </a:br>
            <a:r>
              <a:rPr lang="en-US" sz="2400" dirty="0"/>
              <a:t>- The above observation is not true for other cities.</a:t>
            </a:r>
            <a:br>
              <a:rPr lang="en-US" sz="2400" dirty="0"/>
            </a:br>
            <a:r>
              <a:rPr lang="en-US" sz="2400" dirty="0"/>
              <a:t>- We are choosing San Francisco for this plot because it has lots of data points with walk score greater than 90.</a:t>
            </a:r>
            <a:br>
              <a:rPr lang="en-US" sz="2700" dirty="0"/>
            </a:br>
            <a:endParaRPr lang="en-US" sz="2700" dirty="0"/>
          </a:p>
        </p:txBody>
      </p:sp>
      <p:pic>
        <p:nvPicPr>
          <p:cNvPr id="6" name="Content Placeholder 5">
            <a:extLst>
              <a:ext uri="{FF2B5EF4-FFF2-40B4-BE49-F238E27FC236}">
                <a16:creationId xmlns:a16="http://schemas.microsoft.com/office/drawing/2014/main" id="{D5B74053-DF2A-3D49-829E-278E3706656F}"/>
              </a:ext>
            </a:extLst>
          </p:cNvPr>
          <p:cNvPicPr>
            <a:picLocks noGrp="1" noChangeAspect="1"/>
          </p:cNvPicPr>
          <p:nvPr>
            <p:ph sz="half" idx="2"/>
          </p:nvPr>
        </p:nvPicPr>
        <p:blipFill>
          <a:blip r:embed="rId2"/>
          <a:stretch>
            <a:fillRect/>
          </a:stretch>
        </p:blipFill>
        <p:spPr>
          <a:xfrm>
            <a:off x="6272782" y="795866"/>
            <a:ext cx="5705858" cy="4269909"/>
          </a:xfrm>
        </p:spPr>
      </p:pic>
      <p:pic>
        <p:nvPicPr>
          <p:cNvPr id="4" name="Picture 3">
            <a:extLst>
              <a:ext uri="{FF2B5EF4-FFF2-40B4-BE49-F238E27FC236}">
                <a16:creationId xmlns:a16="http://schemas.microsoft.com/office/drawing/2014/main" id="{B029F487-FDCE-714F-8975-A8F1C0487C77}"/>
              </a:ext>
            </a:extLst>
          </p:cNvPr>
          <p:cNvPicPr>
            <a:picLocks noChangeAspect="1"/>
          </p:cNvPicPr>
          <p:nvPr/>
        </p:nvPicPr>
        <p:blipFill>
          <a:blip r:embed="rId3"/>
          <a:stretch>
            <a:fillRect/>
          </a:stretch>
        </p:blipFill>
        <p:spPr>
          <a:xfrm>
            <a:off x="3525078" y="5297230"/>
            <a:ext cx="8469053" cy="990600"/>
          </a:xfrm>
          <a:prstGeom prst="rect">
            <a:avLst/>
          </a:prstGeom>
        </p:spPr>
      </p:pic>
    </p:spTree>
    <p:extLst>
      <p:ext uri="{BB962C8B-B14F-4D97-AF65-F5344CB8AC3E}">
        <p14:creationId xmlns:p14="http://schemas.microsoft.com/office/powerpoint/2010/main" val="3079378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FA6A-3D26-E143-9162-CBCC383888D7}"/>
              </a:ext>
            </a:extLst>
          </p:cNvPr>
          <p:cNvSpPr>
            <a:spLocks noGrp="1"/>
          </p:cNvSpPr>
          <p:nvPr>
            <p:ph type="title"/>
          </p:nvPr>
        </p:nvSpPr>
        <p:spPr>
          <a:xfrm>
            <a:off x="231647" y="1100667"/>
            <a:ext cx="5678085" cy="5025813"/>
          </a:xfrm>
        </p:spPr>
        <p:txBody>
          <a:bodyPr>
            <a:normAutofit fontScale="90000"/>
          </a:bodyPr>
          <a:lstStyle/>
          <a:p>
            <a:pPr marL="457200" indent="-457200">
              <a:buFont typeface="Arial" panose="020B0604020202020204" pitchFamily="34" charset="0"/>
              <a:buChar char="•"/>
            </a:pPr>
            <a:r>
              <a:rPr lang="en-US" sz="2700" dirty="0"/>
              <a:t>For the third graph we compare price versus walk score data for SF to verify the claim by Redfin.</a:t>
            </a:r>
            <a:br>
              <a:rPr lang="en-US" sz="2700" dirty="0"/>
            </a:br>
            <a:r>
              <a:rPr lang="en-US" sz="2700" dirty="0"/>
              <a:t>- We have the mean price on y-axis for all the data points with walk scores in the bin range on x-axis.</a:t>
            </a:r>
            <a:br>
              <a:rPr lang="en-US" sz="2700" dirty="0"/>
            </a:br>
            <a:r>
              <a:rPr lang="en-US" sz="2700" dirty="0"/>
              <a:t>- For this purpose we divide the data in bins before aggregating it by walk score.</a:t>
            </a:r>
            <a:br>
              <a:rPr lang="en-US" sz="2700" dirty="0"/>
            </a:br>
            <a:r>
              <a:rPr lang="en-US" sz="2700" dirty="0"/>
              <a:t>- First we group-by the data into the bins created above, then for aggregation we used the mean function.</a:t>
            </a:r>
            <a:br>
              <a:rPr lang="en-US" sz="2700" dirty="0"/>
            </a:br>
            <a:r>
              <a:rPr lang="en-US" sz="2700" dirty="0"/>
              <a:t>- After that we collect the aggregate statistics in a dictionary.</a:t>
            </a:r>
            <a:br>
              <a:rPr lang="en-US" sz="2000" dirty="0"/>
            </a:br>
            <a:r>
              <a:rPr lang="en-US" sz="2000" dirty="0"/>
              <a:t>-</a:t>
            </a:r>
            <a:r>
              <a:rPr lang="en-US" sz="2700" dirty="0"/>
              <a:t> Through this bar plot, we can observe that the redfin claim is absolutely true. Price does increase consistently with walk score</a:t>
            </a:r>
            <a:r>
              <a:rPr lang="en-US" sz="2000" dirty="0"/>
              <a:t>.</a:t>
            </a:r>
            <a:br>
              <a:rPr lang="en-US" sz="2000" dirty="0"/>
            </a:br>
            <a:endParaRPr lang="en-US" sz="2000" dirty="0"/>
          </a:p>
        </p:txBody>
      </p:sp>
      <p:pic>
        <p:nvPicPr>
          <p:cNvPr id="6" name="Content Placeholder 5">
            <a:extLst>
              <a:ext uri="{FF2B5EF4-FFF2-40B4-BE49-F238E27FC236}">
                <a16:creationId xmlns:a16="http://schemas.microsoft.com/office/drawing/2014/main" id="{15BB4276-63C2-F94C-B576-D304E837B8EE}"/>
              </a:ext>
            </a:extLst>
          </p:cNvPr>
          <p:cNvPicPr>
            <a:picLocks noGrp="1" noChangeAspect="1"/>
          </p:cNvPicPr>
          <p:nvPr>
            <p:ph sz="half" idx="2"/>
          </p:nvPr>
        </p:nvPicPr>
        <p:blipFill>
          <a:blip r:embed="rId2"/>
          <a:stretch>
            <a:fillRect/>
          </a:stretch>
        </p:blipFill>
        <p:spPr>
          <a:xfrm>
            <a:off x="5909732" y="546100"/>
            <a:ext cx="6050620" cy="4830572"/>
          </a:xfrm>
        </p:spPr>
      </p:pic>
      <p:pic>
        <p:nvPicPr>
          <p:cNvPr id="4" name="Picture 3">
            <a:extLst>
              <a:ext uri="{FF2B5EF4-FFF2-40B4-BE49-F238E27FC236}">
                <a16:creationId xmlns:a16="http://schemas.microsoft.com/office/drawing/2014/main" id="{59D16A6C-DCFB-E946-8388-BEE6E30457BF}"/>
              </a:ext>
            </a:extLst>
          </p:cNvPr>
          <p:cNvPicPr>
            <a:picLocks noChangeAspect="1"/>
          </p:cNvPicPr>
          <p:nvPr/>
        </p:nvPicPr>
        <p:blipFill>
          <a:blip r:embed="rId3"/>
          <a:stretch>
            <a:fillRect/>
          </a:stretch>
        </p:blipFill>
        <p:spPr>
          <a:xfrm>
            <a:off x="5542619" y="5550408"/>
            <a:ext cx="6417733" cy="761661"/>
          </a:xfrm>
          <a:prstGeom prst="rect">
            <a:avLst/>
          </a:prstGeom>
        </p:spPr>
      </p:pic>
    </p:spTree>
    <p:extLst>
      <p:ext uri="{BB962C8B-B14F-4D97-AF65-F5344CB8AC3E}">
        <p14:creationId xmlns:p14="http://schemas.microsoft.com/office/powerpoint/2010/main" val="451298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0B0B0C1-A306-4573-8D49-BB656F311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03FA2-A3C7-A64A-A9DA-FE477C5A2EC2}"/>
              </a:ext>
            </a:extLst>
          </p:cNvPr>
          <p:cNvSpPr>
            <a:spLocks noGrp="1"/>
          </p:cNvSpPr>
          <p:nvPr>
            <p:ph type="title"/>
          </p:nvPr>
        </p:nvSpPr>
        <p:spPr>
          <a:xfrm>
            <a:off x="6546176" y="891539"/>
            <a:ext cx="4918544" cy="1346693"/>
          </a:xfrm>
        </p:spPr>
        <p:txBody>
          <a:bodyPr vert="horz" lIns="91440" tIns="45720" rIns="91440" bIns="45720" rtlCol="0" anchor="ctr">
            <a:normAutofit/>
          </a:bodyPr>
          <a:lstStyle/>
          <a:p>
            <a:r>
              <a:rPr lang="en-US" sz="4000" b="1" dirty="0"/>
              <a:t>Research Question 2:</a:t>
            </a:r>
          </a:p>
        </p:txBody>
      </p:sp>
      <p:sp>
        <p:nvSpPr>
          <p:cNvPr id="26" name="Rectangle 25">
            <a:extLst>
              <a:ext uri="{FF2B5EF4-FFF2-40B4-BE49-F238E27FC236}">
                <a16:creationId xmlns:a16="http://schemas.microsoft.com/office/drawing/2014/main" id="{BC535556-B08A-4AB1-A294-F928EF551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354546" cy="5071110"/>
          </a:xfrm>
          <a:prstGeom prst="rect">
            <a:avLst/>
          </a:prstGeom>
          <a:solidFill>
            <a:srgbClr val="FFFFFF"/>
          </a:solidFill>
          <a:ln>
            <a:noFill/>
          </a:ln>
          <a:effectLst>
            <a:outerShdw blurRad="406400" dist="317500" dir="5400000" sx="89000" sy="8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2DF79497-5809-F84A-839D-EF488EA90E3B}"/>
              </a:ext>
            </a:extLst>
          </p:cNvPr>
          <p:cNvPicPr>
            <a:picLocks noChangeAspect="1"/>
          </p:cNvPicPr>
          <p:nvPr/>
        </p:nvPicPr>
        <p:blipFill rotWithShape="1">
          <a:blip r:embed="rId2"/>
          <a:srcRect t="9063" r="2" b="16238"/>
          <a:stretch/>
        </p:blipFill>
        <p:spPr>
          <a:xfrm>
            <a:off x="1375153" y="1201670"/>
            <a:ext cx="2972534" cy="2154542"/>
          </a:xfrm>
          <a:prstGeom prst="rect">
            <a:avLst/>
          </a:prstGeom>
        </p:spPr>
      </p:pic>
      <p:pic>
        <p:nvPicPr>
          <p:cNvPr id="6" name="Content Placeholder 5">
            <a:extLst>
              <a:ext uri="{FF2B5EF4-FFF2-40B4-BE49-F238E27FC236}">
                <a16:creationId xmlns:a16="http://schemas.microsoft.com/office/drawing/2014/main" id="{5ADBCE4A-E934-E543-92C7-264F259255BC}"/>
              </a:ext>
            </a:extLst>
          </p:cNvPr>
          <p:cNvPicPr>
            <a:picLocks noGrp="1" noChangeAspect="1"/>
          </p:cNvPicPr>
          <p:nvPr>
            <p:ph sz="half" idx="2"/>
          </p:nvPr>
        </p:nvPicPr>
        <p:blipFill rotWithShape="1">
          <a:blip r:embed="rId3">
            <a:alphaModFix/>
          </a:blip>
          <a:srcRect t="10027" r="2" b="4863"/>
          <a:stretch/>
        </p:blipFill>
        <p:spPr>
          <a:xfrm>
            <a:off x="824217" y="3517079"/>
            <a:ext cx="4074408" cy="2056945"/>
          </a:xfrm>
          <a:prstGeom prst="rect">
            <a:avLst/>
          </a:prstGeom>
        </p:spPr>
      </p:pic>
      <p:sp>
        <p:nvSpPr>
          <p:cNvPr id="28" name="Rectangle 27">
            <a:extLst>
              <a:ext uri="{FF2B5EF4-FFF2-40B4-BE49-F238E27FC236}">
                <a16:creationId xmlns:a16="http://schemas.microsoft.com/office/drawing/2014/main" id="{41D350BC-4254-4E20-9FC4-87A3BA398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1172"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23D29B6E-2D14-4980-AB1D-159A6399F060}"/>
              </a:ext>
            </a:extLst>
          </p:cNvPr>
          <p:cNvSpPr>
            <a:spLocks noGrp="1"/>
          </p:cNvSpPr>
          <p:nvPr>
            <p:ph sz="half" idx="1"/>
          </p:nvPr>
        </p:nvSpPr>
        <p:spPr>
          <a:xfrm>
            <a:off x="6532460" y="2399100"/>
            <a:ext cx="4932260" cy="3645084"/>
          </a:xfrm>
        </p:spPr>
        <p:txBody>
          <a:bodyPr vert="horz" lIns="91440" tIns="45720" rIns="91440" bIns="45720" rtlCol="0">
            <a:normAutofit/>
          </a:bodyPr>
          <a:lstStyle/>
          <a:p>
            <a:r>
              <a:rPr lang="en-US" sz="2400" dirty="0"/>
              <a:t>How Garage/Parking value in metro cities (like SF) is very expensive compared to smaller cities (like San Jose).</a:t>
            </a:r>
          </a:p>
          <a:p>
            <a:r>
              <a:rPr lang="en-US" sz="2400" dirty="0"/>
              <a:t> We will verify this claim made by Redfin through further visualization techniques: </a:t>
            </a:r>
            <a:r>
              <a:rPr lang="en-US" sz="2000" u="sng" dirty="0">
                <a:hlinkClick r:id="rId4"/>
              </a:rPr>
              <a:t>https://www.redfin.com/blog/does-a-garage-add-value-to-a-home/</a:t>
            </a:r>
            <a:endParaRPr lang="en-US" sz="2000" dirty="0"/>
          </a:p>
          <a:p>
            <a:endParaRPr lang="en-US" sz="2000" dirty="0"/>
          </a:p>
        </p:txBody>
      </p:sp>
    </p:spTree>
    <p:extLst>
      <p:ext uri="{BB962C8B-B14F-4D97-AF65-F5344CB8AC3E}">
        <p14:creationId xmlns:p14="http://schemas.microsoft.com/office/powerpoint/2010/main" val="1414773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2173</TotalTime>
  <Words>1074</Words>
  <Application>Microsoft Macintosh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Calibri</vt:lpstr>
      <vt:lpstr>Calibri Light</vt:lpstr>
      <vt:lpstr>Office Theme</vt:lpstr>
      <vt:lpstr>Real Estate Analysis San Francisco Bay Area</vt:lpstr>
      <vt:lpstr>PowerPoint Presentation</vt:lpstr>
      <vt:lpstr>Research Question 1:</vt:lpstr>
      <vt:lpstr>In U.S. cities, homes within walking distance to jobs, schools, shopping, parks and other urban amenities are both highly desired and extremely rare. And like everything rare and desirable, walkability comes at a premium; homes highly “walkable” to amenities, everything else being equal, are more expensive than comparable homes in less “walkable” areas. People are opting to move nearby, even closer to the restaurants and bars they love walking to, rather than move out to bigger homes. </vt:lpstr>
      <vt:lpstr> Walk Score table description</vt:lpstr>
      <vt:lpstr>This graph shows the general distribution of walk score across all Bay area counties. - We have chosen to make lmplot for this representation with hue set as 'City' column. - Through this graph we can observe that San Francisco has the most varied walk score across all cities. - For this plot we are filtering data points with walk score greater than 20 because there are not many data points with walk score less than 20. - We also have to filter by 'beds' column to get a uniform comparison across all cities. </vt:lpstr>
      <vt:lpstr>In this second plot we are using regplot to show that house price in San Francisco increases with the walk score. - Also, we can observe that the walk score is highly skewed on the higher end when it comes to San Francisco. - The above observation is not true for other cities. - We are choosing San Francisco for this plot because it has lots of data points with walk score greater than 90. </vt:lpstr>
      <vt:lpstr>For the third graph we compare price versus walk score data for SF to verify the claim by Redfin. - We have the mean price on y-axis for all the data points with walk scores in the bin range on x-axis. - For this purpose we divide the data in bins before aggregating it by walk score. - First we group-by the data into the bins created above, then for aggregation we used the mean function. - After that we collect the aggregate statistics in a dictionary. - Through this bar plot, we can observe that the redfin claim is absolutely true. Price does increase consistently with walk score. </vt:lpstr>
      <vt:lpstr>Research Question 2:</vt:lpstr>
      <vt:lpstr>Homes with garages tend to sell for more than those without in every major U.S. metro area. We compared the sale prices of 2bhk homes (like in San Francisco and San Jose) that sold in 2018 with a garage to comparable homes without a garage. We determined the percent increase in the sale price correlated with purchasing a home with a garage relative to a home without a garage. </vt:lpstr>
      <vt:lpstr>PowerPoint Presentation</vt:lpstr>
      <vt:lpstr>It is hard to find an in-unit AC in hilly colder cities (like SF) than in plain areas which are hotter in summer (like San Jose), which makes sense because summers in SF are milder than San Jose.  We  will verify through my data visualization that this is, in fact true.  https://en.wikipedia.org/wiki/Climate_of_California#Temperature_range </vt:lpstr>
      <vt:lpstr>The reason most homes and businesses in San Francisco don’t have air conditioning is simple, up until about 3–4 years ago it really wasn’t needed, because it wouldn’t go much over 75 more than a handful of times a year, and when it did get warm the evening fog always rolled in to bring things back down into the low 60s upper 50s.  </vt:lpstr>
      <vt:lpstr>PowerPoint Presentation</vt:lpstr>
      <vt:lpstr>Need extra cleaning for the data visualization: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Analysis San Francisco Bay Area</dc:title>
  <dc:creator>Gyati Mittal</dc:creator>
  <cp:lastModifiedBy>Gyati Mittal</cp:lastModifiedBy>
  <cp:revision>16</cp:revision>
  <dcterms:created xsi:type="dcterms:W3CDTF">2020-03-13T09:57:44Z</dcterms:created>
  <dcterms:modified xsi:type="dcterms:W3CDTF">2020-03-16T04:26:42Z</dcterms:modified>
</cp:coreProperties>
</file>