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  <p:embeddedFont>
      <p:font typeface="Canva Sans Italics" panose="020B0604020202020204" charset="0"/>
      <p:regular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  <p:embeddedFont>
      <p:font typeface="Montserrat Heavy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62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78983" y="-317894"/>
            <a:ext cx="2758345" cy="1941738"/>
            <a:chOff x="0" y="0"/>
            <a:chExt cx="3677793" cy="25889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795458"/>
              <a:ext cx="3677793" cy="327828"/>
              <a:chOff x="0" y="0"/>
              <a:chExt cx="726478" cy="6475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26478" cy="64756"/>
              </a:xfrm>
              <a:custGeom>
                <a:avLst/>
                <a:gdLst/>
                <a:ahLst/>
                <a:cxnLst/>
                <a:rect l="l" t="t" r="r" b="b"/>
                <a:pathLst>
                  <a:path w="726478" h="64756">
                    <a:moveTo>
                      <a:pt x="0" y="0"/>
                    </a:moveTo>
                    <a:lnTo>
                      <a:pt x="726478" y="0"/>
                    </a:lnTo>
                    <a:lnTo>
                      <a:pt x="726478" y="64756"/>
                    </a:lnTo>
                    <a:lnTo>
                      <a:pt x="0" y="64756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3624577" cy="2588984"/>
            </a:xfrm>
            <a:custGeom>
              <a:avLst/>
              <a:gdLst/>
              <a:ahLst/>
              <a:cxnLst/>
              <a:rect l="l" t="t" r="r" b="b"/>
              <a:pathLst>
                <a:path w="3624577" h="2588984">
                  <a:moveTo>
                    <a:pt x="0" y="0"/>
                  </a:moveTo>
                  <a:lnTo>
                    <a:pt x="3624577" y="0"/>
                  </a:lnTo>
                  <a:lnTo>
                    <a:pt x="3624577" y="2588984"/>
                  </a:lnTo>
                  <a:lnTo>
                    <a:pt x="0" y="2588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-139592" y="-48121"/>
            <a:ext cx="4513930" cy="2696257"/>
            <a:chOff x="0" y="0"/>
            <a:chExt cx="6018573" cy="3595009"/>
          </a:xfrm>
        </p:grpSpPr>
        <p:grpSp>
          <p:nvGrpSpPr>
            <p:cNvPr id="8" name="Group 8"/>
            <p:cNvGrpSpPr/>
            <p:nvPr/>
          </p:nvGrpSpPr>
          <p:grpSpPr>
            <a:xfrm>
              <a:off x="1840509" y="64161"/>
              <a:ext cx="282786" cy="3530848"/>
              <a:chOff x="0" y="0"/>
              <a:chExt cx="55859" cy="69745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5859" cy="697451"/>
              </a:xfrm>
              <a:custGeom>
                <a:avLst/>
                <a:gdLst/>
                <a:ahLst/>
                <a:cxnLst/>
                <a:rect l="l" t="t" r="r" b="b"/>
                <a:pathLst>
                  <a:path w="55859" h="697451">
                    <a:moveTo>
                      <a:pt x="0" y="0"/>
                    </a:moveTo>
                    <a:lnTo>
                      <a:pt x="55859" y="0"/>
                    </a:lnTo>
                    <a:lnTo>
                      <a:pt x="55859" y="697451"/>
                    </a:lnTo>
                    <a:lnTo>
                      <a:pt x="0" y="697451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867893" y="-1714918"/>
              <a:ext cx="282786" cy="6018573"/>
              <a:chOff x="0" y="0"/>
              <a:chExt cx="55859" cy="118885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5859" cy="1188854"/>
              </a:xfrm>
              <a:custGeom>
                <a:avLst/>
                <a:gdLst/>
                <a:ahLst/>
                <a:cxnLst/>
                <a:rect l="l" t="t" r="r" b="b"/>
                <a:pathLst>
                  <a:path w="55859" h="1188854">
                    <a:moveTo>
                      <a:pt x="0" y="0"/>
                    </a:moveTo>
                    <a:lnTo>
                      <a:pt x="55859" y="0"/>
                    </a:lnTo>
                    <a:lnTo>
                      <a:pt x="55859" y="1188854"/>
                    </a:lnTo>
                    <a:lnTo>
                      <a:pt x="0" y="1188854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86122" y="0"/>
              <a:ext cx="1893998" cy="1294368"/>
              <a:chOff x="0" y="0"/>
              <a:chExt cx="374123" cy="25567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74123" cy="255678"/>
              </a:xfrm>
              <a:custGeom>
                <a:avLst/>
                <a:gdLst/>
                <a:ahLst/>
                <a:cxnLst/>
                <a:rect l="l" t="t" r="r" b="b"/>
                <a:pathLst>
                  <a:path w="374123" h="255678">
                    <a:moveTo>
                      <a:pt x="0" y="0"/>
                    </a:moveTo>
                    <a:lnTo>
                      <a:pt x="374123" y="0"/>
                    </a:lnTo>
                    <a:lnTo>
                      <a:pt x="374123" y="255678"/>
                    </a:lnTo>
                    <a:lnTo>
                      <a:pt x="0" y="255678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15450902" y="7722595"/>
            <a:ext cx="6065816" cy="5128810"/>
            <a:chOff x="0" y="0"/>
            <a:chExt cx="1573878" cy="1330756"/>
          </a:xfrm>
        </p:grpSpPr>
        <p:sp>
          <p:nvSpPr>
            <p:cNvPr id="18" name="Freeform 18"/>
            <p:cNvSpPr/>
            <p:nvPr/>
          </p:nvSpPr>
          <p:spPr>
            <a:xfrm>
              <a:off x="124530" y="0"/>
              <a:ext cx="1324818" cy="1330756"/>
            </a:xfrm>
            <a:custGeom>
              <a:avLst/>
              <a:gdLst/>
              <a:ahLst/>
              <a:cxnLst/>
              <a:rect l="l" t="t" r="r" b="b"/>
              <a:pathLst>
                <a:path w="1324818" h="1330756">
                  <a:moveTo>
                    <a:pt x="662409" y="0"/>
                  </a:moveTo>
                  <a:cubicBezTo>
                    <a:pt x="1028725" y="1638"/>
                    <a:pt x="1324818" y="299058"/>
                    <a:pt x="1324818" y="665378"/>
                  </a:cubicBezTo>
                  <a:cubicBezTo>
                    <a:pt x="1324818" y="1031698"/>
                    <a:pt x="1028725" y="1329118"/>
                    <a:pt x="662409" y="1330756"/>
                  </a:cubicBezTo>
                  <a:cubicBezTo>
                    <a:pt x="296092" y="1329118"/>
                    <a:pt x="0" y="1031698"/>
                    <a:pt x="0" y="665378"/>
                  </a:cubicBezTo>
                  <a:cubicBezTo>
                    <a:pt x="0" y="299058"/>
                    <a:pt x="296092" y="1638"/>
                    <a:pt x="662409" y="0"/>
                  </a:cubicBezTo>
                  <a:close/>
                </a:path>
              </a:pathLst>
            </a:custGeom>
            <a:solidFill>
              <a:srgbClr val="78CA1E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26006" y="2648136"/>
            <a:ext cx="15533294" cy="2795908"/>
            <a:chOff x="0" y="0"/>
            <a:chExt cx="20711058" cy="3727877"/>
          </a:xfrm>
        </p:grpSpPr>
        <p:sp>
          <p:nvSpPr>
            <p:cNvPr id="21" name="TextBox 21"/>
            <p:cNvSpPr txBox="1"/>
            <p:nvPr/>
          </p:nvSpPr>
          <p:spPr>
            <a:xfrm>
              <a:off x="0" y="85725"/>
              <a:ext cx="20711058" cy="1701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80"/>
                </a:lnSpc>
              </a:pPr>
              <a:r>
                <a:rPr lang="en-US" sz="8800">
                  <a:solidFill>
                    <a:srgbClr val="023C89"/>
                  </a:solidFill>
                  <a:latin typeface="Canva Sans Bold"/>
                </a:rPr>
                <a:t>CLIENT SELECTION FOR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026285"/>
              <a:ext cx="18217200" cy="1701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80"/>
                </a:lnSpc>
              </a:pPr>
              <a:r>
                <a:rPr lang="en-US" sz="8800">
                  <a:solidFill>
                    <a:srgbClr val="7ED957"/>
                  </a:solidFill>
                  <a:latin typeface="Canva Sans Bold"/>
                </a:rPr>
                <a:t>REGENCY BANK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78983" y="-317894"/>
            <a:ext cx="2758345" cy="1941738"/>
            <a:chOff x="0" y="0"/>
            <a:chExt cx="3677793" cy="25889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795458"/>
              <a:ext cx="3677793" cy="327828"/>
              <a:chOff x="0" y="0"/>
              <a:chExt cx="726478" cy="6475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26478" cy="64756"/>
              </a:xfrm>
              <a:custGeom>
                <a:avLst/>
                <a:gdLst/>
                <a:ahLst/>
                <a:cxnLst/>
                <a:rect l="l" t="t" r="r" b="b"/>
                <a:pathLst>
                  <a:path w="726478" h="64756">
                    <a:moveTo>
                      <a:pt x="0" y="0"/>
                    </a:moveTo>
                    <a:lnTo>
                      <a:pt x="726478" y="0"/>
                    </a:lnTo>
                    <a:lnTo>
                      <a:pt x="726478" y="64756"/>
                    </a:lnTo>
                    <a:lnTo>
                      <a:pt x="0" y="64756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3624577" cy="2588984"/>
            </a:xfrm>
            <a:custGeom>
              <a:avLst/>
              <a:gdLst/>
              <a:ahLst/>
              <a:cxnLst/>
              <a:rect l="l" t="t" r="r" b="b"/>
              <a:pathLst>
                <a:path w="3624577" h="2588984">
                  <a:moveTo>
                    <a:pt x="0" y="0"/>
                  </a:moveTo>
                  <a:lnTo>
                    <a:pt x="3624577" y="0"/>
                  </a:lnTo>
                  <a:lnTo>
                    <a:pt x="3624577" y="2588984"/>
                  </a:lnTo>
                  <a:lnTo>
                    <a:pt x="0" y="2588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51615" y="711708"/>
            <a:ext cx="6448950" cy="931210"/>
            <a:chOff x="0" y="0"/>
            <a:chExt cx="8598600" cy="1241614"/>
          </a:xfrm>
        </p:grpSpPr>
        <p:sp>
          <p:nvSpPr>
            <p:cNvPr id="8" name="TextBox 8"/>
            <p:cNvSpPr txBox="1"/>
            <p:nvPr/>
          </p:nvSpPr>
          <p:spPr>
            <a:xfrm>
              <a:off x="0" y="104775"/>
              <a:ext cx="8598600" cy="74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47"/>
                </a:lnSpc>
              </a:pPr>
              <a:r>
                <a:rPr lang="en-US" sz="4200">
                  <a:solidFill>
                    <a:srgbClr val="023C89"/>
                  </a:solidFill>
                  <a:latin typeface="Canva Sans Bold"/>
                </a:rPr>
                <a:t>Problem Statement</a:t>
              </a: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636113" y="1150852"/>
              <a:ext cx="2475526" cy="90761"/>
              <a:chOff x="0" y="0"/>
              <a:chExt cx="488993" cy="1792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88993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488993" h="17928">
                    <a:moveTo>
                      <a:pt x="0" y="0"/>
                    </a:moveTo>
                    <a:lnTo>
                      <a:pt x="488993" y="0"/>
                    </a:lnTo>
                    <a:lnTo>
                      <a:pt x="488993" y="17928"/>
                    </a:lnTo>
                    <a:lnTo>
                      <a:pt x="0" y="17928"/>
                    </a:lnTo>
                    <a:close/>
                  </a:path>
                </a:pathLst>
              </a:custGeom>
              <a:solidFill>
                <a:srgbClr val="78CA1E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5450902" y="7722595"/>
            <a:ext cx="6065816" cy="5128810"/>
            <a:chOff x="0" y="0"/>
            <a:chExt cx="1573878" cy="1330756"/>
          </a:xfrm>
        </p:grpSpPr>
        <p:sp>
          <p:nvSpPr>
            <p:cNvPr id="13" name="Freeform 13"/>
            <p:cNvSpPr/>
            <p:nvPr/>
          </p:nvSpPr>
          <p:spPr>
            <a:xfrm>
              <a:off x="124530" y="0"/>
              <a:ext cx="1324818" cy="1330756"/>
            </a:xfrm>
            <a:custGeom>
              <a:avLst/>
              <a:gdLst/>
              <a:ahLst/>
              <a:cxnLst/>
              <a:rect l="l" t="t" r="r" b="b"/>
              <a:pathLst>
                <a:path w="1324818" h="1330756">
                  <a:moveTo>
                    <a:pt x="662409" y="0"/>
                  </a:moveTo>
                  <a:cubicBezTo>
                    <a:pt x="1028725" y="1638"/>
                    <a:pt x="1324818" y="299058"/>
                    <a:pt x="1324818" y="665378"/>
                  </a:cubicBezTo>
                  <a:cubicBezTo>
                    <a:pt x="1324818" y="1031698"/>
                    <a:pt x="1028725" y="1329118"/>
                    <a:pt x="662409" y="1330756"/>
                  </a:cubicBezTo>
                  <a:cubicBezTo>
                    <a:pt x="296092" y="1329118"/>
                    <a:pt x="0" y="1031698"/>
                    <a:pt x="0" y="665378"/>
                  </a:cubicBezTo>
                  <a:cubicBezTo>
                    <a:pt x="0" y="299058"/>
                    <a:pt x="296092" y="1638"/>
                    <a:pt x="662409" y="0"/>
                  </a:cubicBezTo>
                  <a:close/>
                </a:path>
              </a:pathLst>
            </a:custGeom>
            <a:solidFill>
              <a:srgbClr val="78CA1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201660" y="2323206"/>
            <a:ext cx="14057640" cy="1760044"/>
            <a:chOff x="0" y="-57150"/>
            <a:chExt cx="3702424" cy="4635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702424" cy="309911"/>
            </a:xfrm>
            <a:custGeom>
              <a:avLst/>
              <a:gdLst/>
              <a:ahLst/>
              <a:cxnLst/>
              <a:rect l="l" t="t" r="r" b="b"/>
              <a:pathLst>
                <a:path w="3702424" h="309911">
                  <a:moveTo>
                    <a:pt x="3499224" y="0"/>
                  </a:moveTo>
                  <a:lnTo>
                    <a:pt x="0" y="0"/>
                  </a:lnTo>
                  <a:lnTo>
                    <a:pt x="0" y="309911"/>
                  </a:lnTo>
                  <a:lnTo>
                    <a:pt x="3499224" y="309911"/>
                  </a:lnTo>
                  <a:lnTo>
                    <a:pt x="3702424" y="154956"/>
                  </a:lnTo>
                  <a:lnTo>
                    <a:pt x="3499224" y="0"/>
                  </a:lnTo>
                  <a:close/>
                </a:path>
              </a:pathLst>
            </a:custGeom>
            <a:solidFill>
              <a:srgbClr val="023C8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2849486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Canva Sans"/>
                </a:rPr>
                <a:t>Which type of clients should be migrated?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769220" y="5045459"/>
            <a:ext cx="14057640" cy="1176695"/>
            <a:chOff x="0" y="0"/>
            <a:chExt cx="3702424" cy="30991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702424" cy="309911"/>
            </a:xfrm>
            <a:custGeom>
              <a:avLst/>
              <a:gdLst/>
              <a:ahLst/>
              <a:cxnLst/>
              <a:rect l="l" t="t" r="r" b="b"/>
              <a:pathLst>
                <a:path w="3702424" h="309911">
                  <a:moveTo>
                    <a:pt x="3499224" y="0"/>
                  </a:moveTo>
                  <a:lnTo>
                    <a:pt x="0" y="0"/>
                  </a:lnTo>
                  <a:lnTo>
                    <a:pt x="0" y="309911"/>
                  </a:lnTo>
                  <a:lnTo>
                    <a:pt x="3499224" y="309911"/>
                  </a:lnTo>
                  <a:lnTo>
                    <a:pt x="3702424" y="154956"/>
                  </a:lnTo>
                  <a:lnTo>
                    <a:pt x="3499224" y="0"/>
                  </a:lnTo>
                  <a:close/>
                </a:path>
              </a:pathLst>
            </a:custGeom>
            <a:solidFill>
              <a:srgbClr val="023C8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201660" y="7329136"/>
            <a:ext cx="14057640" cy="1760044"/>
            <a:chOff x="0" y="-57150"/>
            <a:chExt cx="3702424" cy="4635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702424" cy="309911"/>
            </a:xfrm>
            <a:custGeom>
              <a:avLst/>
              <a:gdLst/>
              <a:ahLst/>
              <a:cxnLst/>
              <a:rect l="l" t="t" r="r" b="b"/>
              <a:pathLst>
                <a:path w="3702424" h="309911">
                  <a:moveTo>
                    <a:pt x="3499224" y="0"/>
                  </a:moveTo>
                  <a:lnTo>
                    <a:pt x="0" y="0"/>
                  </a:lnTo>
                  <a:lnTo>
                    <a:pt x="0" y="309911"/>
                  </a:lnTo>
                  <a:lnTo>
                    <a:pt x="3499224" y="309911"/>
                  </a:lnTo>
                  <a:lnTo>
                    <a:pt x="3702424" y="154956"/>
                  </a:lnTo>
                  <a:lnTo>
                    <a:pt x="3499224" y="0"/>
                  </a:lnTo>
                  <a:close/>
                </a:path>
              </a:pathLst>
            </a:custGeom>
            <a:solidFill>
              <a:srgbClr val="023C89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2849486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Canva Sans"/>
                </a:rPr>
                <a:t>Factors impacting expected profit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706854" y="2402815"/>
            <a:ext cx="1451461" cy="145146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23C89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3050360" y="2717949"/>
            <a:ext cx="725731" cy="821194"/>
          </a:xfrm>
          <a:custGeom>
            <a:avLst/>
            <a:gdLst/>
            <a:ahLst/>
            <a:cxnLst/>
            <a:rect l="l" t="t" r="r" b="b"/>
            <a:pathLst>
              <a:path w="725731" h="821194">
                <a:moveTo>
                  <a:pt x="0" y="0"/>
                </a:moveTo>
                <a:lnTo>
                  <a:pt x="725730" y="0"/>
                </a:lnTo>
                <a:lnTo>
                  <a:pt x="725730" y="821194"/>
                </a:lnTo>
                <a:lnTo>
                  <a:pt x="0" y="8211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960511" y="5381076"/>
            <a:ext cx="1067215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Canva Sans"/>
              </a:rPr>
              <a:t>What is the probabiity of covering the acquisition cost in 3 years?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4265072" y="4908075"/>
            <a:ext cx="1451461" cy="145146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23C89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4469366" y="5095549"/>
            <a:ext cx="1042872" cy="1076514"/>
          </a:xfrm>
          <a:custGeom>
            <a:avLst/>
            <a:gdLst/>
            <a:ahLst/>
            <a:cxnLst/>
            <a:rect l="l" t="t" r="r" b="b"/>
            <a:pathLst>
              <a:path w="1042872" h="1076514">
                <a:moveTo>
                  <a:pt x="0" y="0"/>
                </a:moveTo>
                <a:lnTo>
                  <a:pt x="1042872" y="0"/>
                </a:lnTo>
                <a:lnTo>
                  <a:pt x="1042872" y="1076514"/>
                </a:lnTo>
                <a:lnTo>
                  <a:pt x="0" y="1076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3" name="Group 33"/>
          <p:cNvGrpSpPr/>
          <p:nvPr/>
        </p:nvGrpSpPr>
        <p:grpSpPr>
          <a:xfrm>
            <a:off x="2234781" y="7408745"/>
            <a:ext cx="1451461" cy="1451461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23C89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2566903" y="7807289"/>
            <a:ext cx="787217" cy="654374"/>
          </a:xfrm>
          <a:custGeom>
            <a:avLst/>
            <a:gdLst/>
            <a:ahLst/>
            <a:cxnLst/>
            <a:rect l="l" t="t" r="r" b="b"/>
            <a:pathLst>
              <a:path w="787217" h="654374">
                <a:moveTo>
                  <a:pt x="0" y="0"/>
                </a:moveTo>
                <a:lnTo>
                  <a:pt x="787217" y="0"/>
                </a:lnTo>
                <a:lnTo>
                  <a:pt x="787217" y="654374"/>
                </a:lnTo>
                <a:lnTo>
                  <a:pt x="0" y="6543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78CA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178983" y="-317894"/>
            <a:ext cx="2758345" cy="1941738"/>
            <a:chOff x="0" y="0"/>
            <a:chExt cx="3677793" cy="258898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1795458"/>
              <a:ext cx="3677793" cy="327828"/>
              <a:chOff x="0" y="0"/>
              <a:chExt cx="726478" cy="6475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26478" cy="64756"/>
              </a:xfrm>
              <a:custGeom>
                <a:avLst/>
                <a:gdLst/>
                <a:ahLst/>
                <a:cxnLst/>
                <a:rect l="l" t="t" r="r" b="b"/>
                <a:pathLst>
                  <a:path w="726478" h="64756">
                    <a:moveTo>
                      <a:pt x="0" y="0"/>
                    </a:moveTo>
                    <a:lnTo>
                      <a:pt x="726478" y="0"/>
                    </a:lnTo>
                    <a:lnTo>
                      <a:pt x="726478" y="64756"/>
                    </a:lnTo>
                    <a:lnTo>
                      <a:pt x="0" y="64756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3624577" cy="2588984"/>
            </a:xfrm>
            <a:custGeom>
              <a:avLst/>
              <a:gdLst/>
              <a:ahLst/>
              <a:cxnLst/>
              <a:rect l="l" t="t" r="r" b="b"/>
              <a:pathLst>
                <a:path w="3624577" h="2588984">
                  <a:moveTo>
                    <a:pt x="0" y="0"/>
                  </a:moveTo>
                  <a:lnTo>
                    <a:pt x="3624577" y="0"/>
                  </a:lnTo>
                  <a:lnTo>
                    <a:pt x="3624577" y="2588984"/>
                  </a:lnTo>
                  <a:lnTo>
                    <a:pt x="0" y="2588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816483"/>
            <a:ext cx="6828197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>
                <a:solidFill>
                  <a:srgbClr val="023C89"/>
                </a:solidFill>
                <a:latin typeface="Canva Sans Bold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313" y="5958779"/>
            <a:ext cx="18221892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 u="none" strike="noStrike">
                <a:solidFill>
                  <a:srgbClr val="000000"/>
                </a:solidFill>
                <a:latin typeface="Canva Sans Bold"/>
              </a:rPr>
              <a:t>3 cases were considered: </a:t>
            </a:r>
          </a:p>
          <a:p>
            <a:pPr marL="518157" lvl="1" indent="-259078">
              <a:lnSpc>
                <a:spcPts val="3359"/>
              </a:lnSpc>
              <a:buFont typeface="Arial"/>
              <a:buChar char="•"/>
            </a:pPr>
            <a:r>
              <a:rPr lang="en-US" sz="2399" u="none" strike="noStrike">
                <a:solidFill>
                  <a:srgbClr val="000000"/>
                </a:solidFill>
                <a:latin typeface="Canva Sans"/>
              </a:rPr>
              <a:t>All customers are migrated</a:t>
            </a:r>
          </a:p>
          <a:p>
            <a:pPr marL="518157" lvl="1" indent="-259078">
              <a:lnSpc>
                <a:spcPts val="3359"/>
              </a:lnSpc>
              <a:buFont typeface="Arial"/>
              <a:buChar char="•"/>
            </a:pPr>
            <a:r>
              <a:rPr lang="en-US" sz="2399" u="none" strike="noStrike">
                <a:solidFill>
                  <a:srgbClr val="000000"/>
                </a:solidFill>
                <a:latin typeface="Canva Sans"/>
              </a:rPr>
              <a:t>Customers with a risk rating above 5 are not migrated</a:t>
            </a:r>
          </a:p>
          <a:p>
            <a:pPr marL="518157" lvl="1" indent="-259078">
              <a:lnSpc>
                <a:spcPts val="3359"/>
              </a:lnSpc>
              <a:buFont typeface="Arial"/>
              <a:buChar char="•"/>
            </a:pPr>
            <a:r>
              <a:rPr lang="en-US" sz="2399" u="none" strike="noStrike">
                <a:solidFill>
                  <a:srgbClr val="000000"/>
                </a:solidFill>
                <a:latin typeface="Canva Sans"/>
              </a:rPr>
              <a:t>Customers above 4 are not migrated.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450902" y="7722595"/>
            <a:ext cx="6065816" cy="5128810"/>
            <a:chOff x="0" y="0"/>
            <a:chExt cx="1573878" cy="1330756"/>
          </a:xfrm>
        </p:grpSpPr>
        <p:sp>
          <p:nvSpPr>
            <p:cNvPr id="13" name="Freeform 13"/>
            <p:cNvSpPr/>
            <p:nvPr/>
          </p:nvSpPr>
          <p:spPr>
            <a:xfrm>
              <a:off x="124530" y="0"/>
              <a:ext cx="1324818" cy="1330756"/>
            </a:xfrm>
            <a:custGeom>
              <a:avLst/>
              <a:gdLst/>
              <a:ahLst/>
              <a:cxnLst/>
              <a:rect l="l" t="t" r="r" b="b"/>
              <a:pathLst>
                <a:path w="1324818" h="1330756">
                  <a:moveTo>
                    <a:pt x="662409" y="0"/>
                  </a:moveTo>
                  <a:cubicBezTo>
                    <a:pt x="1028725" y="1638"/>
                    <a:pt x="1324818" y="299058"/>
                    <a:pt x="1324818" y="665378"/>
                  </a:cubicBezTo>
                  <a:cubicBezTo>
                    <a:pt x="1324818" y="1031698"/>
                    <a:pt x="1028725" y="1329118"/>
                    <a:pt x="662409" y="1330756"/>
                  </a:cubicBezTo>
                  <a:cubicBezTo>
                    <a:pt x="296092" y="1329118"/>
                    <a:pt x="0" y="1031698"/>
                    <a:pt x="0" y="665378"/>
                  </a:cubicBezTo>
                  <a:cubicBezTo>
                    <a:pt x="0" y="299058"/>
                    <a:pt x="296092" y="1638"/>
                    <a:pt x="662409" y="0"/>
                  </a:cubicBezTo>
                  <a:close/>
                </a:path>
              </a:pathLst>
            </a:custGeom>
            <a:solidFill>
              <a:srgbClr val="78CA1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7555" y="9532502"/>
            <a:ext cx="16230600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 Italics"/>
              </a:rPr>
              <a:t>*New cards are not issued for existing cards after migration. Issue charge is not calculated for these cards.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2771" y="1992317"/>
            <a:ext cx="18288567" cy="3271137"/>
            <a:chOff x="0" y="0"/>
            <a:chExt cx="24384755" cy="4361516"/>
          </a:xfrm>
        </p:grpSpPr>
        <p:sp>
          <p:nvSpPr>
            <p:cNvPr id="17" name="AutoShape 17"/>
            <p:cNvSpPr/>
            <p:nvPr/>
          </p:nvSpPr>
          <p:spPr>
            <a:xfrm flipV="1">
              <a:off x="378" y="1927181"/>
              <a:ext cx="24384000" cy="161165"/>
            </a:xfrm>
            <a:prstGeom prst="line">
              <a:avLst/>
            </a:prstGeom>
            <a:ln w="1143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8" name="Group 18"/>
            <p:cNvGrpSpPr/>
            <p:nvPr/>
          </p:nvGrpSpPr>
          <p:grpSpPr>
            <a:xfrm>
              <a:off x="648455" y="1927181"/>
              <a:ext cx="322330" cy="322330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23C89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4030500" y="1823165"/>
              <a:ext cx="322330" cy="322330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23C89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9062916" y="1823165"/>
              <a:ext cx="322330" cy="322330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23C89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9567969" y="1870033"/>
              <a:ext cx="322330" cy="322330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23C89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5105439" y="1870033"/>
              <a:ext cx="322330" cy="322330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23C89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sp>
          <p:nvSpPr>
            <p:cNvPr id="33" name="Freeform 33"/>
            <p:cNvSpPr/>
            <p:nvPr/>
          </p:nvSpPr>
          <p:spPr>
            <a:xfrm>
              <a:off x="745704" y="2451436"/>
              <a:ext cx="880652" cy="901971"/>
            </a:xfrm>
            <a:custGeom>
              <a:avLst/>
              <a:gdLst/>
              <a:ahLst/>
              <a:cxnLst/>
              <a:rect l="l" t="t" r="r" b="b"/>
              <a:pathLst>
                <a:path w="880652" h="901971">
                  <a:moveTo>
                    <a:pt x="0" y="0"/>
                  </a:moveTo>
                  <a:lnTo>
                    <a:pt x="880651" y="0"/>
                  </a:lnTo>
                  <a:lnTo>
                    <a:pt x="880651" y="901971"/>
                  </a:lnTo>
                  <a:lnTo>
                    <a:pt x="0" y="901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5445752" y="799677"/>
              <a:ext cx="779669" cy="809090"/>
            </a:xfrm>
            <a:custGeom>
              <a:avLst/>
              <a:gdLst/>
              <a:ahLst/>
              <a:cxnLst/>
              <a:rect l="l" t="t" r="r" b="b"/>
              <a:pathLst>
                <a:path w="779669" h="809090">
                  <a:moveTo>
                    <a:pt x="0" y="0"/>
                  </a:moveTo>
                  <a:lnTo>
                    <a:pt x="779669" y="0"/>
                  </a:lnTo>
                  <a:lnTo>
                    <a:pt x="779669" y="809091"/>
                  </a:lnTo>
                  <a:lnTo>
                    <a:pt x="0" y="809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0051465" y="2338961"/>
              <a:ext cx="1190265" cy="1190265"/>
            </a:xfrm>
            <a:custGeom>
              <a:avLst/>
              <a:gdLst/>
              <a:ahLst/>
              <a:cxnLst/>
              <a:rect l="l" t="t" r="r" b="b"/>
              <a:pathLst>
                <a:path w="1190265" h="1190265">
                  <a:moveTo>
                    <a:pt x="0" y="0"/>
                  </a:moveTo>
                  <a:lnTo>
                    <a:pt x="1190265" y="0"/>
                  </a:lnTo>
                  <a:lnTo>
                    <a:pt x="1190265" y="1190265"/>
                  </a:lnTo>
                  <a:lnTo>
                    <a:pt x="0" y="1190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14600386" y="464207"/>
              <a:ext cx="1052786" cy="1052786"/>
            </a:xfrm>
            <a:custGeom>
              <a:avLst/>
              <a:gdLst/>
              <a:ahLst/>
              <a:cxnLst/>
              <a:rect l="l" t="t" r="r" b="b"/>
              <a:pathLst>
                <a:path w="1052786" h="1052786">
                  <a:moveTo>
                    <a:pt x="0" y="0"/>
                  </a:moveTo>
                  <a:lnTo>
                    <a:pt x="1052786" y="0"/>
                  </a:lnTo>
                  <a:lnTo>
                    <a:pt x="1052786" y="1052786"/>
                  </a:lnTo>
                  <a:lnTo>
                    <a:pt x="0" y="1052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9385246" y="2338961"/>
              <a:ext cx="1014446" cy="1014446"/>
            </a:xfrm>
            <a:custGeom>
              <a:avLst/>
              <a:gdLst/>
              <a:ahLst/>
              <a:cxnLst/>
              <a:rect l="l" t="t" r="r" b="b"/>
              <a:pathLst>
                <a:path w="1014446" h="1014446">
                  <a:moveTo>
                    <a:pt x="0" y="0"/>
                  </a:moveTo>
                  <a:lnTo>
                    <a:pt x="1014446" y="0"/>
                  </a:lnTo>
                  <a:lnTo>
                    <a:pt x="1014446" y="1014446"/>
                  </a:lnTo>
                  <a:lnTo>
                    <a:pt x="0" y="1014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38"/>
            <p:cNvSpPr txBox="1"/>
            <p:nvPr/>
          </p:nvSpPr>
          <p:spPr>
            <a:xfrm>
              <a:off x="1727955" y="2571646"/>
              <a:ext cx="3440984" cy="957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1211CA"/>
                  </a:solidFill>
                  <a:latin typeface="Montserrat Classic Bold"/>
                </a:rPr>
                <a:t>Step 1: Client cost analysis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6288151" y="83018"/>
              <a:ext cx="3440984" cy="1948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1211CA"/>
                  </a:solidFill>
                  <a:latin typeface="Montserrat Classic Bold"/>
                </a:rPr>
                <a:t>Step 2: Increase in cards and spendings</a:t>
              </a:r>
            </a:p>
            <a:p>
              <a:pPr>
                <a:lnSpc>
                  <a:spcPts val="2940"/>
                </a:lnSpc>
              </a:pPr>
              <a:endParaRPr lang="en-US" sz="2100">
                <a:solidFill>
                  <a:srgbClr val="1211CA"/>
                </a:solidFill>
                <a:latin typeface="Montserrat Classic Bold"/>
              </a:endParaRP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1277074" y="2436253"/>
              <a:ext cx="3440984" cy="957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1211CA"/>
                  </a:solidFill>
                  <a:latin typeface="Montserrat Classic Bold"/>
                </a:rPr>
                <a:t>Step 3: Attrition of existing clients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5783097" y="253117"/>
              <a:ext cx="3440984" cy="1452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1211CA"/>
                  </a:solidFill>
                  <a:latin typeface="Montserrat Classic Bold"/>
                </a:rPr>
                <a:t>Step4: Cost, Revenue and Profit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0591607" y="2349248"/>
              <a:ext cx="3440984" cy="1452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1211CA"/>
                  </a:solidFill>
                  <a:latin typeface="Montserrat Classic Bold"/>
                </a:rPr>
                <a:t>Step 5: 3 cases considered basis risk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270539" y="2413336"/>
              <a:ext cx="4458595" cy="1948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Montserrat Classic"/>
                </a:rPr>
                <a:t>Predicted the increase in the number of cards and annual spendings for each client for 3 years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648455" y="330668"/>
              <a:ext cx="4458595" cy="1452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Montserrat Classic"/>
                </a:rPr>
                <a:t>Analysis of the clients which were acquired from Continental Bank 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9606069" y="253117"/>
              <a:ext cx="4458595" cy="1452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Montserrat Classic"/>
                </a:rPr>
                <a:t>Estimated the clients that would leave the bank after migration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14921258" y="2211412"/>
              <a:ext cx="3894102" cy="1452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Montserrat Classic"/>
                </a:rPr>
                <a:t>Calculated total costs, revenue and profit for all 3 years 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19062916" y="245110"/>
              <a:ext cx="4458595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9627409" y="-38100"/>
              <a:ext cx="3894102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19757481" y="175853"/>
              <a:ext cx="3894102" cy="1452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Montserrat Classic"/>
                </a:rPr>
                <a:t>Mapped default costs and revenues for all cases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11708"/>
            <a:ext cx="6448950" cy="931210"/>
            <a:chOff x="0" y="0"/>
            <a:chExt cx="8598600" cy="1241614"/>
          </a:xfrm>
        </p:grpSpPr>
        <p:sp>
          <p:nvSpPr>
            <p:cNvPr id="3" name="TextBox 3"/>
            <p:cNvSpPr txBox="1"/>
            <p:nvPr/>
          </p:nvSpPr>
          <p:spPr>
            <a:xfrm>
              <a:off x="0" y="104775"/>
              <a:ext cx="8598600" cy="74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47"/>
                </a:lnSpc>
              </a:pPr>
              <a:r>
                <a:rPr lang="en-US" sz="4200">
                  <a:solidFill>
                    <a:srgbClr val="023C89"/>
                  </a:solidFill>
                  <a:latin typeface="Montserrat Heavy"/>
                </a:rPr>
                <a:t>Findings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0" y="1150852"/>
              <a:ext cx="2475526" cy="90761"/>
              <a:chOff x="0" y="0"/>
              <a:chExt cx="488993" cy="1792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88993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488993" h="17928">
                    <a:moveTo>
                      <a:pt x="0" y="0"/>
                    </a:moveTo>
                    <a:lnTo>
                      <a:pt x="488993" y="0"/>
                    </a:lnTo>
                    <a:lnTo>
                      <a:pt x="488993" y="17928"/>
                    </a:lnTo>
                    <a:lnTo>
                      <a:pt x="0" y="17928"/>
                    </a:lnTo>
                    <a:close/>
                  </a:path>
                </a:pathLst>
              </a:custGeom>
              <a:solidFill>
                <a:srgbClr val="78CA1E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125420"/>
              <a:ext cx="2475526" cy="90761"/>
              <a:chOff x="0" y="0"/>
              <a:chExt cx="488993" cy="1792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88993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488993" h="17928">
                    <a:moveTo>
                      <a:pt x="0" y="0"/>
                    </a:moveTo>
                    <a:lnTo>
                      <a:pt x="488993" y="0"/>
                    </a:lnTo>
                    <a:lnTo>
                      <a:pt x="488993" y="17928"/>
                    </a:lnTo>
                    <a:lnTo>
                      <a:pt x="0" y="17928"/>
                    </a:lnTo>
                    <a:close/>
                  </a:path>
                </a:pathLst>
              </a:custGeom>
              <a:solidFill>
                <a:srgbClr val="78CA1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0" name="Group 10"/>
          <p:cNvGrpSpPr/>
          <p:nvPr/>
        </p:nvGrpSpPr>
        <p:grpSpPr>
          <a:xfrm>
            <a:off x="15178983" y="-317894"/>
            <a:ext cx="2758345" cy="1941738"/>
            <a:chOff x="0" y="0"/>
            <a:chExt cx="3677793" cy="258898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1795458"/>
              <a:ext cx="3677793" cy="327828"/>
              <a:chOff x="0" y="0"/>
              <a:chExt cx="726478" cy="6475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26478" cy="64756"/>
              </a:xfrm>
              <a:custGeom>
                <a:avLst/>
                <a:gdLst/>
                <a:ahLst/>
                <a:cxnLst/>
                <a:rect l="l" t="t" r="r" b="b"/>
                <a:pathLst>
                  <a:path w="726478" h="64756">
                    <a:moveTo>
                      <a:pt x="0" y="0"/>
                    </a:moveTo>
                    <a:lnTo>
                      <a:pt x="726478" y="0"/>
                    </a:lnTo>
                    <a:lnTo>
                      <a:pt x="726478" y="64756"/>
                    </a:lnTo>
                    <a:lnTo>
                      <a:pt x="0" y="64756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0" y="0"/>
              <a:ext cx="3624577" cy="2588984"/>
            </a:xfrm>
            <a:custGeom>
              <a:avLst/>
              <a:gdLst/>
              <a:ahLst/>
              <a:cxnLst/>
              <a:rect l="l" t="t" r="r" b="b"/>
              <a:pathLst>
                <a:path w="3624577" h="2588984">
                  <a:moveTo>
                    <a:pt x="0" y="0"/>
                  </a:moveTo>
                  <a:lnTo>
                    <a:pt x="3624577" y="0"/>
                  </a:lnTo>
                  <a:lnTo>
                    <a:pt x="3624577" y="2588984"/>
                  </a:lnTo>
                  <a:lnTo>
                    <a:pt x="0" y="2588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4504097" y="1998644"/>
            <a:ext cx="1163803" cy="1230768"/>
            <a:chOff x="0" y="0"/>
            <a:chExt cx="306516" cy="3241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06516" cy="324153"/>
            </a:xfrm>
            <a:custGeom>
              <a:avLst/>
              <a:gdLst/>
              <a:ahLst/>
              <a:cxnLst/>
              <a:rect l="l" t="t" r="r" b="b"/>
              <a:pathLst>
                <a:path w="306516" h="324153">
                  <a:moveTo>
                    <a:pt x="153258" y="0"/>
                  </a:moveTo>
                  <a:lnTo>
                    <a:pt x="153258" y="0"/>
                  </a:lnTo>
                  <a:cubicBezTo>
                    <a:pt x="237900" y="0"/>
                    <a:pt x="306516" y="68616"/>
                    <a:pt x="306516" y="153258"/>
                  </a:cubicBezTo>
                  <a:lnTo>
                    <a:pt x="306516" y="170895"/>
                  </a:lnTo>
                  <a:cubicBezTo>
                    <a:pt x="306516" y="255537"/>
                    <a:pt x="237900" y="324153"/>
                    <a:pt x="153258" y="324153"/>
                  </a:cubicBezTo>
                  <a:lnTo>
                    <a:pt x="153258" y="324153"/>
                  </a:lnTo>
                  <a:cubicBezTo>
                    <a:pt x="68616" y="324153"/>
                    <a:pt x="0" y="255537"/>
                    <a:pt x="0" y="170895"/>
                  </a:cubicBezTo>
                  <a:lnTo>
                    <a:pt x="0" y="153258"/>
                  </a:lnTo>
                  <a:cubicBezTo>
                    <a:pt x="0" y="68616"/>
                    <a:pt x="68616" y="0"/>
                    <a:pt x="153258" y="0"/>
                  </a:cubicBez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539"/>
                </a:lnSpc>
              </a:pPr>
              <a:r>
                <a:rPr lang="en-US" sz="6099">
                  <a:solidFill>
                    <a:srgbClr val="FFFFFF"/>
                  </a:solidFill>
                  <a:latin typeface="Montserrat Classic"/>
                </a:rPr>
                <a:t>01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12257" y="1915895"/>
            <a:ext cx="1173033" cy="1313517"/>
            <a:chOff x="0" y="0"/>
            <a:chExt cx="308947" cy="3459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08947" cy="345947"/>
            </a:xfrm>
            <a:custGeom>
              <a:avLst/>
              <a:gdLst/>
              <a:ahLst/>
              <a:cxnLst/>
              <a:rect l="l" t="t" r="r" b="b"/>
              <a:pathLst>
                <a:path w="308947" h="345947">
                  <a:moveTo>
                    <a:pt x="154474" y="0"/>
                  </a:moveTo>
                  <a:lnTo>
                    <a:pt x="154474" y="0"/>
                  </a:lnTo>
                  <a:cubicBezTo>
                    <a:pt x="195442" y="0"/>
                    <a:pt x="234733" y="16275"/>
                    <a:pt x="263703" y="45244"/>
                  </a:cubicBezTo>
                  <a:cubicBezTo>
                    <a:pt x="292672" y="74214"/>
                    <a:pt x="308947" y="113505"/>
                    <a:pt x="308947" y="154474"/>
                  </a:cubicBezTo>
                  <a:lnTo>
                    <a:pt x="308947" y="191473"/>
                  </a:lnTo>
                  <a:cubicBezTo>
                    <a:pt x="308947" y="276787"/>
                    <a:pt x="239787" y="345947"/>
                    <a:pt x="154474" y="345947"/>
                  </a:cubicBezTo>
                  <a:lnTo>
                    <a:pt x="154474" y="345947"/>
                  </a:lnTo>
                  <a:cubicBezTo>
                    <a:pt x="113505" y="345947"/>
                    <a:pt x="74214" y="329672"/>
                    <a:pt x="45244" y="300703"/>
                  </a:cubicBezTo>
                  <a:cubicBezTo>
                    <a:pt x="16275" y="271733"/>
                    <a:pt x="0" y="232442"/>
                    <a:pt x="0" y="191473"/>
                  </a:cubicBezTo>
                  <a:lnTo>
                    <a:pt x="0" y="154474"/>
                  </a:lnTo>
                  <a:cubicBezTo>
                    <a:pt x="0" y="69160"/>
                    <a:pt x="69160" y="0"/>
                    <a:pt x="154474" y="0"/>
                  </a:cubicBezTo>
                  <a:close/>
                </a:path>
              </a:pathLst>
            </a:custGeom>
            <a:solidFill>
              <a:srgbClr val="2169AC"/>
            </a:solidFill>
            <a:ln>
              <a:noFill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539"/>
                </a:lnSpc>
                <a:spcBef>
                  <a:spcPct val="0"/>
                </a:spcBef>
              </a:pPr>
              <a:r>
                <a:rPr lang="en-US" sz="6099" u="none" strike="noStrike">
                  <a:solidFill>
                    <a:srgbClr val="FFFFFF"/>
                  </a:solidFill>
                  <a:latin typeface="Montserrat Classic"/>
                </a:rPr>
                <a:t>02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178983" y="1998644"/>
            <a:ext cx="1146212" cy="1230768"/>
            <a:chOff x="0" y="0"/>
            <a:chExt cx="301883" cy="32415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01883" cy="324153"/>
            </a:xfrm>
            <a:custGeom>
              <a:avLst/>
              <a:gdLst/>
              <a:ahLst/>
              <a:cxnLst/>
              <a:rect l="l" t="t" r="r" b="b"/>
              <a:pathLst>
                <a:path w="301883" h="324153">
                  <a:moveTo>
                    <a:pt x="150942" y="0"/>
                  </a:moveTo>
                  <a:lnTo>
                    <a:pt x="150942" y="0"/>
                  </a:lnTo>
                  <a:cubicBezTo>
                    <a:pt x="234304" y="0"/>
                    <a:pt x="301883" y="67579"/>
                    <a:pt x="301883" y="150942"/>
                  </a:cubicBezTo>
                  <a:lnTo>
                    <a:pt x="301883" y="173212"/>
                  </a:lnTo>
                  <a:cubicBezTo>
                    <a:pt x="301883" y="256574"/>
                    <a:pt x="234304" y="324153"/>
                    <a:pt x="150942" y="324153"/>
                  </a:cubicBezTo>
                  <a:lnTo>
                    <a:pt x="150942" y="324153"/>
                  </a:lnTo>
                  <a:cubicBezTo>
                    <a:pt x="67579" y="324153"/>
                    <a:pt x="0" y="256574"/>
                    <a:pt x="0" y="173212"/>
                  </a:cubicBezTo>
                  <a:lnTo>
                    <a:pt x="0" y="150942"/>
                  </a:lnTo>
                  <a:cubicBezTo>
                    <a:pt x="0" y="67579"/>
                    <a:pt x="67579" y="0"/>
                    <a:pt x="150942" y="0"/>
                  </a:cubicBez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539"/>
                </a:lnSpc>
                <a:spcBef>
                  <a:spcPct val="0"/>
                </a:spcBef>
              </a:pPr>
              <a:r>
                <a:rPr lang="en-US" sz="6099" u="none" strike="noStrike">
                  <a:solidFill>
                    <a:srgbClr val="FFFFFF"/>
                  </a:solidFill>
                  <a:latin typeface="Montserrat Classic"/>
                </a:rPr>
                <a:t>03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271946" y="3760281"/>
            <a:ext cx="399335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023C89"/>
                </a:solidFill>
                <a:latin typeface="Canva Sans Bold"/>
              </a:rPr>
              <a:t>All Clients (210 clients)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22321" y="3512631"/>
            <a:ext cx="4806057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023C89"/>
                </a:solidFill>
                <a:latin typeface="Canva Sans Bold"/>
              </a:rPr>
              <a:t>Cients with risk rating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023C89"/>
                </a:solidFill>
                <a:latin typeface="Canva Sans Bold"/>
              </a:rPr>
              <a:t> of maximum 5 (189 Clients)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44800" y="3512631"/>
            <a:ext cx="4608215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023C89"/>
                </a:solidFill>
                <a:latin typeface="Canva Sans Bold"/>
              </a:rPr>
              <a:t>Clients with a risk rating of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023C89"/>
                </a:solidFill>
                <a:latin typeface="Canva Sans Bold"/>
              </a:rPr>
              <a:t> maximum 4 (88 Clients)</a:t>
            </a:r>
          </a:p>
        </p:txBody>
      </p:sp>
      <p:sp>
        <p:nvSpPr>
          <p:cNvPr id="27" name="AutoShape 27"/>
          <p:cNvSpPr/>
          <p:nvPr/>
        </p:nvSpPr>
        <p:spPr>
          <a:xfrm>
            <a:off x="3040548" y="2220892"/>
            <a:ext cx="0" cy="5615431"/>
          </a:xfrm>
          <a:prstGeom prst="line">
            <a:avLst/>
          </a:prstGeom>
          <a:ln w="38100" cap="flat">
            <a:solidFill>
              <a:srgbClr val="78CA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12954000" y="2220892"/>
            <a:ext cx="0" cy="5615431"/>
          </a:xfrm>
          <a:prstGeom prst="line">
            <a:avLst/>
          </a:prstGeom>
          <a:ln w="38100" cap="flat">
            <a:solidFill>
              <a:srgbClr val="78CA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7496700" y="2220892"/>
            <a:ext cx="0" cy="5615431"/>
          </a:xfrm>
          <a:prstGeom prst="line">
            <a:avLst/>
          </a:prstGeom>
          <a:ln w="38100" cap="flat">
            <a:solidFill>
              <a:srgbClr val="78CA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0" y="8763043"/>
            <a:ext cx="1812476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23C89"/>
                </a:solidFill>
                <a:latin typeface="Canva Sans"/>
              </a:rPr>
              <a:t>The most variable factor considered across the three cases was the annual growth rate for the 1st year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-205712" y="4609508"/>
            <a:ext cx="3456624" cy="165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23C89"/>
                </a:solidFill>
                <a:latin typeface="Canva Sans Bold"/>
              </a:rPr>
              <a:t>Expected </a:t>
            </a:r>
          </a:p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23C89"/>
                </a:solidFill>
                <a:latin typeface="Canva Sans Bold"/>
              </a:rPr>
              <a:t>payoff range</a:t>
            </a:r>
          </a:p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23C89"/>
                </a:solidFill>
                <a:latin typeface="Canva Sans Bold"/>
              </a:rPr>
              <a:t> within </a:t>
            </a:r>
          </a:p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23C89"/>
                </a:solidFill>
                <a:latin typeface="Canva Sans Bold"/>
              </a:rPr>
              <a:t>95% CI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533929" y="5085758"/>
            <a:ext cx="31041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23C89"/>
                </a:solidFill>
                <a:latin typeface="Canva Sans"/>
              </a:rPr>
              <a:t>$6.41M to $6.47M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546705" y="5085758"/>
            <a:ext cx="31041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23C89"/>
                </a:solidFill>
                <a:latin typeface="Canva Sans"/>
              </a:rPr>
              <a:t>$9.61M to $9.67M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811250" y="5086350"/>
            <a:ext cx="31041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23C89"/>
                </a:solidFill>
                <a:latin typeface="Canva Sans"/>
              </a:rPr>
              <a:t>$7.86M to $7.92M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0" y="6443388"/>
            <a:ext cx="2947051" cy="1954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400" u="none" strike="noStrike" dirty="0">
                <a:solidFill>
                  <a:srgbClr val="023C89"/>
                </a:solidFill>
                <a:latin typeface="Canva Sans Bold"/>
              </a:rPr>
              <a:t>Certainty to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400" u="none" strike="noStrike" dirty="0">
                <a:solidFill>
                  <a:srgbClr val="023C89"/>
                </a:solidFill>
                <a:latin typeface="Canva Sans Bold"/>
              </a:rPr>
              <a:t> recover back 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400" u="none" strike="noStrike" dirty="0">
                <a:solidFill>
                  <a:srgbClr val="023C89"/>
                </a:solidFill>
                <a:latin typeface="Canva Sans Bold"/>
              </a:rPr>
              <a:t>acquisition cost in 3 years </a:t>
            </a:r>
          </a:p>
        </p:txBody>
      </p:sp>
      <p:sp>
        <p:nvSpPr>
          <p:cNvPr id="36" name="AutoShape 36"/>
          <p:cNvSpPr/>
          <p:nvPr/>
        </p:nvSpPr>
        <p:spPr>
          <a:xfrm>
            <a:off x="99902" y="6452913"/>
            <a:ext cx="18188098" cy="0"/>
          </a:xfrm>
          <a:prstGeom prst="line">
            <a:avLst/>
          </a:prstGeom>
          <a:ln w="38100" cap="flat">
            <a:solidFill>
              <a:srgbClr val="78CA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TextBox 37"/>
          <p:cNvSpPr txBox="1"/>
          <p:nvPr/>
        </p:nvSpPr>
        <p:spPr>
          <a:xfrm>
            <a:off x="3533929" y="6948213"/>
            <a:ext cx="31041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23C89"/>
                </a:solidFill>
                <a:latin typeface="Canva Sans"/>
              </a:rPr>
              <a:t>55.17%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673281" y="6948213"/>
            <a:ext cx="31041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23C89"/>
                </a:solidFill>
                <a:latin typeface="Canva Sans"/>
              </a:rPr>
              <a:t>99.34%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4135100" y="6948213"/>
            <a:ext cx="31041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23C89"/>
                </a:solidFill>
                <a:latin typeface="Canva Sans"/>
              </a:rPr>
              <a:t>98.75%</a:t>
            </a:r>
          </a:p>
        </p:txBody>
      </p:sp>
      <p:sp>
        <p:nvSpPr>
          <p:cNvPr id="40" name="AutoShape 40"/>
          <p:cNvSpPr/>
          <p:nvPr/>
        </p:nvSpPr>
        <p:spPr>
          <a:xfrm>
            <a:off x="99902" y="4580933"/>
            <a:ext cx="18188098" cy="0"/>
          </a:xfrm>
          <a:prstGeom prst="line">
            <a:avLst/>
          </a:prstGeom>
          <a:ln w="38100" cap="flat">
            <a:solidFill>
              <a:srgbClr val="78CA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16483"/>
            <a:ext cx="6828197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>
                <a:solidFill>
                  <a:srgbClr val="023C89"/>
                </a:solidFill>
                <a:latin typeface="Montserrat Heavy"/>
              </a:rPr>
              <a:t>Recommendations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78CA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178983" y="-317894"/>
            <a:ext cx="2758345" cy="1941738"/>
            <a:chOff x="0" y="0"/>
            <a:chExt cx="3677793" cy="25889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1795458"/>
              <a:ext cx="3677793" cy="327828"/>
              <a:chOff x="0" y="0"/>
              <a:chExt cx="726478" cy="6475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26478" cy="64756"/>
              </a:xfrm>
              <a:custGeom>
                <a:avLst/>
                <a:gdLst/>
                <a:ahLst/>
                <a:cxnLst/>
                <a:rect l="l" t="t" r="r" b="b"/>
                <a:pathLst>
                  <a:path w="726478" h="64756">
                    <a:moveTo>
                      <a:pt x="0" y="0"/>
                    </a:moveTo>
                    <a:lnTo>
                      <a:pt x="726478" y="0"/>
                    </a:lnTo>
                    <a:lnTo>
                      <a:pt x="726478" y="64756"/>
                    </a:lnTo>
                    <a:lnTo>
                      <a:pt x="0" y="64756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0" y="0"/>
              <a:ext cx="3624577" cy="2588984"/>
            </a:xfrm>
            <a:custGeom>
              <a:avLst/>
              <a:gdLst/>
              <a:ahLst/>
              <a:cxnLst/>
              <a:rect l="l" t="t" r="r" b="b"/>
              <a:pathLst>
                <a:path w="3624577" h="2588984">
                  <a:moveTo>
                    <a:pt x="0" y="0"/>
                  </a:moveTo>
                  <a:lnTo>
                    <a:pt x="3624577" y="0"/>
                  </a:lnTo>
                  <a:lnTo>
                    <a:pt x="3624577" y="2588984"/>
                  </a:lnTo>
                  <a:lnTo>
                    <a:pt x="0" y="2588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5450902" y="7722595"/>
            <a:ext cx="6065816" cy="5128810"/>
            <a:chOff x="0" y="0"/>
            <a:chExt cx="1573878" cy="1330756"/>
          </a:xfrm>
        </p:grpSpPr>
        <p:sp>
          <p:nvSpPr>
            <p:cNvPr id="12" name="Freeform 12"/>
            <p:cNvSpPr/>
            <p:nvPr/>
          </p:nvSpPr>
          <p:spPr>
            <a:xfrm>
              <a:off x="124530" y="0"/>
              <a:ext cx="1324818" cy="1330756"/>
            </a:xfrm>
            <a:custGeom>
              <a:avLst/>
              <a:gdLst/>
              <a:ahLst/>
              <a:cxnLst/>
              <a:rect l="l" t="t" r="r" b="b"/>
              <a:pathLst>
                <a:path w="1324818" h="1330756">
                  <a:moveTo>
                    <a:pt x="662409" y="0"/>
                  </a:moveTo>
                  <a:cubicBezTo>
                    <a:pt x="1028725" y="1638"/>
                    <a:pt x="1324818" y="299058"/>
                    <a:pt x="1324818" y="665378"/>
                  </a:cubicBezTo>
                  <a:cubicBezTo>
                    <a:pt x="1324818" y="1031698"/>
                    <a:pt x="1028725" y="1329118"/>
                    <a:pt x="662409" y="1330756"/>
                  </a:cubicBezTo>
                  <a:cubicBezTo>
                    <a:pt x="296092" y="1329118"/>
                    <a:pt x="0" y="1031698"/>
                    <a:pt x="0" y="665378"/>
                  </a:cubicBezTo>
                  <a:cubicBezTo>
                    <a:pt x="0" y="299058"/>
                    <a:pt x="296092" y="1638"/>
                    <a:pt x="662409" y="0"/>
                  </a:cubicBezTo>
                  <a:close/>
                </a:path>
              </a:pathLst>
            </a:custGeom>
            <a:solidFill>
              <a:srgbClr val="78CA1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24888" y="2737485"/>
            <a:ext cx="16638223" cy="343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ontserrat Classic"/>
              </a:rPr>
              <a:t>Clients with maximum risk rating of 5 are considered most profitable to migrate because their expected payoff is highest.</a:t>
            </a:r>
          </a:p>
          <a:p>
            <a:pPr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Montserrat Classic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ontserrat Classic"/>
              </a:rPr>
              <a:t>The probability of recovering the acquisition costs with our selected client segment after 3 years is around 99%.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Montserrat Classic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ontserrat Classic"/>
              </a:rPr>
              <a:t>Regency bank can look at annual turnover of the businesses for selection criteria as well</a:t>
            </a:r>
          </a:p>
          <a:p>
            <a:pPr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882339" y="8469813"/>
            <a:ext cx="6523321" cy="141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0"/>
              </a:lnSpc>
            </a:pPr>
            <a:r>
              <a:rPr lang="en-US" sz="8229">
                <a:solidFill>
                  <a:srgbClr val="78CA1E"/>
                </a:solidFill>
                <a:latin typeface="Canva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322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Montserrat Heavy</vt:lpstr>
      <vt:lpstr>Calibri</vt:lpstr>
      <vt:lpstr>Canva Sans Bold</vt:lpstr>
      <vt:lpstr>Canva Sans</vt:lpstr>
      <vt:lpstr>Canva Sans Italics</vt:lpstr>
      <vt:lpstr>Montserrat Classic</vt:lpstr>
      <vt:lpstr>Montserrat Classic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selection</dc:title>
  <cp:lastModifiedBy>Saiprabha Mittal</cp:lastModifiedBy>
  <cp:revision>3</cp:revision>
  <dcterms:created xsi:type="dcterms:W3CDTF">2006-08-16T00:00:00Z</dcterms:created>
  <dcterms:modified xsi:type="dcterms:W3CDTF">2025-07-24T06:35:52Z</dcterms:modified>
  <dc:identifier>DAFo5n0UG6w</dc:identifier>
</cp:coreProperties>
</file>