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nva Sans" panose="020B0604020202020204" charset="0"/>
      <p:regular r:id="rId11"/>
    </p:embeddedFont>
    <p:embeddedFont>
      <p:font typeface="Cooper BT Light" panose="020B0604020202020204" charset="0"/>
      <p:regular r:id="rId12"/>
    </p:embeddedFont>
    <p:embeddedFont>
      <p:font typeface="Muli" panose="020B0604020202020204" charset="0"/>
      <p:regular r:id="rId13"/>
    </p:embeddedFont>
    <p:embeddedFont>
      <p:font typeface="Muli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16C"/>
    <a:srgbClr val="6D3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8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364860" y="1432547"/>
            <a:ext cx="5894484" cy="3710953"/>
            <a:chOff x="0" y="0"/>
            <a:chExt cx="1552457" cy="9773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52457" cy="977370"/>
            </a:xfrm>
            <a:custGeom>
              <a:avLst/>
              <a:gdLst/>
              <a:ahLst/>
              <a:cxnLst/>
              <a:rect l="l" t="t" r="r" b="b"/>
              <a:pathLst>
                <a:path w="1552457" h="977370">
                  <a:moveTo>
                    <a:pt x="0" y="0"/>
                  </a:moveTo>
                  <a:lnTo>
                    <a:pt x="1552457" y="0"/>
                  </a:lnTo>
                  <a:lnTo>
                    <a:pt x="1552457" y="977370"/>
                  </a:lnTo>
                  <a:lnTo>
                    <a:pt x="0" y="977370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5F316C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364860" y="1448489"/>
            <a:ext cx="5894484" cy="464320"/>
            <a:chOff x="0" y="0"/>
            <a:chExt cx="1552457" cy="1222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52457" cy="122290"/>
            </a:xfrm>
            <a:custGeom>
              <a:avLst/>
              <a:gdLst/>
              <a:ahLst/>
              <a:cxnLst/>
              <a:rect l="l" t="t" r="r" b="b"/>
              <a:pathLst>
                <a:path w="1552457" h="122290">
                  <a:moveTo>
                    <a:pt x="0" y="0"/>
                  </a:moveTo>
                  <a:lnTo>
                    <a:pt x="1552457" y="0"/>
                  </a:lnTo>
                  <a:lnTo>
                    <a:pt x="1552457" y="122290"/>
                  </a:lnTo>
                  <a:lnTo>
                    <a:pt x="0" y="122290"/>
                  </a:lnTo>
                  <a:close/>
                </a:path>
              </a:pathLst>
            </a:custGeom>
            <a:solidFill>
              <a:srgbClr val="5F316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501765" y="1931759"/>
            <a:ext cx="3124646" cy="1166421"/>
          </a:xfrm>
          <a:custGeom>
            <a:avLst/>
            <a:gdLst/>
            <a:ahLst/>
            <a:cxnLst/>
            <a:rect l="l" t="t" r="r" b="b"/>
            <a:pathLst>
              <a:path w="3124646" h="1166421">
                <a:moveTo>
                  <a:pt x="0" y="0"/>
                </a:moveTo>
                <a:lnTo>
                  <a:pt x="3124646" y="0"/>
                </a:lnTo>
                <a:lnTo>
                  <a:pt x="3124646" y="1166421"/>
                </a:lnTo>
                <a:lnTo>
                  <a:pt x="0" y="1166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576692" y="1432547"/>
            <a:ext cx="10243685" cy="3710953"/>
            <a:chOff x="0" y="0"/>
            <a:chExt cx="13658247" cy="4947938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3658247" cy="4947938"/>
              <a:chOff x="0" y="0"/>
              <a:chExt cx="2697925" cy="97737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697925" cy="977370"/>
              </a:xfrm>
              <a:custGeom>
                <a:avLst/>
                <a:gdLst/>
                <a:ahLst/>
                <a:cxnLst/>
                <a:rect l="l" t="t" r="r" b="b"/>
                <a:pathLst>
                  <a:path w="2697925" h="977370">
                    <a:moveTo>
                      <a:pt x="0" y="0"/>
                    </a:moveTo>
                    <a:lnTo>
                      <a:pt x="2697925" y="0"/>
                    </a:lnTo>
                    <a:lnTo>
                      <a:pt x="2697925" y="977370"/>
                    </a:lnTo>
                    <a:lnTo>
                      <a:pt x="0" y="977370"/>
                    </a:lnTo>
                    <a:close/>
                  </a:path>
                </a:pathLst>
              </a:custGeom>
              <a:solidFill>
                <a:srgbClr val="FFFFFF"/>
              </a:solidFill>
              <a:ln w="38100">
                <a:solidFill>
                  <a:srgbClr val="5F316C"/>
                </a:solidFill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608020" y="925897"/>
              <a:ext cx="2556745" cy="2556745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EAE3E1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00"/>
                  </a:lnSpc>
                </a:pPr>
                <a:endParaRPr/>
              </a:p>
            </p:txBody>
          </p:sp>
        </p:grpSp>
        <p:sp>
          <p:nvSpPr>
            <p:cNvPr id="16" name="Freeform 16"/>
            <p:cNvSpPr/>
            <p:nvPr/>
          </p:nvSpPr>
          <p:spPr>
            <a:xfrm>
              <a:off x="1180986" y="1417672"/>
              <a:ext cx="1402930" cy="1574115"/>
            </a:xfrm>
            <a:custGeom>
              <a:avLst/>
              <a:gdLst/>
              <a:ahLst/>
              <a:cxnLst/>
              <a:rect l="l" t="t" r="r" b="b"/>
              <a:pathLst>
                <a:path w="1402930" h="1574115">
                  <a:moveTo>
                    <a:pt x="0" y="0"/>
                  </a:moveTo>
                  <a:lnTo>
                    <a:pt x="1402930" y="0"/>
                  </a:lnTo>
                  <a:lnTo>
                    <a:pt x="1402930" y="1574114"/>
                  </a:lnTo>
                  <a:lnTo>
                    <a:pt x="0" y="1574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5135727" y="925897"/>
              <a:ext cx="2556745" cy="2556745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EAE3E1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00"/>
                  </a:lnSpc>
                </a:pPr>
                <a:endParaRPr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5462260" y="1567981"/>
              <a:ext cx="1954478" cy="1311943"/>
            </a:xfrm>
            <a:custGeom>
              <a:avLst/>
              <a:gdLst/>
              <a:ahLst/>
              <a:cxnLst/>
              <a:rect l="l" t="t" r="r" b="b"/>
              <a:pathLst>
                <a:path w="1954478" h="1311943">
                  <a:moveTo>
                    <a:pt x="0" y="0"/>
                  </a:moveTo>
                  <a:lnTo>
                    <a:pt x="1954478" y="0"/>
                  </a:lnTo>
                  <a:lnTo>
                    <a:pt x="1954478" y="1311943"/>
                  </a:lnTo>
                  <a:lnTo>
                    <a:pt x="0" y="1311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21" name="Group 21"/>
            <p:cNvGrpSpPr/>
            <p:nvPr/>
          </p:nvGrpSpPr>
          <p:grpSpPr>
            <a:xfrm>
              <a:off x="9663434" y="925897"/>
              <a:ext cx="2556745" cy="2556745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EAE3E1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400"/>
                  </a:lnSpc>
                </a:pPr>
                <a:endParaRPr/>
              </a:p>
            </p:txBody>
          </p:sp>
        </p:grpSp>
        <p:sp>
          <p:nvSpPr>
            <p:cNvPr id="24" name="Freeform 24"/>
            <p:cNvSpPr/>
            <p:nvPr/>
          </p:nvSpPr>
          <p:spPr>
            <a:xfrm>
              <a:off x="10008379" y="1548758"/>
              <a:ext cx="1866855" cy="1318466"/>
            </a:xfrm>
            <a:custGeom>
              <a:avLst/>
              <a:gdLst/>
              <a:ahLst/>
              <a:cxnLst/>
              <a:rect l="l" t="t" r="r" b="b"/>
              <a:pathLst>
                <a:path w="1866855" h="1318466">
                  <a:moveTo>
                    <a:pt x="0" y="0"/>
                  </a:moveTo>
                  <a:lnTo>
                    <a:pt x="1866855" y="0"/>
                  </a:lnTo>
                  <a:lnTo>
                    <a:pt x="1866855" y="1318466"/>
                  </a:lnTo>
                  <a:lnTo>
                    <a:pt x="0" y="13184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25" name="Group 25"/>
            <p:cNvGrpSpPr/>
            <p:nvPr/>
          </p:nvGrpSpPr>
          <p:grpSpPr>
            <a:xfrm>
              <a:off x="0" y="21257"/>
              <a:ext cx="13658247" cy="631661"/>
              <a:chOff x="0" y="0"/>
              <a:chExt cx="2697925" cy="124772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2697925" cy="124772"/>
              </a:xfrm>
              <a:custGeom>
                <a:avLst/>
                <a:gdLst/>
                <a:ahLst/>
                <a:cxnLst/>
                <a:rect l="l" t="t" r="r" b="b"/>
                <a:pathLst>
                  <a:path w="2697925" h="124772">
                    <a:moveTo>
                      <a:pt x="0" y="0"/>
                    </a:moveTo>
                    <a:lnTo>
                      <a:pt x="2697925" y="0"/>
                    </a:lnTo>
                    <a:lnTo>
                      <a:pt x="2697925" y="124772"/>
                    </a:lnTo>
                    <a:lnTo>
                      <a:pt x="0" y="124772"/>
                    </a:lnTo>
                    <a:close/>
                  </a:path>
                </a:pathLst>
              </a:custGeom>
              <a:solidFill>
                <a:srgbClr val="5F316C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177409" y="-13433"/>
              <a:ext cx="6544108" cy="6248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50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FFFFFF"/>
                  </a:solidFill>
                  <a:latin typeface="Muli"/>
                </a:rPr>
                <a:t>Current Market Conditions: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13158" y="3915011"/>
              <a:ext cx="3746468" cy="5137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5F316C"/>
                  </a:solidFill>
                  <a:latin typeface="Muli Bold"/>
                </a:rPr>
                <a:t>Rising Demand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4733926" y="3635611"/>
              <a:ext cx="3411146" cy="1072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5F316C"/>
                  </a:solidFill>
                  <a:latin typeface="Muli Bold"/>
                </a:rPr>
                <a:t>Tasty, Affordable, Accessible 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8572085" y="3579731"/>
              <a:ext cx="4739444" cy="1072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5F316C"/>
                  </a:solidFill>
                  <a:latin typeface="Muli Bold"/>
                </a:rPr>
                <a:t>Top Consumers: Working Population ( Aged 30-60)</a:t>
              </a:r>
            </a:p>
          </p:txBody>
        </p:sp>
      </p:grpSp>
      <p:sp>
        <p:nvSpPr>
          <p:cNvPr id="32" name="AutoShape 32"/>
          <p:cNvSpPr/>
          <p:nvPr/>
        </p:nvSpPr>
        <p:spPr>
          <a:xfrm>
            <a:off x="1055277" y="1163353"/>
            <a:ext cx="16204023" cy="19050"/>
          </a:xfrm>
          <a:prstGeom prst="line">
            <a:avLst/>
          </a:prstGeom>
          <a:ln w="76200" cap="flat">
            <a:solidFill>
              <a:srgbClr val="0B02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3" name="Freeform 33"/>
          <p:cNvSpPr/>
          <p:nvPr/>
        </p:nvSpPr>
        <p:spPr>
          <a:xfrm>
            <a:off x="67535" y="178889"/>
            <a:ext cx="961165" cy="910310"/>
          </a:xfrm>
          <a:custGeom>
            <a:avLst/>
            <a:gdLst/>
            <a:ahLst/>
            <a:cxnLst/>
            <a:rect l="l" t="t" r="r" b="b"/>
            <a:pathLst>
              <a:path w="961165" h="910310">
                <a:moveTo>
                  <a:pt x="0" y="0"/>
                </a:moveTo>
                <a:lnTo>
                  <a:pt x="961165" y="0"/>
                </a:lnTo>
                <a:lnTo>
                  <a:pt x="961165" y="910310"/>
                </a:lnTo>
                <a:lnTo>
                  <a:pt x="0" y="91031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4" name="Group 34"/>
          <p:cNvGrpSpPr/>
          <p:nvPr/>
        </p:nvGrpSpPr>
        <p:grpSpPr>
          <a:xfrm>
            <a:off x="586217" y="5353050"/>
            <a:ext cx="10243685" cy="4339304"/>
            <a:chOff x="0" y="0"/>
            <a:chExt cx="2697925" cy="114286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697925" cy="1142862"/>
            </a:xfrm>
            <a:custGeom>
              <a:avLst/>
              <a:gdLst/>
              <a:ahLst/>
              <a:cxnLst/>
              <a:rect l="l" t="t" r="r" b="b"/>
              <a:pathLst>
                <a:path w="2697925" h="1142862">
                  <a:moveTo>
                    <a:pt x="0" y="0"/>
                  </a:moveTo>
                  <a:lnTo>
                    <a:pt x="2697925" y="0"/>
                  </a:lnTo>
                  <a:lnTo>
                    <a:pt x="2697925" y="1142862"/>
                  </a:lnTo>
                  <a:lnTo>
                    <a:pt x="0" y="1142862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5F316C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0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3124200" y="5410898"/>
            <a:ext cx="7528207" cy="4228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just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5F316C"/>
                </a:solidFill>
                <a:latin typeface="Muli"/>
              </a:rPr>
              <a:t>Currently, we use the following KPIs: </a:t>
            </a:r>
            <a:r>
              <a:rPr lang="en-US" sz="2499" dirty="0">
                <a:solidFill>
                  <a:srgbClr val="5F316C"/>
                </a:solidFill>
                <a:latin typeface="Muli Bold"/>
              </a:rPr>
              <a:t>Sales per staff </a:t>
            </a:r>
            <a:r>
              <a:rPr lang="en-US" sz="2499" dirty="0">
                <a:solidFill>
                  <a:srgbClr val="5F316C"/>
                </a:solidFill>
                <a:latin typeface="Muli"/>
              </a:rPr>
              <a:t>and </a:t>
            </a:r>
            <a:r>
              <a:rPr lang="en-US" sz="2499" dirty="0">
                <a:solidFill>
                  <a:srgbClr val="5F316C"/>
                </a:solidFill>
                <a:latin typeface="Muli Bold"/>
              </a:rPr>
              <a:t>Profit Margin</a:t>
            </a:r>
          </a:p>
          <a:p>
            <a:pPr algn="just">
              <a:lnSpc>
                <a:spcPts val="3749"/>
              </a:lnSpc>
            </a:pPr>
            <a:endParaRPr lang="en-US" sz="2499" dirty="0">
              <a:solidFill>
                <a:srgbClr val="5F316C"/>
              </a:solidFill>
              <a:latin typeface="Muli Bold"/>
            </a:endParaRPr>
          </a:p>
          <a:p>
            <a:pPr marL="539749" lvl="1" indent="-269875" algn="just">
              <a:lnSpc>
                <a:spcPts val="3749"/>
              </a:lnSpc>
              <a:buFont typeface="Arial"/>
              <a:buChar char="•"/>
            </a:pPr>
            <a:r>
              <a:rPr lang="en-US" sz="2499" dirty="0">
                <a:solidFill>
                  <a:srgbClr val="5F316C"/>
                </a:solidFill>
                <a:latin typeface="Muli"/>
              </a:rPr>
              <a:t>Current KPIs comparing "Apples to Oranges“ – Ranking among different “Types” of stores</a:t>
            </a:r>
          </a:p>
          <a:p>
            <a:pPr algn="just">
              <a:lnSpc>
                <a:spcPts val="3749"/>
              </a:lnSpc>
            </a:pPr>
            <a:endParaRPr lang="en-US" sz="2499" dirty="0">
              <a:solidFill>
                <a:srgbClr val="5F316C"/>
              </a:solidFill>
              <a:latin typeface="Muli"/>
            </a:endParaRPr>
          </a:p>
          <a:p>
            <a:pPr marL="539749" lvl="1" indent="-269875" algn="just">
              <a:lnSpc>
                <a:spcPts val="374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dirty="0">
                <a:solidFill>
                  <a:srgbClr val="5F316C"/>
                </a:solidFill>
                <a:latin typeface="Muli"/>
              </a:rPr>
              <a:t>Many factors, such as location, area of the store, etc., which are likely to have a reasonable impact, are not taken into consideration.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576690" y="5335335"/>
            <a:ext cx="2693023" cy="4407358"/>
            <a:chOff x="11077" y="-9041"/>
            <a:chExt cx="689080" cy="1187762"/>
          </a:xfrm>
        </p:grpSpPr>
        <p:sp>
          <p:nvSpPr>
            <p:cNvPr id="39" name="Freeform 39"/>
            <p:cNvSpPr/>
            <p:nvPr/>
          </p:nvSpPr>
          <p:spPr>
            <a:xfrm>
              <a:off x="14182" y="-9041"/>
              <a:ext cx="685975" cy="1174196"/>
            </a:xfrm>
            <a:custGeom>
              <a:avLst/>
              <a:gdLst/>
              <a:ahLst/>
              <a:cxnLst/>
              <a:rect l="l" t="t" r="r" b="b"/>
              <a:pathLst>
                <a:path w="700157" h="1165155">
                  <a:moveTo>
                    <a:pt x="0" y="0"/>
                  </a:moveTo>
                  <a:lnTo>
                    <a:pt x="700157" y="0"/>
                  </a:lnTo>
                  <a:lnTo>
                    <a:pt x="700157" y="1165155"/>
                  </a:lnTo>
                  <a:lnTo>
                    <a:pt x="0" y="1165155"/>
                  </a:lnTo>
                  <a:close/>
                </a:path>
              </a:pathLst>
            </a:custGeom>
            <a:solidFill>
              <a:srgbClr val="5F316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1077" y="6673"/>
              <a:ext cx="689080" cy="1172048"/>
            </a:xfrm>
            <a:prstGeom prst="rect">
              <a:avLst/>
            </a:prstGeom>
          </p:spPr>
          <p:txBody>
            <a:bodyPr lIns="49828" tIns="49828" rIns="49828" bIns="49828" rtlCol="0" anchor="ctr"/>
            <a:lstStyle/>
            <a:p>
              <a:pPr algn="ctr">
                <a:lnSpc>
                  <a:spcPts val="4050"/>
                </a:lnSpc>
              </a:pPr>
              <a:r>
                <a:rPr lang="en-US" sz="2700" dirty="0">
                  <a:solidFill>
                    <a:srgbClr val="FFFFFF"/>
                  </a:solidFill>
                  <a:latin typeface="Muli Bold"/>
                </a:rPr>
                <a:t>KPIs </a:t>
              </a:r>
            </a:p>
            <a:p>
              <a:pPr algn="ctr">
                <a:lnSpc>
                  <a:spcPts val="4050"/>
                </a:lnSpc>
              </a:pPr>
              <a:r>
                <a:rPr lang="en-US" sz="2700" dirty="0">
                  <a:solidFill>
                    <a:srgbClr val="FFFFFF"/>
                  </a:solidFill>
                  <a:latin typeface="Muli Bold"/>
                </a:rPr>
                <a:t>&amp; </a:t>
              </a:r>
            </a:p>
            <a:p>
              <a:pPr algn="ctr">
                <a:lnSpc>
                  <a:spcPts val="4050"/>
                </a:lnSpc>
              </a:pPr>
              <a:r>
                <a:rPr lang="en-US" sz="2700" dirty="0">
                  <a:solidFill>
                    <a:srgbClr val="FFFFFF"/>
                  </a:solidFill>
                  <a:latin typeface="Muli Bold"/>
                </a:rPr>
                <a:t>Limitations:</a:t>
              </a:r>
            </a:p>
            <a:p>
              <a:pPr algn="ctr">
                <a:lnSpc>
                  <a:spcPts val="4050"/>
                </a:lnSpc>
              </a:pPr>
              <a:endParaRPr lang="en-US" sz="2700" dirty="0">
                <a:solidFill>
                  <a:srgbClr val="FFFFFF"/>
                </a:solidFill>
                <a:latin typeface="Muli Bold"/>
              </a:endParaRPr>
            </a:p>
          </p:txBody>
        </p:sp>
      </p:grpSp>
      <p:sp>
        <p:nvSpPr>
          <p:cNvPr id="41" name="Freeform 41"/>
          <p:cNvSpPr/>
          <p:nvPr/>
        </p:nvSpPr>
        <p:spPr>
          <a:xfrm>
            <a:off x="13961419" y="3155330"/>
            <a:ext cx="2863734" cy="1145146"/>
          </a:xfrm>
          <a:custGeom>
            <a:avLst/>
            <a:gdLst/>
            <a:ahLst/>
            <a:cxnLst/>
            <a:rect l="l" t="t" r="r" b="b"/>
            <a:pathLst>
              <a:path w="2863734" h="1145146">
                <a:moveTo>
                  <a:pt x="0" y="0"/>
                </a:moveTo>
                <a:lnTo>
                  <a:pt x="2863735" y="0"/>
                </a:lnTo>
                <a:lnTo>
                  <a:pt x="2863735" y="1145147"/>
                </a:lnTo>
                <a:lnTo>
                  <a:pt x="0" y="11451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45786" r="-14526" b="-4514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2" name="Freeform 42"/>
          <p:cNvSpPr/>
          <p:nvPr/>
        </p:nvSpPr>
        <p:spPr>
          <a:xfrm>
            <a:off x="11501765" y="3926855"/>
            <a:ext cx="2823453" cy="979088"/>
          </a:xfrm>
          <a:custGeom>
            <a:avLst/>
            <a:gdLst/>
            <a:ahLst/>
            <a:cxnLst/>
            <a:rect l="l" t="t" r="r" b="b"/>
            <a:pathLst>
              <a:path w="2823453" h="979088">
                <a:moveTo>
                  <a:pt x="0" y="0"/>
                </a:moveTo>
                <a:lnTo>
                  <a:pt x="2823453" y="0"/>
                </a:lnTo>
                <a:lnTo>
                  <a:pt x="2823453" y="979088"/>
                </a:lnTo>
                <a:lnTo>
                  <a:pt x="0" y="97908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1343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3" name="TextBox 43"/>
          <p:cNvSpPr txBox="1"/>
          <p:nvPr/>
        </p:nvSpPr>
        <p:spPr>
          <a:xfrm>
            <a:off x="11436646" y="1384372"/>
            <a:ext cx="3470670" cy="487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5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Muli"/>
              </a:rPr>
              <a:t>Competitors: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55232" y="291679"/>
            <a:ext cx="14626469" cy="684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5"/>
              </a:lnSpc>
            </a:pPr>
            <a:r>
              <a:rPr lang="en-US" sz="4546" dirty="0">
                <a:solidFill>
                  <a:srgbClr val="000000"/>
                </a:solidFill>
                <a:latin typeface="Cooper BT Light"/>
              </a:rPr>
              <a:t>Saint </a:t>
            </a:r>
            <a:r>
              <a:rPr lang="en-US" sz="4546" dirty="0" err="1">
                <a:solidFill>
                  <a:srgbClr val="000000"/>
                </a:solidFill>
                <a:latin typeface="Cooper BT Light"/>
              </a:rPr>
              <a:t>Honore</a:t>
            </a:r>
            <a:r>
              <a:rPr lang="en-US" sz="4546" dirty="0">
                <a:solidFill>
                  <a:srgbClr val="000000"/>
                </a:solidFill>
                <a:latin typeface="Cooper BT Light"/>
              </a:rPr>
              <a:t>: Benchmarking Store-Level Performance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691F77A-4D30-00A6-F69B-437F527F622F}"/>
              </a:ext>
            </a:extLst>
          </p:cNvPr>
          <p:cNvGrpSpPr/>
          <p:nvPr/>
        </p:nvGrpSpPr>
        <p:grpSpPr>
          <a:xfrm>
            <a:off x="11949682" y="5775814"/>
            <a:ext cx="1909002" cy="1917558"/>
            <a:chOff x="11949682" y="5915656"/>
            <a:chExt cx="1909002" cy="1917558"/>
          </a:xfrm>
        </p:grpSpPr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BDD07205-1CE4-1794-7208-DB6B9FB8EBB5}"/>
                </a:ext>
              </a:extLst>
            </p:cNvPr>
            <p:cNvSpPr/>
            <p:nvPr/>
          </p:nvSpPr>
          <p:spPr>
            <a:xfrm>
              <a:off x="11949682" y="5915656"/>
              <a:ext cx="1909002" cy="1917558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AE3E1"/>
            </a:solidFill>
          </p:spPr>
          <p:txBody>
            <a:bodyPr/>
            <a:lstStyle/>
            <a:p>
              <a:endParaRPr lang="en-IN"/>
            </a:p>
          </p:txBody>
        </p:sp>
        <p:pic>
          <p:nvPicPr>
            <p:cNvPr id="46" name="Graphic 45" descr="Money">
              <a:extLst>
                <a:ext uri="{FF2B5EF4-FFF2-40B4-BE49-F238E27FC236}">
                  <a16:creationId xmlns:a16="http://schemas.microsoft.com/office/drawing/2014/main" id="{B3A2CBF4-E4F7-7090-EBCE-DC750A592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345593" y="6210931"/>
              <a:ext cx="1117179" cy="1117179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9B6EB8-8429-0C3D-BB31-9A7814125A7C}"/>
              </a:ext>
            </a:extLst>
          </p:cNvPr>
          <p:cNvGrpSpPr/>
          <p:nvPr/>
        </p:nvGrpSpPr>
        <p:grpSpPr>
          <a:xfrm>
            <a:off x="14907316" y="5753100"/>
            <a:ext cx="1909002" cy="1917558"/>
            <a:chOff x="14907316" y="5892942"/>
            <a:chExt cx="1909002" cy="1917558"/>
          </a:xfrm>
        </p:grpSpPr>
        <p:sp>
          <p:nvSpPr>
            <p:cNvPr id="50" name="Freeform 22">
              <a:extLst>
                <a:ext uri="{FF2B5EF4-FFF2-40B4-BE49-F238E27FC236}">
                  <a16:creationId xmlns:a16="http://schemas.microsoft.com/office/drawing/2014/main" id="{F38DFF4E-4ECB-6DD8-44F9-24A3800D2623}"/>
                </a:ext>
              </a:extLst>
            </p:cNvPr>
            <p:cNvSpPr/>
            <p:nvPr/>
          </p:nvSpPr>
          <p:spPr>
            <a:xfrm>
              <a:off x="14907316" y="5892942"/>
              <a:ext cx="1909002" cy="1917558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EAE3E1"/>
            </a:solidFill>
          </p:spPr>
          <p:txBody>
            <a:bodyPr/>
            <a:lstStyle/>
            <a:p>
              <a:endParaRPr lang="en-IN"/>
            </a:p>
          </p:txBody>
        </p:sp>
        <p:pic>
          <p:nvPicPr>
            <p:cNvPr id="53" name="Graphic 52" descr="Office worker">
              <a:extLst>
                <a:ext uri="{FF2B5EF4-FFF2-40B4-BE49-F238E27FC236}">
                  <a16:creationId xmlns:a16="http://schemas.microsoft.com/office/drawing/2014/main" id="{6D244348-B5FB-F45B-E45B-F292E7911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272527" y="6166627"/>
              <a:ext cx="1186673" cy="1186673"/>
            </a:xfrm>
            <a:prstGeom prst="rect">
              <a:avLst/>
            </a:prstGeom>
          </p:spPr>
        </p:pic>
      </p:grpSp>
      <p:sp>
        <p:nvSpPr>
          <p:cNvPr id="56" name="TextBox 37">
            <a:extLst>
              <a:ext uri="{FF2B5EF4-FFF2-40B4-BE49-F238E27FC236}">
                <a16:creationId xmlns:a16="http://schemas.microsoft.com/office/drawing/2014/main" id="{58A838B4-BFD8-8B9D-D9C5-40E7A20394B2}"/>
              </a:ext>
            </a:extLst>
          </p:cNvPr>
          <p:cNvSpPr txBox="1"/>
          <p:nvPr/>
        </p:nvSpPr>
        <p:spPr>
          <a:xfrm>
            <a:off x="14457410" y="7729366"/>
            <a:ext cx="2653281" cy="1855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ctr">
              <a:lnSpc>
                <a:spcPts val="3749"/>
              </a:lnSpc>
            </a:pPr>
            <a:r>
              <a:rPr lang="en-US" sz="2499" b="1" dirty="0">
                <a:solidFill>
                  <a:srgbClr val="5F316C"/>
                </a:solidFill>
                <a:latin typeface="Muli"/>
              </a:rPr>
              <a:t>Sales per Staff</a:t>
            </a:r>
          </a:p>
          <a:p>
            <a:pPr marL="269874" lvl="1" algn="ctr">
              <a:lnSpc>
                <a:spcPts val="3749"/>
              </a:lnSpc>
            </a:pPr>
            <a:r>
              <a:rPr lang="en-US" sz="2499" dirty="0">
                <a:solidFill>
                  <a:srgbClr val="5F316C"/>
                </a:solidFill>
                <a:latin typeface="Muli"/>
              </a:rPr>
              <a:t>Not every employee is a Salesperson</a:t>
            </a:r>
          </a:p>
        </p:txBody>
      </p:sp>
      <p:sp>
        <p:nvSpPr>
          <p:cNvPr id="57" name="TextBox 37">
            <a:extLst>
              <a:ext uri="{FF2B5EF4-FFF2-40B4-BE49-F238E27FC236}">
                <a16:creationId xmlns:a16="http://schemas.microsoft.com/office/drawing/2014/main" id="{AA232011-1D42-26CF-4B6C-F695B6E32895}"/>
              </a:ext>
            </a:extLst>
          </p:cNvPr>
          <p:cNvSpPr txBox="1"/>
          <p:nvPr/>
        </p:nvSpPr>
        <p:spPr>
          <a:xfrm>
            <a:off x="11430000" y="7746894"/>
            <a:ext cx="2653281" cy="13814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ctr">
              <a:lnSpc>
                <a:spcPts val="3749"/>
              </a:lnSpc>
            </a:pPr>
            <a:r>
              <a:rPr lang="en-US" sz="2499" b="1" dirty="0">
                <a:solidFill>
                  <a:srgbClr val="5F316C"/>
                </a:solidFill>
                <a:latin typeface="Muli"/>
              </a:rPr>
              <a:t>Profit Ratio</a:t>
            </a:r>
          </a:p>
          <a:p>
            <a:pPr marL="269874" lvl="1" algn="ctr">
              <a:lnSpc>
                <a:spcPts val="3749"/>
              </a:lnSpc>
            </a:pPr>
            <a:r>
              <a:rPr lang="en-US" sz="2499" dirty="0">
                <a:solidFill>
                  <a:srgbClr val="5F316C"/>
                </a:solidFill>
                <a:latin typeface="Muli"/>
              </a:rPr>
              <a:t>Over-simplifies the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232" y="257175"/>
            <a:ext cx="4829930" cy="740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95"/>
              </a:lnSpc>
            </a:pPr>
            <a:r>
              <a:rPr lang="en-US" sz="5079" dirty="0">
                <a:solidFill>
                  <a:srgbClr val="000000"/>
                </a:solidFill>
                <a:latin typeface="Cooper BT Light" panose="020B0604020202020204" charset="0"/>
              </a:rPr>
              <a:t>Methodology</a:t>
            </a:r>
          </a:p>
        </p:txBody>
      </p:sp>
      <p:sp>
        <p:nvSpPr>
          <p:cNvPr id="3" name="AutoShape 3"/>
          <p:cNvSpPr/>
          <p:nvPr/>
        </p:nvSpPr>
        <p:spPr>
          <a:xfrm>
            <a:off x="1055277" y="1205585"/>
            <a:ext cx="16204023" cy="19050"/>
          </a:xfrm>
          <a:prstGeom prst="line">
            <a:avLst/>
          </a:prstGeom>
          <a:ln w="76200" cap="flat">
            <a:solidFill>
              <a:srgbClr val="0B02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7535" y="257175"/>
            <a:ext cx="961165" cy="910310"/>
          </a:xfrm>
          <a:custGeom>
            <a:avLst/>
            <a:gdLst/>
            <a:ahLst/>
            <a:cxnLst/>
            <a:rect l="l" t="t" r="r" b="b"/>
            <a:pathLst>
              <a:path w="961165" h="910310">
                <a:moveTo>
                  <a:pt x="0" y="0"/>
                </a:moveTo>
                <a:lnTo>
                  <a:pt x="961165" y="0"/>
                </a:lnTo>
                <a:lnTo>
                  <a:pt x="961165" y="910310"/>
                </a:lnTo>
                <a:lnTo>
                  <a:pt x="0" y="910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B5C5E0-D7B7-8763-1A4E-2192542FBD0C}"/>
              </a:ext>
            </a:extLst>
          </p:cNvPr>
          <p:cNvGrpSpPr/>
          <p:nvPr/>
        </p:nvGrpSpPr>
        <p:grpSpPr>
          <a:xfrm>
            <a:off x="7696200" y="3918424"/>
            <a:ext cx="3147583" cy="2139476"/>
            <a:chOff x="4953000" y="3690782"/>
            <a:chExt cx="3147583" cy="2139476"/>
          </a:xfrm>
        </p:grpSpPr>
        <p:sp>
          <p:nvSpPr>
            <p:cNvPr id="9" name="TextBox 37">
              <a:extLst>
                <a:ext uri="{FF2B5EF4-FFF2-40B4-BE49-F238E27FC236}">
                  <a16:creationId xmlns:a16="http://schemas.microsoft.com/office/drawing/2014/main" id="{ECDAF1B1-426E-CE5D-B351-CE59979964FC}"/>
                </a:ext>
              </a:extLst>
            </p:cNvPr>
            <p:cNvSpPr txBox="1"/>
            <p:nvPr/>
          </p:nvSpPr>
          <p:spPr>
            <a:xfrm>
              <a:off x="4953000" y="4448790"/>
              <a:ext cx="3147583" cy="1381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69874" lvl="1" algn="ctr">
                <a:lnSpc>
                  <a:spcPts val="3749"/>
                </a:lnSpc>
              </a:pPr>
              <a:r>
                <a:rPr lang="en-US" sz="2499" b="1" dirty="0">
                  <a:solidFill>
                    <a:srgbClr val="5F316C"/>
                  </a:solidFill>
                  <a:latin typeface="Muli"/>
                </a:rPr>
                <a:t>Bringing out more Meaningful Input &amp; Output measures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6A21FC-7803-7102-774E-D3C62DC3CC5E}"/>
                </a:ext>
              </a:extLst>
            </p:cNvPr>
            <p:cNvSpPr/>
            <p:nvPr/>
          </p:nvSpPr>
          <p:spPr>
            <a:xfrm>
              <a:off x="6324600" y="3690782"/>
              <a:ext cx="720000" cy="720000"/>
            </a:xfrm>
            <a:prstGeom prst="ellipse">
              <a:avLst/>
            </a:prstGeom>
            <a:solidFill>
              <a:srgbClr val="5F31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Muli" panose="020B0604020202020204" charset="0"/>
                </a:rPr>
                <a:t>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B65739-84B9-D2B9-B615-7299224DF3CB}"/>
              </a:ext>
            </a:extLst>
          </p:cNvPr>
          <p:cNvGrpSpPr/>
          <p:nvPr/>
        </p:nvGrpSpPr>
        <p:grpSpPr>
          <a:xfrm>
            <a:off x="6553200" y="7429500"/>
            <a:ext cx="3147583" cy="2101468"/>
            <a:chOff x="538774" y="6258776"/>
            <a:chExt cx="3147583" cy="210146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03A93B-846E-CD28-605E-05F1108C9D98}"/>
                </a:ext>
              </a:extLst>
            </p:cNvPr>
            <p:cNvSpPr/>
            <p:nvPr/>
          </p:nvSpPr>
          <p:spPr>
            <a:xfrm>
              <a:off x="1876208" y="6258776"/>
              <a:ext cx="720000" cy="720000"/>
            </a:xfrm>
            <a:prstGeom prst="ellipse">
              <a:avLst/>
            </a:prstGeom>
            <a:solidFill>
              <a:srgbClr val="5F31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Muli" panose="020B0604020202020204" charset="0"/>
                </a:rPr>
                <a:t>3</a:t>
              </a:r>
            </a:p>
          </p:txBody>
        </p:sp>
        <p:sp>
          <p:nvSpPr>
            <p:cNvPr id="13" name="TextBox 37">
              <a:extLst>
                <a:ext uri="{FF2B5EF4-FFF2-40B4-BE49-F238E27FC236}">
                  <a16:creationId xmlns:a16="http://schemas.microsoft.com/office/drawing/2014/main" id="{B4F9E4F6-79D5-5804-8D3E-531FC17CFC2B}"/>
                </a:ext>
              </a:extLst>
            </p:cNvPr>
            <p:cNvSpPr txBox="1"/>
            <p:nvPr/>
          </p:nvSpPr>
          <p:spPr>
            <a:xfrm>
              <a:off x="538774" y="6978776"/>
              <a:ext cx="3147583" cy="1381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69874" lvl="1" algn="ctr">
                <a:lnSpc>
                  <a:spcPts val="3749"/>
                </a:lnSpc>
              </a:pPr>
              <a:r>
                <a:rPr lang="en-US" sz="2499" b="1" dirty="0">
                  <a:solidFill>
                    <a:srgbClr val="5F316C"/>
                  </a:solidFill>
                  <a:latin typeface="Muli"/>
                </a:rPr>
                <a:t>Building different DEA model with different KPIs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B9B85F-8DD5-3548-0E53-C5C9266301DB}"/>
              </a:ext>
            </a:extLst>
          </p:cNvPr>
          <p:cNvGrpSpPr/>
          <p:nvPr/>
        </p:nvGrpSpPr>
        <p:grpSpPr>
          <a:xfrm>
            <a:off x="1872784" y="7296037"/>
            <a:ext cx="3701143" cy="2620120"/>
            <a:chOff x="4871357" y="7274937"/>
            <a:chExt cx="3701143" cy="26201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B9164A-5822-3121-89B2-1EA41A7F2ABD}"/>
                </a:ext>
              </a:extLst>
            </p:cNvPr>
            <p:cNvSpPr/>
            <p:nvPr/>
          </p:nvSpPr>
          <p:spPr>
            <a:xfrm>
              <a:off x="6313714" y="7274937"/>
              <a:ext cx="720000" cy="720000"/>
            </a:xfrm>
            <a:prstGeom prst="ellipse">
              <a:avLst/>
            </a:prstGeom>
            <a:solidFill>
              <a:srgbClr val="5F31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Muli" panose="020B0604020202020204" charset="0"/>
                </a:rPr>
                <a:t>4</a:t>
              </a:r>
            </a:p>
          </p:txBody>
        </p:sp>
        <p:sp>
          <p:nvSpPr>
            <p:cNvPr id="16" name="TextBox 37">
              <a:extLst>
                <a:ext uri="{FF2B5EF4-FFF2-40B4-BE49-F238E27FC236}">
                  <a16:creationId xmlns:a16="http://schemas.microsoft.com/office/drawing/2014/main" id="{6EAA5A8C-4977-7266-2200-B0115B7FED0C}"/>
                </a:ext>
              </a:extLst>
            </p:cNvPr>
            <p:cNvSpPr txBox="1"/>
            <p:nvPr/>
          </p:nvSpPr>
          <p:spPr>
            <a:xfrm>
              <a:off x="4871357" y="8039100"/>
              <a:ext cx="3701143" cy="185595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69874" lvl="1" algn="ctr">
                <a:lnSpc>
                  <a:spcPts val="3749"/>
                </a:lnSpc>
              </a:pPr>
              <a:r>
                <a:rPr lang="en-US" sz="2499" b="1" dirty="0">
                  <a:solidFill>
                    <a:srgbClr val="5F316C"/>
                  </a:solidFill>
                  <a:latin typeface="Muli"/>
                </a:rPr>
                <a:t>Benchmarking Stores based on performance of relatively efficient stores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17668F-4040-5BF6-85C1-F5A5FDC02C51}"/>
              </a:ext>
            </a:extLst>
          </p:cNvPr>
          <p:cNvGrpSpPr/>
          <p:nvPr/>
        </p:nvGrpSpPr>
        <p:grpSpPr>
          <a:xfrm>
            <a:off x="4106203" y="1763578"/>
            <a:ext cx="3147583" cy="2101468"/>
            <a:chOff x="662417" y="2203832"/>
            <a:chExt cx="3147583" cy="2101468"/>
          </a:xfrm>
        </p:grpSpPr>
        <p:sp>
          <p:nvSpPr>
            <p:cNvPr id="18" name="TextBox 37">
              <a:extLst>
                <a:ext uri="{FF2B5EF4-FFF2-40B4-BE49-F238E27FC236}">
                  <a16:creationId xmlns:a16="http://schemas.microsoft.com/office/drawing/2014/main" id="{9ED17067-71BA-D4B5-5A3C-6FF7A59C8456}"/>
                </a:ext>
              </a:extLst>
            </p:cNvPr>
            <p:cNvSpPr txBox="1"/>
            <p:nvPr/>
          </p:nvSpPr>
          <p:spPr>
            <a:xfrm>
              <a:off x="662417" y="2923832"/>
              <a:ext cx="3147583" cy="13814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69874" lvl="1" algn="ctr">
                <a:lnSpc>
                  <a:spcPts val="3749"/>
                </a:lnSpc>
              </a:pPr>
              <a:r>
                <a:rPr lang="en-US" sz="2499" b="1" dirty="0">
                  <a:solidFill>
                    <a:srgbClr val="5F316C"/>
                  </a:solidFill>
                  <a:latin typeface="Muli"/>
                </a:rPr>
                <a:t>Collecting data for one type of Store (R1)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F00EAB5-7C02-9E2B-3298-B69057127B0D}"/>
                </a:ext>
              </a:extLst>
            </p:cNvPr>
            <p:cNvSpPr/>
            <p:nvPr/>
          </p:nvSpPr>
          <p:spPr>
            <a:xfrm>
              <a:off x="2034017" y="2203832"/>
              <a:ext cx="720000" cy="720000"/>
            </a:xfrm>
            <a:prstGeom prst="ellipse">
              <a:avLst/>
            </a:prstGeom>
            <a:solidFill>
              <a:srgbClr val="5F31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Muli" panose="020B0604020202020204" charset="0"/>
                </a:rPr>
                <a:t>1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090907A2-8BBF-59BC-40CC-E931C4C5EE86}"/>
              </a:ext>
            </a:extLst>
          </p:cNvPr>
          <p:cNvSpPr/>
          <p:nvPr/>
        </p:nvSpPr>
        <p:spPr>
          <a:xfrm>
            <a:off x="2683206" y="3967067"/>
            <a:ext cx="720000" cy="720000"/>
          </a:xfrm>
          <a:prstGeom prst="ellipse">
            <a:avLst/>
          </a:prstGeom>
          <a:solidFill>
            <a:srgbClr val="5F31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uli" panose="020B0604020202020204" charset="0"/>
              </a:rPr>
              <a:t>5</a:t>
            </a:r>
          </a:p>
        </p:txBody>
      </p:sp>
      <p:sp>
        <p:nvSpPr>
          <p:cNvPr id="21" name="AutoShape 5">
            <a:extLst>
              <a:ext uri="{FF2B5EF4-FFF2-40B4-BE49-F238E27FC236}">
                <a16:creationId xmlns:a16="http://schemas.microsoft.com/office/drawing/2014/main" id="{E4B32B81-6EE8-D3E0-E0CF-A9440D661E21}"/>
              </a:ext>
            </a:extLst>
          </p:cNvPr>
          <p:cNvSpPr/>
          <p:nvPr/>
        </p:nvSpPr>
        <p:spPr>
          <a:xfrm>
            <a:off x="11887200" y="1700660"/>
            <a:ext cx="38100" cy="7932928"/>
          </a:xfrm>
          <a:prstGeom prst="line">
            <a:avLst/>
          </a:prstGeom>
          <a:ln w="19050" cap="flat">
            <a:solidFill>
              <a:srgbClr val="6D387C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B4229D73-F3CA-785B-4529-4F4D7D79A03E}"/>
              </a:ext>
            </a:extLst>
          </p:cNvPr>
          <p:cNvSpPr/>
          <p:nvPr/>
        </p:nvSpPr>
        <p:spPr>
          <a:xfrm>
            <a:off x="6170498" y="4546293"/>
            <a:ext cx="876231" cy="2078662"/>
          </a:xfrm>
          <a:prstGeom prst="curvedLeftArrow">
            <a:avLst/>
          </a:prstGeom>
          <a:solidFill>
            <a:srgbClr val="6D38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9B1A8DD0-5C45-1110-2A51-4998A1873D2E}"/>
              </a:ext>
            </a:extLst>
          </p:cNvPr>
          <p:cNvSpPr/>
          <p:nvPr/>
        </p:nvSpPr>
        <p:spPr>
          <a:xfrm rot="10800000">
            <a:off x="4562192" y="4487075"/>
            <a:ext cx="876231" cy="2078662"/>
          </a:xfrm>
          <a:prstGeom prst="curvedLef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TextBox 37">
            <a:extLst>
              <a:ext uri="{FF2B5EF4-FFF2-40B4-BE49-F238E27FC236}">
                <a16:creationId xmlns:a16="http://schemas.microsoft.com/office/drawing/2014/main" id="{73205B81-51D2-C42C-8CA7-ACEF2D96D65F}"/>
              </a:ext>
            </a:extLst>
          </p:cNvPr>
          <p:cNvSpPr txBox="1"/>
          <p:nvPr/>
        </p:nvSpPr>
        <p:spPr>
          <a:xfrm>
            <a:off x="690548" y="4671955"/>
            <a:ext cx="3701143" cy="13814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ctr">
              <a:lnSpc>
                <a:spcPts val="3749"/>
              </a:lnSpc>
            </a:pPr>
            <a:r>
              <a:rPr lang="en-US" sz="2499" b="1" dirty="0">
                <a:solidFill>
                  <a:srgbClr val="5F316C"/>
                </a:solidFill>
                <a:latin typeface="Muli"/>
              </a:rPr>
              <a:t>Improvement efforts in the slacking areas identified</a:t>
            </a:r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id="{D6844EF5-7E3E-E546-5D79-E477AF4C15CE}"/>
              </a:ext>
            </a:extLst>
          </p:cNvPr>
          <p:cNvSpPr txBox="1"/>
          <p:nvPr/>
        </p:nvSpPr>
        <p:spPr>
          <a:xfrm>
            <a:off x="12830585" y="2384087"/>
            <a:ext cx="3924300" cy="2804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ctr">
              <a:lnSpc>
                <a:spcPts val="3749"/>
              </a:lnSpc>
            </a:pPr>
            <a:r>
              <a:rPr lang="en-US" sz="2499" b="1" dirty="0">
                <a:solidFill>
                  <a:srgbClr val="5F316C"/>
                </a:solidFill>
                <a:latin typeface="Muli"/>
              </a:rPr>
              <a:t>Model-1</a:t>
            </a:r>
          </a:p>
          <a:p>
            <a:pPr marL="269874" lvl="1" algn="ctr">
              <a:lnSpc>
                <a:spcPts val="3749"/>
              </a:lnSpc>
            </a:pPr>
            <a:r>
              <a:rPr lang="en-US" sz="2499" dirty="0">
                <a:solidFill>
                  <a:srgbClr val="5F316C"/>
                </a:solidFill>
                <a:latin typeface="Muli"/>
              </a:rPr>
              <a:t>Analyzing Number of SKUs, Rent per Area &amp; Monthly Staff Hours</a:t>
            </a:r>
          </a:p>
          <a:p>
            <a:pPr marL="269874" lvl="1" algn="ctr">
              <a:lnSpc>
                <a:spcPts val="3749"/>
              </a:lnSpc>
            </a:pPr>
            <a:r>
              <a:rPr lang="en-US" sz="2499" dirty="0">
                <a:solidFill>
                  <a:srgbClr val="5F316C"/>
                </a:solidFill>
                <a:latin typeface="Muli"/>
              </a:rPr>
              <a:t>to measure effect on</a:t>
            </a:r>
          </a:p>
          <a:p>
            <a:pPr marL="269874" lvl="1" algn="ctr">
              <a:lnSpc>
                <a:spcPts val="3749"/>
              </a:lnSpc>
            </a:pPr>
            <a:r>
              <a:rPr lang="en-US" sz="2499" dirty="0">
                <a:solidFill>
                  <a:srgbClr val="5F316C"/>
                </a:solidFill>
                <a:latin typeface="Muli"/>
              </a:rPr>
              <a:t>Sales per Transaction</a:t>
            </a:r>
          </a:p>
        </p:txBody>
      </p:sp>
      <p:sp>
        <p:nvSpPr>
          <p:cNvPr id="26" name="TextBox 37">
            <a:extLst>
              <a:ext uri="{FF2B5EF4-FFF2-40B4-BE49-F238E27FC236}">
                <a16:creationId xmlns:a16="http://schemas.microsoft.com/office/drawing/2014/main" id="{DBB84E7F-3653-53B3-C4E9-5AB96EE04480}"/>
              </a:ext>
            </a:extLst>
          </p:cNvPr>
          <p:cNvSpPr txBox="1"/>
          <p:nvPr/>
        </p:nvSpPr>
        <p:spPr>
          <a:xfrm>
            <a:off x="12808814" y="6463232"/>
            <a:ext cx="3924300" cy="2804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ctr">
              <a:lnSpc>
                <a:spcPts val="3749"/>
              </a:lnSpc>
            </a:pPr>
            <a:r>
              <a:rPr lang="en-US" sz="2499" b="1" dirty="0">
                <a:solidFill>
                  <a:srgbClr val="5F316C"/>
                </a:solidFill>
                <a:latin typeface="Muli"/>
              </a:rPr>
              <a:t>Model-2</a:t>
            </a:r>
          </a:p>
          <a:p>
            <a:pPr marL="269874" lvl="1" algn="ctr">
              <a:lnSpc>
                <a:spcPts val="3749"/>
              </a:lnSpc>
            </a:pPr>
            <a:r>
              <a:rPr lang="en-US" sz="2499" dirty="0">
                <a:solidFill>
                  <a:srgbClr val="5F316C"/>
                </a:solidFill>
                <a:latin typeface="Muli"/>
              </a:rPr>
              <a:t>Analyzing Rent per Area &amp; Monthly Staff Hours</a:t>
            </a:r>
          </a:p>
          <a:p>
            <a:pPr marL="269874" lvl="1" algn="ctr">
              <a:lnSpc>
                <a:spcPts val="3749"/>
              </a:lnSpc>
            </a:pPr>
            <a:r>
              <a:rPr lang="en-US" sz="2499" dirty="0">
                <a:solidFill>
                  <a:srgbClr val="5F316C"/>
                </a:solidFill>
                <a:latin typeface="Muli"/>
              </a:rPr>
              <a:t>to measure effect on</a:t>
            </a:r>
          </a:p>
          <a:p>
            <a:pPr marL="269874" lvl="1" algn="ctr">
              <a:lnSpc>
                <a:spcPts val="3749"/>
              </a:lnSpc>
            </a:pPr>
            <a:r>
              <a:rPr lang="en-US" sz="2499" dirty="0">
                <a:solidFill>
                  <a:srgbClr val="5F316C"/>
                </a:solidFill>
                <a:latin typeface="Muli"/>
              </a:rPr>
              <a:t>Transactions per staff and Sales per SKU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51314"/>
            <a:ext cx="10172700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ts val="6095"/>
              </a:lnSpc>
              <a:defRPr sz="5079">
                <a:solidFill>
                  <a:srgbClr val="000000"/>
                </a:solidFill>
                <a:latin typeface="Cooper BT Light" panose="020B0604020202020204" charset="0"/>
              </a:defRPr>
            </a:lvl1pPr>
          </a:lstStyle>
          <a:p>
            <a:r>
              <a:rPr lang="en-US" dirty="0"/>
              <a:t>Insights &amp; Suggestions - Model 1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45" y="1366838"/>
            <a:ext cx="16204023" cy="19050"/>
          </a:xfrm>
          <a:prstGeom prst="line">
            <a:avLst/>
          </a:prstGeom>
          <a:ln w="76200" cap="flat">
            <a:solidFill>
              <a:srgbClr val="0B02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6090329" y="2607524"/>
            <a:ext cx="11751904" cy="4387228"/>
            <a:chOff x="0" y="0"/>
            <a:chExt cx="3095152" cy="115548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95152" cy="1155484"/>
            </a:xfrm>
            <a:custGeom>
              <a:avLst/>
              <a:gdLst/>
              <a:ahLst/>
              <a:cxnLst/>
              <a:rect l="l" t="t" r="r" b="b"/>
              <a:pathLst>
                <a:path w="3095152" h="1155484">
                  <a:moveTo>
                    <a:pt x="0" y="0"/>
                  </a:moveTo>
                  <a:lnTo>
                    <a:pt x="3095152" y="0"/>
                  </a:lnTo>
                  <a:lnTo>
                    <a:pt x="3095152" y="1155484"/>
                  </a:lnTo>
                  <a:lnTo>
                    <a:pt x="0" y="1155484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5F316C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002455" y="2740323"/>
            <a:ext cx="10447345" cy="4079577"/>
            <a:chOff x="0" y="0"/>
            <a:chExt cx="13929793" cy="5439436"/>
          </a:xfrm>
        </p:grpSpPr>
        <p:grpSp>
          <p:nvGrpSpPr>
            <p:cNvPr id="8" name="Group 8"/>
            <p:cNvGrpSpPr/>
            <p:nvPr/>
          </p:nvGrpSpPr>
          <p:grpSpPr>
            <a:xfrm rot="5400000">
              <a:off x="6833235" y="-5526264"/>
              <a:ext cx="1570293" cy="12622821"/>
              <a:chOff x="0" y="0"/>
              <a:chExt cx="348754" cy="280346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48754" cy="2803466"/>
              </a:xfrm>
              <a:custGeom>
                <a:avLst/>
                <a:gdLst/>
                <a:ahLst/>
                <a:cxnLst/>
                <a:rect l="l" t="t" r="r" b="b"/>
                <a:pathLst>
                  <a:path w="348754" h="2803466">
                    <a:moveTo>
                      <a:pt x="348754" y="0"/>
                    </a:moveTo>
                    <a:lnTo>
                      <a:pt x="348754" y="2803466"/>
                    </a:lnTo>
                    <a:lnTo>
                      <a:pt x="174377" y="2676466"/>
                    </a:lnTo>
                    <a:lnTo>
                      <a:pt x="0" y="2803466"/>
                    </a:lnTo>
                    <a:lnTo>
                      <a:pt x="0" y="0"/>
                    </a:lnTo>
                    <a:lnTo>
                      <a:pt x="348754" y="0"/>
                    </a:lnTo>
                    <a:close/>
                  </a:path>
                </a:pathLst>
              </a:custGeom>
              <a:solidFill>
                <a:srgbClr val="F8F5F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66675"/>
                <a:ext cx="736600" cy="752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137077" y="0"/>
              <a:ext cx="1827250" cy="1570293"/>
              <a:chOff x="0" y="0"/>
              <a:chExt cx="812800" cy="6985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EAE3E1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114300" y="-66675"/>
                <a:ext cx="584200" cy="7651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sp>
          <p:nvSpPr>
            <p:cNvPr id="14" name="Freeform 14"/>
            <p:cNvSpPr/>
            <p:nvPr/>
          </p:nvSpPr>
          <p:spPr>
            <a:xfrm>
              <a:off x="412217" y="317456"/>
              <a:ext cx="1276970" cy="935381"/>
            </a:xfrm>
            <a:custGeom>
              <a:avLst/>
              <a:gdLst/>
              <a:ahLst/>
              <a:cxnLst/>
              <a:rect l="l" t="t" r="r" b="b"/>
              <a:pathLst>
                <a:path w="1276970" h="935381">
                  <a:moveTo>
                    <a:pt x="0" y="0"/>
                  </a:moveTo>
                  <a:lnTo>
                    <a:pt x="1276970" y="0"/>
                  </a:lnTo>
                  <a:lnTo>
                    <a:pt x="1276970" y="935381"/>
                  </a:lnTo>
                  <a:lnTo>
                    <a:pt x="0" y="9353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246299" y="271176"/>
              <a:ext cx="11683493" cy="947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35"/>
                </a:lnSpc>
              </a:pPr>
              <a:r>
                <a:rPr lang="en-US" sz="1956" dirty="0">
                  <a:solidFill>
                    <a:srgbClr val="000000"/>
                  </a:solidFill>
                  <a:latin typeface="Muli"/>
                </a:rPr>
                <a:t>A </a:t>
              </a:r>
              <a:r>
                <a:rPr lang="en-US" sz="1956" dirty="0">
                  <a:solidFill>
                    <a:srgbClr val="000000"/>
                  </a:solidFill>
                  <a:latin typeface="Muli Bold"/>
                </a:rPr>
                <a:t>Larger product assortment</a:t>
              </a:r>
              <a:r>
                <a:rPr lang="en-US" sz="1956" dirty="0">
                  <a:solidFill>
                    <a:srgbClr val="000000"/>
                  </a:solidFill>
                  <a:latin typeface="Muli"/>
                </a:rPr>
                <a:t>, limiting the scope for standardization and increases complexity in inventory management. </a:t>
              </a:r>
            </a:p>
          </p:txBody>
        </p:sp>
        <p:grpSp>
          <p:nvGrpSpPr>
            <p:cNvPr id="16" name="Group 16"/>
            <p:cNvGrpSpPr/>
            <p:nvPr/>
          </p:nvGrpSpPr>
          <p:grpSpPr>
            <a:xfrm rot="5400000">
              <a:off x="6795816" y="-3671980"/>
              <a:ext cx="1645133" cy="12622821"/>
              <a:chOff x="0" y="0"/>
              <a:chExt cx="365376" cy="2803466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365376" cy="2803466"/>
              </a:xfrm>
              <a:custGeom>
                <a:avLst/>
                <a:gdLst/>
                <a:ahLst/>
                <a:cxnLst/>
                <a:rect l="l" t="t" r="r" b="b"/>
                <a:pathLst>
                  <a:path w="365376" h="2803466">
                    <a:moveTo>
                      <a:pt x="365376" y="0"/>
                    </a:moveTo>
                    <a:lnTo>
                      <a:pt x="365376" y="2803466"/>
                    </a:lnTo>
                    <a:lnTo>
                      <a:pt x="182688" y="2676466"/>
                    </a:lnTo>
                    <a:lnTo>
                      <a:pt x="0" y="2803466"/>
                    </a:lnTo>
                    <a:lnTo>
                      <a:pt x="0" y="0"/>
                    </a:lnTo>
                    <a:lnTo>
                      <a:pt x="365376" y="0"/>
                    </a:lnTo>
                    <a:close/>
                  </a:path>
                </a:pathLst>
              </a:custGeom>
              <a:solidFill>
                <a:srgbClr val="F8F5F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66675"/>
                <a:ext cx="736600" cy="752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93534" y="1816864"/>
              <a:ext cx="1914336" cy="1645133"/>
              <a:chOff x="0" y="0"/>
              <a:chExt cx="812800" cy="6985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EAE3E1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114300" y="-66675"/>
                <a:ext cx="584200" cy="7651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2244300" y="2132897"/>
              <a:ext cx="11683493" cy="947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35"/>
                </a:lnSpc>
              </a:pPr>
              <a:r>
                <a:rPr lang="en-US" sz="1956" b="1" dirty="0">
                  <a:solidFill>
                    <a:srgbClr val="000000"/>
                  </a:solidFill>
                  <a:latin typeface="Muli"/>
                </a:rPr>
                <a:t>Rent per Area (Sq. Ft.) </a:t>
              </a:r>
              <a:r>
                <a:rPr lang="en-US" sz="1956" dirty="0">
                  <a:solidFill>
                    <a:srgbClr val="000000"/>
                  </a:solidFill>
                  <a:latin typeface="Muli"/>
                </a:rPr>
                <a:t>is a contributing factor for Profit, reducing the Rent per Area will impact the overall profits.  </a:t>
              </a:r>
              <a:endParaRPr lang="en-US" sz="1956" dirty="0">
                <a:solidFill>
                  <a:srgbClr val="000000"/>
                </a:solidFill>
                <a:latin typeface="Muli Bold"/>
              </a:endParaRPr>
            </a:p>
          </p:txBody>
        </p:sp>
        <p:sp>
          <p:nvSpPr>
            <p:cNvPr id="23" name="Freeform 23"/>
            <p:cNvSpPr/>
            <p:nvPr/>
          </p:nvSpPr>
          <p:spPr>
            <a:xfrm>
              <a:off x="683986" y="2132503"/>
              <a:ext cx="733432" cy="1090809"/>
            </a:xfrm>
            <a:custGeom>
              <a:avLst/>
              <a:gdLst/>
              <a:ahLst/>
              <a:cxnLst/>
              <a:rect l="l" t="t" r="r" b="b"/>
              <a:pathLst>
                <a:path w="733432" h="1090809">
                  <a:moveTo>
                    <a:pt x="0" y="0"/>
                  </a:moveTo>
                  <a:lnTo>
                    <a:pt x="733432" y="0"/>
                  </a:lnTo>
                  <a:lnTo>
                    <a:pt x="733432" y="1090808"/>
                  </a:lnTo>
                  <a:lnTo>
                    <a:pt x="0" y="1090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24" name="Group 24"/>
            <p:cNvGrpSpPr/>
            <p:nvPr/>
          </p:nvGrpSpPr>
          <p:grpSpPr>
            <a:xfrm rot="5400000">
              <a:off x="6721782" y="-1768575"/>
              <a:ext cx="1805894" cy="12610127"/>
              <a:chOff x="0" y="0"/>
              <a:chExt cx="394567" cy="275517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394567" cy="2755170"/>
              </a:xfrm>
              <a:custGeom>
                <a:avLst/>
                <a:gdLst/>
                <a:ahLst/>
                <a:cxnLst/>
                <a:rect l="l" t="t" r="r" b="b"/>
                <a:pathLst>
                  <a:path w="394567" h="2755170">
                    <a:moveTo>
                      <a:pt x="394567" y="0"/>
                    </a:moveTo>
                    <a:lnTo>
                      <a:pt x="394567" y="2755170"/>
                    </a:lnTo>
                    <a:lnTo>
                      <a:pt x="197284" y="2628170"/>
                    </a:lnTo>
                    <a:lnTo>
                      <a:pt x="0" y="2755170"/>
                    </a:lnTo>
                    <a:lnTo>
                      <a:pt x="0" y="0"/>
                    </a:lnTo>
                    <a:lnTo>
                      <a:pt x="394567" y="0"/>
                    </a:lnTo>
                    <a:close/>
                  </a:path>
                </a:pathLst>
              </a:custGeom>
              <a:solidFill>
                <a:srgbClr val="F8F5F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66675"/>
                <a:ext cx="736600" cy="752475"/>
              </a:xfrm>
              <a:prstGeom prst="rect">
                <a:avLst/>
              </a:prstGeom>
            </p:spPr>
            <p:txBody>
              <a:bodyPr lIns="51639" tIns="51639" rIns="51639" bIns="51639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0" y="3633541"/>
              <a:ext cx="2101404" cy="1805894"/>
              <a:chOff x="0" y="0"/>
              <a:chExt cx="812800" cy="6985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EAE3E1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114300" y="-66675"/>
                <a:ext cx="584200" cy="765175"/>
              </a:xfrm>
              <a:prstGeom prst="rect">
                <a:avLst/>
              </a:prstGeom>
            </p:spPr>
            <p:txBody>
              <a:bodyPr lIns="51639" tIns="51639" rIns="51639" bIns="51639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sp>
          <p:nvSpPr>
            <p:cNvPr id="30" name="Freeform 30"/>
            <p:cNvSpPr/>
            <p:nvPr/>
          </p:nvSpPr>
          <p:spPr>
            <a:xfrm>
              <a:off x="433101" y="3996121"/>
              <a:ext cx="1235203" cy="1091611"/>
            </a:xfrm>
            <a:custGeom>
              <a:avLst/>
              <a:gdLst/>
              <a:ahLst/>
              <a:cxnLst/>
              <a:rect l="l" t="t" r="r" b="b"/>
              <a:pathLst>
                <a:path w="1235203" h="1091611">
                  <a:moveTo>
                    <a:pt x="0" y="0"/>
                  </a:moveTo>
                  <a:lnTo>
                    <a:pt x="1235203" y="0"/>
                  </a:lnTo>
                  <a:lnTo>
                    <a:pt x="1235203" y="1091611"/>
                  </a:lnTo>
                  <a:lnTo>
                    <a:pt x="0" y="10916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2238996" y="3972948"/>
              <a:ext cx="11657810" cy="947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35"/>
                </a:lnSpc>
              </a:pPr>
              <a:r>
                <a:rPr lang="en-US" sz="1956" dirty="0">
                  <a:solidFill>
                    <a:srgbClr val="000000"/>
                  </a:solidFill>
                  <a:latin typeface="Muli"/>
                </a:rPr>
                <a:t>Higher </a:t>
              </a:r>
              <a:r>
                <a:rPr lang="en-US" sz="1956" b="1" dirty="0">
                  <a:solidFill>
                    <a:srgbClr val="000000"/>
                  </a:solidFill>
                  <a:latin typeface="Muli"/>
                </a:rPr>
                <a:t>Monthly Staff Hours, </a:t>
              </a:r>
              <a:r>
                <a:rPr lang="en-US" sz="1956" dirty="0">
                  <a:solidFill>
                    <a:srgbClr val="000000"/>
                  </a:solidFill>
                  <a:latin typeface="Muli"/>
                </a:rPr>
                <a:t>indicating Staff is not optimally utilized, under-trained and/or overstaffed. </a:t>
              </a:r>
              <a:endParaRPr lang="en-US" sz="1956" dirty="0">
                <a:solidFill>
                  <a:srgbClr val="000000"/>
                </a:solidFill>
                <a:latin typeface="Muli Bold"/>
              </a:endParaRPr>
            </a:p>
          </p:txBody>
        </p:sp>
      </p:grpSp>
      <p:sp>
        <p:nvSpPr>
          <p:cNvPr id="67" name="Freeform 67"/>
          <p:cNvSpPr/>
          <p:nvPr/>
        </p:nvSpPr>
        <p:spPr>
          <a:xfrm>
            <a:off x="6090329" y="1671638"/>
            <a:ext cx="11768287" cy="824439"/>
          </a:xfrm>
          <a:custGeom>
            <a:avLst/>
            <a:gdLst/>
            <a:ahLst/>
            <a:cxnLst/>
            <a:rect l="l" t="t" r="r" b="b"/>
            <a:pathLst>
              <a:path w="3099466" h="217136">
                <a:moveTo>
                  <a:pt x="0" y="0"/>
                </a:moveTo>
                <a:lnTo>
                  <a:pt x="3099466" y="0"/>
                </a:lnTo>
                <a:lnTo>
                  <a:pt x="3099466" y="217136"/>
                </a:lnTo>
                <a:lnTo>
                  <a:pt x="0" y="217136"/>
                </a:lnTo>
                <a:close/>
              </a:path>
            </a:pathLst>
          </a:custGeom>
          <a:solidFill>
            <a:srgbClr val="5F316C"/>
          </a:solidFill>
        </p:spPr>
        <p:txBody>
          <a:bodyPr/>
          <a:lstStyle/>
          <a:p>
            <a:endParaRPr lang="en-IN"/>
          </a:p>
        </p:txBody>
      </p:sp>
      <p:sp>
        <p:nvSpPr>
          <p:cNvPr id="69" name="TextBox 69"/>
          <p:cNvSpPr txBox="1"/>
          <p:nvPr/>
        </p:nvSpPr>
        <p:spPr>
          <a:xfrm>
            <a:off x="6090329" y="1729620"/>
            <a:ext cx="11751904" cy="734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1959" dirty="0">
                <a:solidFill>
                  <a:srgbClr val="FFFFFF"/>
                </a:solidFill>
                <a:latin typeface="Muli Bold"/>
              </a:rPr>
              <a:t>Store S96 has an efficiency score of 0.65, which is relatively the lowest efficiency among all the stores.</a:t>
            </a:r>
          </a:p>
        </p:txBody>
      </p:sp>
      <p:sp>
        <p:nvSpPr>
          <p:cNvPr id="70" name="TextBox 70"/>
          <p:cNvSpPr txBox="1"/>
          <p:nvPr/>
        </p:nvSpPr>
        <p:spPr>
          <a:xfrm rot="-5400000">
            <a:off x="4844084" y="4455854"/>
            <a:ext cx="3109712" cy="579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Muli Bold"/>
              </a:rPr>
              <a:t>Problem Areas</a:t>
            </a:r>
          </a:p>
        </p:txBody>
      </p:sp>
      <p:sp>
        <p:nvSpPr>
          <p:cNvPr id="71" name="Freeform 71"/>
          <p:cNvSpPr/>
          <p:nvPr/>
        </p:nvSpPr>
        <p:spPr>
          <a:xfrm>
            <a:off x="67535" y="281921"/>
            <a:ext cx="961165" cy="910310"/>
          </a:xfrm>
          <a:custGeom>
            <a:avLst/>
            <a:gdLst/>
            <a:ahLst/>
            <a:cxnLst/>
            <a:rect l="l" t="t" r="r" b="b"/>
            <a:pathLst>
              <a:path w="961165" h="910310">
                <a:moveTo>
                  <a:pt x="0" y="0"/>
                </a:moveTo>
                <a:lnTo>
                  <a:pt x="961165" y="0"/>
                </a:lnTo>
                <a:lnTo>
                  <a:pt x="961165" y="910310"/>
                </a:lnTo>
                <a:lnTo>
                  <a:pt x="0" y="9103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2" name="TextBox 82"/>
          <p:cNvSpPr txBox="1"/>
          <p:nvPr/>
        </p:nvSpPr>
        <p:spPr>
          <a:xfrm>
            <a:off x="6109379" y="7263569"/>
            <a:ext cx="10696931" cy="2500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200" dirty="0">
                <a:solidFill>
                  <a:srgbClr val="000000"/>
                </a:solidFill>
                <a:latin typeface="Muli Bold"/>
              </a:rPr>
              <a:t>Suggestions to improve Store's efficiency:</a:t>
            </a:r>
          </a:p>
          <a:p>
            <a:pPr marL="474981" lvl="1" indent="-237491">
              <a:lnSpc>
                <a:spcPts val="33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Muli Bold"/>
              </a:rPr>
              <a:t>Staff Optimization</a:t>
            </a:r>
          </a:p>
          <a:p>
            <a:pPr marL="474981" lvl="1" indent="-237491">
              <a:lnSpc>
                <a:spcPts val="33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Muli Bold"/>
              </a:rPr>
              <a:t>Staff Trainings</a:t>
            </a:r>
          </a:p>
          <a:p>
            <a:pPr marL="474981" lvl="1" indent="-237491">
              <a:lnSpc>
                <a:spcPts val="33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Muli Bold"/>
              </a:rPr>
              <a:t>Upselling &amp; Cross-selling</a:t>
            </a:r>
          </a:p>
          <a:p>
            <a:pPr marL="474981" lvl="1" indent="-237491">
              <a:lnSpc>
                <a:spcPts val="33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Muli Bold"/>
              </a:rPr>
              <a:t>Store Layout &amp; Design</a:t>
            </a:r>
          </a:p>
          <a:p>
            <a:pPr marL="474981" lvl="1" indent="-237491">
              <a:lnSpc>
                <a:spcPts val="33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Muli Bold"/>
              </a:rPr>
              <a:t>Smaller Product Assortment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D098374-C351-005E-1B87-CAB833A41EA2}"/>
              </a:ext>
            </a:extLst>
          </p:cNvPr>
          <p:cNvGrpSpPr/>
          <p:nvPr/>
        </p:nvGrpSpPr>
        <p:grpSpPr>
          <a:xfrm>
            <a:off x="531840" y="1528763"/>
            <a:ext cx="4909876" cy="8558131"/>
            <a:chOff x="531840" y="1528763"/>
            <a:chExt cx="4909876" cy="8558131"/>
          </a:xfrm>
        </p:grpSpPr>
        <p:grpSp>
          <p:nvGrpSpPr>
            <p:cNvPr id="32" name="Group 32"/>
            <p:cNvGrpSpPr/>
            <p:nvPr/>
          </p:nvGrpSpPr>
          <p:grpSpPr>
            <a:xfrm>
              <a:off x="531840" y="1528763"/>
              <a:ext cx="4909876" cy="7972037"/>
              <a:chOff x="0" y="-38100"/>
              <a:chExt cx="6546501" cy="10629383"/>
            </a:xfrm>
          </p:grpSpPr>
          <p:sp>
            <p:nvSpPr>
              <p:cNvPr id="33" name="TextBox 33"/>
              <p:cNvSpPr txBox="1"/>
              <p:nvPr/>
            </p:nvSpPr>
            <p:spPr>
              <a:xfrm>
                <a:off x="2883399" y="-38100"/>
                <a:ext cx="1430884" cy="36873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ts val="2340"/>
                  </a:lnSpc>
                </a:pPr>
                <a:r>
                  <a:rPr lang="en-US" sz="1671" dirty="0">
                    <a:solidFill>
                      <a:srgbClr val="000000"/>
                    </a:solidFill>
                    <a:latin typeface="Canva Sans"/>
                  </a:rPr>
                  <a:t>Efficiency</a:t>
                </a:r>
              </a:p>
            </p:txBody>
          </p:sp>
          <p:grpSp>
            <p:nvGrpSpPr>
              <p:cNvPr id="34" name="Group 34"/>
              <p:cNvGrpSpPr>
                <a:grpSpLocks noChangeAspect="1"/>
              </p:cNvGrpSpPr>
              <p:nvPr/>
            </p:nvGrpSpPr>
            <p:grpSpPr>
              <a:xfrm>
                <a:off x="2671100" y="113226"/>
                <a:ext cx="106150" cy="106150"/>
                <a:chOff x="2752246" y="-619760"/>
                <a:chExt cx="152400" cy="152400"/>
              </a:xfrm>
            </p:grpSpPr>
            <p:sp>
              <p:nvSpPr>
                <p:cNvPr id="35" name="Freeform 35"/>
                <p:cNvSpPr/>
                <p:nvPr/>
              </p:nvSpPr>
              <p:spPr>
                <a:xfrm>
                  <a:off x="2752246" y="-619760"/>
                  <a:ext cx="152400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00" h="152400">
                      <a:moveTo>
                        <a:pt x="152400" y="139700"/>
                      </a:moveTo>
                      <a:lnTo>
                        <a:pt x="152400" y="12700"/>
                      </a:lnTo>
                      <a:cubicBezTo>
                        <a:pt x="152400" y="5686"/>
                        <a:pt x="146714" y="0"/>
                        <a:pt x="139700" y="0"/>
                      </a:cubicBezTo>
                      <a:lnTo>
                        <a:pt x="12700" y="0"/>
                      </a:lnTo>
                      <a:cubicBezTo>
                        <a:pt x="5685" y="0"/>
                        <a:pt x="0" y="5686"/>
                        <a:pt x="0" y="12700"/>
                      </a:cubicBezTo>
                      <a:lnTo>
                        <a:pt x="0" y="139700"/>
                      </a:lnTo>
                      <a:cubicBezTo>
                        <a:pt x="0" y="146714"/>
                        <a:pt x="5685" y="152400"/>
                        <a:pt x="12700" y="152400"/>
                      </a:cubicBezTo>
                      <a:lnTo>
                        <a:pt x="139700" y="152400"/>
                      </a:lnTo>
                      <a:cubicBezTo>
                        <a:pt x="146714" y="152400"/>
                        <a:pt x="152400" y="146714"/>
                        <a:pt x="152400" y="139700"/>
                      </a:cubicBez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36" name="TextBox 36"/>
              <p:cNvSpPr txBox="1"/>
              <p:nvPr/>
            </p:nvSpPr>
            <p:spPr>
              <a:xfrm>
                <a:off x="654700" y="10220581"/>
                <a:ext cx="198810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0</a:t>
                </a:r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1885427" y="10220581"/>
                <a:ext cx="595876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0.25</a:t>
                </a:r>
              </a:p>
            </p:txBody>
          </p:sp>
          <p:sp>
            <p:nvSpPr>
              <p:cNvPr id="38" name="TextBox 38"/>
              <p:cNvSpPr txBox="1"/>
              <p:nvPr/>
            </p:nvSpPr>
            <p:spPr>
              <a:xfrm>
                <a:off x="3392365" y="10220581"/>
                <a:ext cx="440521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0.5</a:t>
                </a:r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4751799" y="10220581"/>
                <a:ext cx="580174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0.75</a:t>
                </a:r>
              </a:p>
            </p:txBody>
          </p:sp>
          <p:sp>
            <p:nvSpPr>
              <p:cNvPr id="40" name="TextBox 40"/>
              <p:cNvSpPr txBox="1"/>
              <p:nvPr/>
            </p:nvSpPr>
            <p:spPr>
              <a:xfrm>
                <a:off x="6395791" y="10220581"/>
                <a:ext cx="150710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1</a:t>
                </a:r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6856" y="504026"/>
                <a:ext cx="605717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H25 </a:t>
                </a:r>
              </a:p>
            </p:txBody>
          </p:sp>
          <p:sp>
            <p:nvSpPr>
              <p:cNvPr id="42" name="TextBox 42"/>
              <p:cNvSpPr txBox="1"/>
              <p:nvPr/>
            </p:nvSpPr>
            <p:spPr>
              <a:xfrm>
                <a:off x="28970" y="1344499"/>
                <a:ext cx="583602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T95 </a:t>
                </a:r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23220" y="2184971"/>
                <a:ext cx="589352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C76 </a:t>
                </a:r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54512" y="3025443"/>
                <a:ext cx="558060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Y13 </a:t>
                </a:r>
              </a:p>
            </p:txBody>
          </p:sp>
          <p:sp>
            <p:nvSpPr>
              <p:cNvPr id="45" name="TextBox 45"/>
              <p:cNvSpPr txBox="1"/>
              <p:nvPr/>
            </p:nvSpPr>
            <p:spPr>
              <a:xfrm>
                <a:off x="36821" y="3865915"/>
                <a:ext cx="575751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Y19 </a:t>
                </a:r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40691" y="4706387"/>
                <a:ext cx="571881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T26 </a:t>
                </a:r>
              </a:p>
            </p:txBody>
          </p:sp>
          <p:sp>
            <p:nvSpPr>
              <p:cNvPr id="47" name="TextBox 47"/>
              <p:cNvSpPr txBox="1"/>
              <p:nvPr/>
            </p:nvSpPr>
            <p:spPr>
              <a:xfrm>
                <a:off x="50200" y="5546860"/>
                <a:ext cx="562372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F16 </a:t>
                </a:r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0" y="6387332"/>
                <a:ext cx="612572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W77 </a:t>
                </a:r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47767" y="7227804"/>
                <a:ext cx="564805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L83 </a:t>
                </a:r>
              </a:p>
            </p:txBody>
          </p:sp>
          <p:sp>
            <p:nvSpPr>
              <p:cNvPr id="50" name="TextBox 50"/>
              <p:cNvSpPr txBox="1"/>
              <p:nvPr/>
            </p:nvSpPr>
            <p:spPr>
              <a:xfrm>
                <a:off x="51416" y="8068276"/>
                <a:ext cx="561156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T24 </a:t>
                </a:r>
              </a:p>
            </p:txBody>
          </p:sp>
          <p:sp>
            <p:nvSpPr>
              <p:cNvPr id="51" name="TextBox 51"/>
              <p:cNvSpPr txBox="1"/>
              <p:nvPr/>
            </p:nvSpPr>
            <p:spPr>
              <a:xfrm>
                <a:off x="61257" y="8908748"/>
                <a:ext cx="551315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L18 </a:t>
                </a:r>
              </a:p>
            </p:txBody>
          </p:sp>
          <p:sp>
            <p:nvSpPr>
              <p:cNvPr id="52" name="TextBox 52"/>
              <p:cNvSpPr txBox="1"/>
              <p:nvPr/>
            </p:nvSpPr>
            <p:spPr>
              <a:xfrm>
                <a:off x="5971" y="9749221"/>
                <a:ext cx="606601" cy="3707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340"/>
                  </a:lnSpc>
                </a:pPr>
                <a:r>
                  <a:rPr lang="en-US" sz="1671">
                    <a:solidFill>
                      <a:srgbClr val="000000"/>
                    </a:solidFill>
                    <a:latin typeface="Canva Sans"/>
                  </a:rPr>
                  <a:t>S96 </a:t>
                </a:r>
              </a:p>
            </p:txBody>
          </p:sp>
          <p:grpSp>
            <p:nvGrpSpPr>
              <p:cNvPr id="53" name="Group 53"/>
              <p:cNvGrpSpPr>
                <a:grpSpLocks noChangeAspect="1"/>
              </p:cNvGrpSpPr>
              <p:nvPr/>
            </p:nvGrpSpPr>
            <p:grpSpPr>
              <a:xfrm>
                <a:off x="754105" y="544902"/>
                <a:ext cx="5721464" cy="9572246"/>
                <a:chOff x="0" y="0"/>
                <a:chExt cx="8214354" cy="13742954"/>
              </a:xfrm>
            </p:grpSpPr>
            <p:sp>
              <p:nvSpPr>
                <p:cNvPr id="54" name="Freeform 54"/>
                <p:cNvSpPr/>
                <p:nvPr/>
              </p:nvSpPr>
              <p:spPr>
                <a:xfrm>
                  <a:off x="0" y="0"/>
                  <a:ext cx="8214354" cy="46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4354" h="469551">
                      <a:moveTo>
                        <a:pt x="0" y="0"/>
                      </a:moveTo>
                      <a:lnTo>
                        <a:pt x="8176789" y="0"/>
                      </a:lnTo>
                      <a:lnTo>
                        <a:pt x="8176789" y="0"/>
                      </a:lnTo>
                      <a:cubicBezTo>
                        <a:pt x="8186752" y="0"/>
                        <a:pt x="8196307" y="3958"/>
                        <a:pt x="8203351" y="11002"/>
                      </a:cubicBezTo>
                      <a:cubicBezTo>
                        <a:pt x="8210396" y="18047"/>
                        <a:pt x="8214354" y="27601"/>
                        <a:pt x="8214354" y="37564"/>
                      </a:cubicBezTo>
                      <a:lnTo>
                        <a:pt x="8214354" y="431987"/>
                      </a:lnTo>
                      <a:cubicBezTo>
                        <a:pt x="8214354" y="441950"/>
                        <a:pt x="8210396" y="451504"/>
                        <a:pt x="8203351" y="458549"/>
                      </a:cubicBezTo>
                      <a:cubicBezTo>
                        <a:pt x="8196307" y="465593"/>
                        <a:pt x="8186752" y="469551"/>
                        <a:pt x="8176789" y="469551"/>
                      </a:cubicBezTo>
                      <a:lnTo>
                        <a:pt x="0" y="469551"/>
                      </a:lnTo>
                      <a:close/>
                    </a:path>
                  </a:pathLst>
                </a:custGeom>
                <a:solidFill>
                  <a:srgbClr val="00B050"/>
                </a:solidFill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55" name="Freeform 55"/>
                <p:cNvSpPr/>
                <p:nvPr/>
              </p:nvSpPr>
              <p:spPr>
                <a:xfrm>
                  <a:off x="0" y="1206673"/>
                  <a:ext cx="8214354" cy="46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14354" h="469551">
                      <a:moveTo>
                        <a:pt x="0" y="0"/>
                      </a:moveTo>
                      <a:lnTo>
                        <a:pt x="8176789" y="0"/>
                      </a:lnTo>
                      <a:cubicBezTo>
                        <a:pt x="8186752" y="0"/>
                        <a:pt x="8196307" y="3958"/>
                        <a:pt x="8203351" y="11002"/>
                      </a:cubicBezTo>
                      <a:cubicBezTo>
                        <a:pt x="8210396" y="18047"/>
                        <a:pt x="8214354" y="27601"/>
                        <a:pt x="8214354" y="37564"/>
                      </a:cubicBezTo>
                      <a:lnTo>
                        <a:pt x="8214354" y="431987"/>
                      </a:lnTo>
                      <a:cubicBezTo>
                        <a:pt x="8214354" y="441950"/>
                        <a:pt x="8210396" y="451504"/>
                        <a:pt x="8203351" y="458549"/>
                      </a:cubicBezTo>
                      <a:cubicBezTo>
                        <a:pt x="8196307" y="465594"/>
                        <a:pt x="8186752" y="469551"/>
                        <a:pt x="8176789" y="469551"/>
                      </a:cubicBezTo>
                      <a:lnTo>
                        <a:pt x="0" y="469551"/>
                      </a:lnTo>
                      <a:close/>
                    </a:path>
                  </a:pathLst>
                </a:custGeom>
                <a:solidFill>
                  <a:srgbClr val="00B050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6" name="Freeform 56"/>
                <p:cNvSpPr/>
                <p:nvPr/>
              </p:nvSpPr>
              <p:spPr>
                <a:xfrm>
                  <a:off x="0" y="2413346"/>
                  <a:ext cx="7886033" cy="46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6033" h="469551">
                      <a:moveTo>
                        <a:pt x="0" y="0"/>
                      </a:moveTo>
                      <a:lnTo>
                        <a:pt x="7848470" y="0"/>
                      </a:lnTo>
                      <a:cubicBezTo>
                        <a:pt x="7869216" y="0"/>
                        <a:pt x="7886033" y="16818"/>
                        <a:pt x="7886033" y="37564"/>
                      </a:cubicBezTo>
                      <a:lnTo>
                        <a:pt x="7886033" y="431987"/>
                      </a:lnTo>
                      <a:cubicBezTo>
                        <a:pt x="7886033" y="452733"/>
                        <a:pt x="7869216" y="469551"/>
                        <a:pt x="7848470" y="469551"/>
                      </a:cubicBezTo>
                      <a:lnTo>
                        <a:pt x="0" y="469551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57" name="Freeform 57"/>
                <p:cNvSpPr/>
                <p:nvPr/>
              </p:nvSpPr>
              <p:spPr>
                <a:xfrm>
                  <a:off x="0" y="3620019"/>
                  <a:ext cx="6736913" cy="46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913" h="469551">
                      <a:moveTo>
                        <a:pt x="0" y="0"/>
                      </a:moveTo>
                      <a:lnTo>
                        <a:pt x="6699349" y="0"/>
                      </a:lnTo>
                      <a:cubicBezTo>
                        <a:pt x="6720095" y="0"/>
                        <a:pt x="6736913" y="16818"/>
                        <a:pt x="6736913" y="37564"/>
                      </a:cubicBezTo>
                      <a:lnTo>
                        <a:pt x="6736913" y="431987"/>
                      </a:lnTo>
                      <a:cubicBezTo>
                        <a:pt x="6736913" y="452733"/>
                        <a:pt x="6720095" y="469551"/>
                        <a:pt x="6699349" y="469551"/>
                      </a:cubicBezTo>
                      <a:lnTo>
                        <a:pt x="0" y="469551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" name="Freeform 58"/>
                <p:cNvSpPr/>
                <p:nvPr/>
              </p:nvSpPr>
              <p:spPr>
                <a:xfrm>
                  <a:off x="0" y="4826692"/>
                  <a:ext cx="6572753" cy="46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753" h="469551">
                      <a:moveTo>
                        <a:pt x="0" y="0"/>
                      </a:moveTo>
                      <a:lnTo>
                        <a:pt x="6535189" y="0"/>
                      </a:lnTo>
                      <a:cubicBezTo>
                        <a:pt x="6545152" y="0"/>
                        <a:pt x="6554706" y="3958"/>
                        <a:pt x="6561751" y="11002"/>
                      </a:cubicBezTo>
                      <a:cubicBezTo>
                        <a:pt x="6568795" y="18047"/>
                        <a:pt x="6572753" y="27602"/>
                        <a:pt x="6572753" y="37564"/>
                      </a:cubicBezTo>
                      <a:lnTo>
                        <a:pt x="6572753" y="431987"/>
                      </a:lnTo>
                      <a:cubicBezTo>
                        <a:pt x="6572753" y="441950"/>
                        <a:pt x="6568795" y="451504"/>
                        <a:pt x="6561751" y="458549"/>
                      </a:cubicBezTo>
                      <a:cubicBezTo>
                        <a:pt x="6554706" y="465593"/>
                        <a:pt x="6545152" y="469551"/>
                        <a:pt x="6535189" y="469551"/>
                      </a:cubicBezTo>
                      <a:lnTo>
                        <a:pt x="0" y="469551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" name="Freeform 59"/>
                <p:cNvSpPr/>
                <p:nvPr/>
              </p:nvSpPr>
              <p:spPr>
                <a:xfrm>
                  <a:off x="0" y="6033365"/>
                  <a:ext cx="6326513" cy="46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6513" h="469551">
                      <a:moveTo>
                        <a:pt x="0" y="0"/>
                      </a:moveTo>
                      <a:lnTo>
                        <a:pt x="6288949" y="0"/>
                      </a:lnTo>
                      <a:cubicBezTo>
                        <a:pt x="6309695" y="0"/>
                        <a:pt x="6326513" y="16818"/>
                        <a:pt x="6326513" y="37564"/>
                      </a:cubicBezTo>
                      <a:lnTo>
                        <a:pt x="6326513" y="431987"/>
                      </a:lnTo>
                      <a:cubicBezTo>
                        <a:pt x="6326513" y="441949"/>
                        <a:pt x="6322555" y="451504"/>
                        <a:pt x="6315511" y="458549"/>
                      </a:cubicBezTo>
                      <a:cubicBezTo>
                        <a:pt x="6308466" y="465593"/>
                        <a:pt x="6298911" y="469551"/>
                        <a:pt x="6288949" y="469551"/>
                      </a:cubicBezTo>
                      <a:lnTo>
                        <a:pt x="0" y="469551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0" name="Freeform 60"/>
                <p:cNvSpPr/>
                <p:nvPr/>
              </p:nvSpPr>
              <p:spPr>
                <a:xfrm>
                  <a:off x="0" y="7240038"/>
                  <a:ext cx="6244433" cy="46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4433" h="469551">
                      <a:moveTo>
                        <a:pt x="0" y="0"/>
                      </a:moveTo>
                      <a:lnTo>
                        <a:pt x="6206869" y="0"/>
                      </a:lnTo>
                      <a:cubicBezTo>
                        <a:pt x="6216831" y="0"/>
                        <a:pt x="6226386" y="3958"/>
                        <a:pt x="6233431" y="11002"/>
                      </a:cubicBezTo>
                      <a:cubicBezTo>
                        <a:pt x="6240475" y="18047"/>
                        <a:pt x="6244433" y="27601"/>
                        <a:pt x="6244433" y="37564"/>
                      </a:cubicBezTo>
                      <a:lnTo>
                        <a:pt x="6244433" y="431987"/>
                      </a:lnTo>
                      <a:cubicBezTo>
                        <a:pt x="6244433" y="441950"/>
                        <a:pt x="6240475" y="451504"/>
                        <a:pt x="6233431" y="458549"/>
                      </a:cubicBezTo>
                      <a:cubicBezTo>
                        <a:pt x="6226386" y="465593"/>
                        <a:pt x="6216831" y="469551"/>
                        <a:pt x="6206869" y="469551"/>
                      </a:cubicBezTo>
                      <a:lnTo>
                        <a:pt x="0" y="469551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1" name="Freeform 61"/>
                <p:cNvSpPr/>
                <p:nvPr/>
              </p:nvSpPr>
              <p:spPr>
                <a:xfrm>
                  <a:off x="0" y="8446711"/>
                  <a:ext cx="6244433" cy="46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4433" h="469551">
                      <a:moveTo>
                        <a:pt x="0" y="0"/>
                      </a:moveTo>
                      <a:lnTo>
                        <a:pt x="6206869" y="0"/>
                      </a:lnTo>
                      <a:cubicBezTo>
                        <a:pt x="6216831" y="0"/>
                        <a:pt x="6226386" y="3958"/>
                        <a:pt x="6233431" y="11002"/>
                      </a:cubicBezTo>
                      <a:cubicBezTo>
                        <a:pt x="6240475" y="18047"/>
                        <a:pt x="6244433" y="27601"/>
                        <a:pt x="6244433" y="37564"/>
                      </a:cubicBezTo>
                      <a:lnTo>
                        <a:pt x="6244433" y="431987"/>
                      </a:lnTo>
                      <a:cubicBezTo>
                        <a:pt x="6244432" y="452733"/>
                        <a:pt x="6227615" y="469551"/>
                        <a:pt x="6206869" y="469551"/>
                      </a:cubicBezTo>
                      <a:lnTo>
                        <a:pt x="0" y="469551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Freeform 62"/>
                <p:cNvSpPr/>
                <p:nvPr/>
              </p:nvSpPr>
              <p:spPr>
                <a:xfrm>
                  <a:off x="0" y="9653384"/>
                  <a:ext cx="6080273" cy="46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0273" h="469550">
                      <a:moveTo>
                        <a:pt x="0" y="0"/>
                      </a:moveTo>
                      <a:lnTo>
                        <a:pt x="6042709" y="0"/>
                      </a:lnTo>
                      <a:cubicBezTo>
                        <a:pt x="6063455" y="0"/>
                        <a:pt x="6080272" y="16818"/>
                        <a:pt x="6080273" y="37564"/>
                      </a:cubicBezTo>
                      <a:lnTo>
                        <a:pt x="6080273" y="431987"/>
                      </a:lnTo>
                      <a:cubicBezTo>
                        <a:pt x="6080272" y="452733"/>
                        <a:pt x="6063455" y="469551"/>
                        <a:pt x="6042709" y="469551"/>
                      </a:cubicBezTo>
                      <a:lnTo>
                        <a:pt x="0" y="469551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3" name="Freeform 63"/>
                <p:cNvSpPr/>
                <p:nvPr/>
              </p:nvSpPr>
              <p:spPr>
                <a:xfrm>
                  <a:off x="0" y="10860057"/>
                  <a:ext cx="5998193" cy="46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8193" h="469551">
                      <a:moveTo>
                        <a:pt x="0" y="0"/>
                      </a:moveTo>
                      <a:lnTo>
                        <a:pt x="5960628" y="0"/>
                      </a:lnTo>
                      <a:cubicBezTo>
                        <a:pt x="5981374" y="0"/>
                        <a:pt x="5998192" y="16818"/>
                        <a:pt x="5998193" y="37564"/>
                      </a:cubicBezTo>
                      <a:lnTo>
                        <a:pt x="5998193" y="431987"/>
                      </a:lnTo>
                      <a:cubicBezTo>
                        <a:pt x="5998193" y="441950"/>
                        <a:pt x="5994235" y="451504"/>
                        <a:pt x="5987190" y="458549"/>
                      </a:cubicBezTo>
                      <a:cubicBezTo>
                        <a:pt x="5980146" y="465594"/>
                        <a:pt x="5970591" y="469551"/>
                        <a:pt x="5960628" y="469551"/>
                      </a:cubicBezTo>
                      <a:lnTo>
                        <a:pt x="0" y="469551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4" name="Freeform 64"/>
                <p:cNvSpPr/>
                <p:nvPr/>
              </p:nvSpPr>
              <p:spPr>
                <a:xfrm>
                  <a:off x="0" y="12066730"/>
                  <a:ext cx="5916113" cy="46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6113" h="469551">
                      <a:moveTo>
                        <a:pt x="0" y="0"/>
                      </a:moveTo>
                      <a:lnTo>
                        <a:pt x="5878549" y="0"/>
                      </a:lnTo>
                      <a:cubicBezTo>
                        <a:pt x="5888511" y="0"/>
                        <a:pt x="5898066" y="3958"/>
                        <a:pt x="5905110" y="11003"/>
                      </a:cubicBezTo>
                      <a:cubicBezTo>
                        <a:pt x="5912155" y="18047"/>
                        <a:pt x="5916113" y="27602"/>
                        <a:pt x="5916113" y="37565"/>
                      </a:cubicBezTo>
                      <a:lnTo>
                        <a:pt x="5916113" y="431987"/>
                      </a:lnTo>
                      <a:cubicBezTo>
                        <a:pt x="5916113" y="441950"/>
                        <a:pt x="5912155" y="451504"/>
                        <a:pt x="5905110" y="458549"/>
                      </a:cubicBezTo>
                      <a:cubicBezTo>
                        <a:pt x="5898066" y="465593"/>
                        <a:pt x="5888511" y="469551"/>
                        <a:pt x="5878549" y="469551"/>
                      </a:cubicBezTo>
                      <a:lnTo>
                        <a:pt x="0" y="469551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5" name="Freeform 65"/>
                <p:cNvSpPr/>
                <p:nvPr/>
              </p:nvSpPr>
              <p:spPr>
                <a:xfrm>
                  <a:off x="0" y="13273404"/>
                  <a:ext cx="5341553" cy="469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1553" h="469551">
                      <a:moveTo>
                        <a:pt x="0" y="0"/>
                      </a:moveTo>
                      <a:lnTo>
                        <a:pt x="5303988" y="0"/>
                      </a:lnTo>
                      <a:cubicBezTo>
                        <a:pt x="5324734" y="0"/>
                        <a:pt x="5341552" y="16817"/>
                        <a:pt x="5341552" y="37563"/>
                      </a:cubicBezTo>
                      <a:lnTo>
                        <a:pt x="5341552" y="431986"/>
                      </a:lnTo>
                      <a:cubicBezTo>
                        <a:pt x="5341553" y="441948"/>
                        <a:pt x="5337595" y="451504"/>
                        <a:pt x="5330550" y="458549"/>
                      </a:cubicBezTo>
                      <a:cubicBezTo>
                        <a:pt x="5323506" y="465593"/>
                        <a:pt x="5313951" y="469551"/>
                        <a:pt x="5303988" y="469551"/>
                      </a:cubicBezTo>
                      <a:lnTo>
                        <a:pt x="0" y="469551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sp>
          <p:nvSpPr>
            <p:cNvPr id="75" name="TextBox 75"/>
            <p:cNvSpPr txBox="1"/>
            <p:nvPr/>
          </p:nvSpPr>
          <p:spPr>
            <a:xfrm>
              <a:off x="1179152" y="9715500"/>
              <a:ext cx="2815690" cy="363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39"/>
                </a:lnSpc>
                <a:spcBef>
                  <a:spcPct val="0"/>
                </a:spcBef>
              </a:pPr>
              <a:r>
                <a:rPr lang="en-US" sz="1959" dirty="0">
                  <a:solidFill>
                    <a:srgbClr val="000000"/>
                  </a:solidFill>
                  <a:latin typeface="Muli"/>
                </a:rPr>
                <a:t>Benchmark stores</a:t>
              </a:r>
            </a:p>
          </p:txBody>
        </p:sp>
        <p:grpSp>
          <p:nvGrpSpPr>
            <p:cNvPr id="83" name="Group 73">
              <a:extLst>
                <a:ext uri="{FF2B5EF4-FFF2-40B4-BE49-F238E27FC236}">
                  <a16:creationId xmlns:a16="http://schemas.microsoft.com/office/drawing/2014/main" id="{67AAFCD1-3210-B6AA-A4DE-1720CB48298D}"/>
                </a:ext>
              </a:extLst>
            </p:cNvPr>
            <p:cNvGrpSpPr/>
            <p:nvPr/>
          </p:nvGrpSpPr>
          <p:grpSpPr>
            <a:xfrm>
              <a:off x="690992" y="9761743"/>
              <a:ext cx="340168" cy="325151"/>
              <a:chOff x="0" y="0"/>
              <a:chExt cx="89592" cy="85636"/>
            </a:xfrm>
          </p:grpSpPr>
          <p:sp>
            <p:nvSpPr>
              <p:cNvPr id="84" name="Freeform 74">
                <a:extLst>
                  <a:ext uri="{FF2B5EF4-FFF2-40B4-BE49-F238E27FC236}">
                    <a16:creationId xmlns:a16="http://schemas.microsoft.com/office/drawing/2014/main" id="{A5F0D198-2DAF-4D33-FD0B-714C1B8AB57C}"/>
                  </a:ext>
                </a:extLst>
              </p:cNvPr>
              <p:cNvSpPr/>
              <p:nvPr/>
            </p:nvSpPr>
            <p:spPr>
              <a:xfrm>
                <a:off x="0" y="0"/>
                <a:ext cx="89592" cy="85636"/>
              </a:xfrm>
              <a:custGeom>
                <a:avLst/>
                <a:gdLst/>
                <a:ahLst/>
                <a:cxnLst/>
                <a:rect l="l" t="t" r="r" b="b"/>
                <a:pathLst>
                  <a:path w="89592" h="85636">
                    <a:moveTo>
                      <a:pt x="0" y="0"/>
                    </a:moveTo>
                    <a:lnTo>
                      <a:pt x="89592" y="0"/>
                    </a:lnTo>
                    <a:lnTo>
                      <a:pt x="89592" y="85636"/>
                    </a:lnTo>
                    <a:lnTo>
                      <a:pt x="0" y="85636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5" name="TextBox 75">
                <a:extLst>
                  <a:ext uri="{FF2B5EF4-FFF2-40B4-BE49-F238E27FC236}">
                    <a16:creationId xmlns:a16="http://schemas.microsoft.com/office/drawing/2014/main" id="{E825EC14-3CB3-4AAF-9E82-32E2CF77C4A1}"/>
                  </a:ext>
                </a:extLst>
              </p:cNvPr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99" y="351314"/>
            <a:ext cx="10974145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95"/>
              </a:lnSpc>
            </a:pPr>
            <a:r>
              <a:rPr lang="en-US" sz="5079" dirty="0">
                <a:solidFill>
                  <a:srgbClr val="000000"/>
                </a:solidFill>
                <a:latin typeface="Cooper BT Light" panose="020B0604020202020204" charset="0"/>
              </a:rPr>
              <a:t>Insights &amp; Suggestions - Model 2</a:t>
            </a:r>
          </a:p>
        </p:txBody>
      </p:sp>
      <p:sp>
        <p:nvSpPr>
          <p:cNvPr id="3" name="AutoShape 3"/>
          <p:cNvSpPr/>
          <p:nvPr/>
        </p:nvSpPr>
        <p:spPr>
          <a:xfrm>
            <a:off x="1028745" y="1366838"/>
            <a:ext cx="16204023" cy="19050"/>
          </a:xfrm>
          <a:prstGeom prst="line">
            <a:avLst/>
          </a:prstGeom>
          <a:ln w="76200" cap="flat">
            <a:solidFill>
              <a:srgbClr val="0B02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6090329" y="7154968"/>
            <a:ext cx="11751904" cy="2924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2200" dirty="0">
                <a:solidFill>
                  <a:srgbClr val="000000"/>
                </a:solidFill>
                <a:latin typeface="Muli Bold"/>
              </a:rPr>
              <a:t>Suggestions to improve Store's efficiency:</a:t>
            </a:r>
          </a:p>
          <a:p>
            <a:pPr marL="474981" lvl="1" indent="-237491">
              <a:lnSpc>
                <a:spcPts val="33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Muli Bold"/>
              </a:rPr>
              <a:t>Rent Optimization</a:t>
            </a:r>
          </a:p>
          <a:p>
            <a:pPr marL="474981" lvl="1" indent="-237491">
              <a:lnSpc>
                <a:spcPts val="33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Muli Bold"/>
              </a:rPr>
              <a:t>Staffing patterns and workload distribution</a:t>
            </a:r>
          </a:p>
          <a:p>
            <a:pPr marL="474981" lvl="1" indent="-237491">
              <a:lnSpc>
                <a:spcPts val="33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Muli Bold"/>
              </a:rPr>
              <a:t>Introducing new products that align with customer preferences and accordingly increasing sales. </a:t>
            </a:r>
          </a:p>
          <a:p>
            <a:pPr marL="474981" lvl="1" indent="-237491">
              <a:lnSpc>
                <a:spcPts val="33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Muli Bold"/>
              </a:rPr>
              <a:t>Removing SKUs that have least contribution to Sales.</a:t>
            </a:r>
          </a:p>
          <a:p>
            <a:pPr marL="474981" lvl="1" indent="-237491">
              <a:lnSpc>
                <a:spcPts val="3300"/>
              </a:lnSpc>
              <a:buFont typeface="Arial"/>
              <a:buChar char="•"/>
            </a:pPr>
            <a:r>
              <a:rPr lang="en-US" sz="2200" dirty="0">
                <a:solidFill>
                  <a:srgbClr val="000000"/>
                </a:solidFill>
                <a:latin typeface="Muli Bold"/>
              </a:rPr>
              <a:t>Staff training to improve customer interactions and satisfaction.</a:t>
            </a:r>
          </a:p>
        </p:txBody>
      </p:sp>
      <p:sp>
        <p:nvSpPr>
          <p:cNvPr id="39" name="Freeform 39"/>
          <p:cNvSpPr/>
          <p:nvPr/>
        </p:nvSpPr>
        <p:spPr>
          <a:xfrm>
            <a:off x="67535" y="281921"/>
            <a:ext cx="961165" cy="910310"/>
          </a:xfrm>
          <a:custGeom>
            <a:avLst/>
            <a:gdLst/>
            <a:ahLst/>
            <a:cxnLst/>
            <a:rect l="l" t="t" r="r" b="b"/>
            <a:pathLst>
              <a:path w="961165" h="910310">
                <a:moveTo>
                  <a:pt x="0" y="0"/>
                </a:moveTo>
                <a:lnTo>
                  <a:pt x="961165" y="0"/>
                </a:lnTo>
                <a:lnTo>
                  <a:pt x="961165" y="910310"/>
                </a:lnTo>
                <a:lnTo>
                  <a:pt x="0" y="910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0" name="Group 40"/>
          <p:cNvGrpSpPr/>
          <p:nvPr/>
        </p:nvGrpSpPr>
        <p:grpSpPr>
          <a:xfrm>
            <a:off x="6090329" y="2607524"/>
            <a:ext cx="11751904" cy="4387228"/>
            <a:chOff x="0" y="0"/>
            <a:chExt cx="3095152" cy="115548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3095152" cy="1155484"/>
            </a:xfrm>
            <a:custGeom>
              <a:avLst/>
              <a:gdLst/>
              <a:ahLst/>
              <a:cxnLst/>
              <a:rect l="l" t="t" r="r" b="b"/>
              <a:pathLst>
                <a:path w="3095152" h="1155484">
                  <a:moveTo>
                    <a:pt x="0" y="0"/>
                  </a:moveTo>
                  <a:lnTo>
                    <a:pt x="3095152" y="0"/>
                  </a:lnTo>
                  <a:lnTo>
                    <a:pt x="3095152" y="1155484"/>
                  </a:lnTo>
                  <a:lnTo>
                    <a:pt x="0" y="1155484"/>
                  </a:lnTo>
                  <a:close/>
                </a:path>
              </a:pathLst>
            </a:custGeom>
            <a:solidFill>
              <a:srgbClr val="FFFFFF"/>
            </a:solidFill>
            <a:ln w="38100">
              <a:solidFill>
                <a:srgbClr val="5F316C"/>
              </a:solidFill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0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7028402" y="2751539"/>
            <a:ext cx="10723838" cy="4099200"/>
            <a:chOff x="0" y="0"/>
            <a:chExt cx="14298451" cy="5465600"/>
          </a:xfrm>
        </p:grpSpPr>
        <p:grpSp>
          <p:nvGrpSpPr>
            <p:cNvPr id="44" name="Group 44"/>
            <p:cNvGrpSpPr/>
            <p:nvPr/>
          </p:nvGrpSpPr>
          <p:grpSpPr>
            <a:xfrm rot="5400000">
              <a:off x="6139577" y="-4826318"/>
              <a:ext cx="3332556" cy="12985192"/>
              <a:chOff x="0" y="-66675"/>
              <a:chExt cx="736600" cy="2870141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348754" cy="2803466"/>
              </a:xfrm>
              <a:custGeom>
                <a:avLst/>
                <a:gdLst/>
                <a:ahLst/>
                <a:cxnLst/>
                <a:rect l="l" t="t" r="r" b="b"/>
                <a:pathLst>
                  <a:path w="348754" h="2803466">
                    <a:moveTo>
                      <a:pt x="348754" y="0"/>
                    </a:moveTo>
                    <a:lnTo>
                      <a:pt x="348754" y="2803466"/>
                    </a:lnTo>
                    <a:lnTo>
                      <a:pt x="174377" y="2676466"/>
                    </a:lnTo>
                    <a:lnTo>
                      <a:pt x="0" y="2803466"/>
                    </a:lnTo>
                    <a:lnTo>
                      <a:pt x="0" y="0"/>
                    </a:lnTo>
                    <a:lnTo>
                      <a:pt x="348754" y="0"/>
                    </a:lnTo>
                    <a:close/>
                  </a:path>
                </a:pathLst>
              </a:custGeom>
              <a:solidFill>
                <a:srgbClr val="F8F5F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0" y="-66675"/>
                <a:ext cx="736600" cy="752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grpSp>
          <p:nvGrpSpPr>
            <p:cNvPr id="47" name="Group 47"/>
            <p:cNvGrpSpPr/>
            <p:nvPr/>
          </p:nvGrpSpPr>
          <p:grpSpPr>
            <a:xfrm>
              <a:off x="137736" y="0"/>
              <a:ext cx="1836040" cy="1577847"/>
              <a:chOff x="0" y="0"/>
              <a:chExt cx="812800" cy="6985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EAE3E1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TextBox 49"/>
              <p:cNvSpPr txBox="1"/>
              <p:nvPr/>
            </p:nvSpPr>
            <p:spPr>
              <a:xfrm>
                <a:off x="114300" y="-66675"/>
                <a:ext cx="584200" cy="7651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sp>
          <p:nvSpPr>
            <p:cNvPr id="50" name="Freeform 50"/>
            <p:cNvSpPr/>
            <p:nvPr/>
          </p:nvSpPr>
          <p:spPr>
            <a:xfrm>
              <a:off x="591863" y="351840"/>
              <a:ext cx="946976" cy="816767"/>
            </a:xfrm>
            <a:custGeom>
              <a:avLst/>
              <a:gdLst/>
              <a:ahLst/>
              <a:cxnLst/>
              <a:rect l="l" t="t" r="r" b="b"/>
              <a:pathLst>
                <a:path w="946976" h="816767">
                  <a:moveTo>
                    <a:pt x="0" y="0"/>
                  </a:moveTo>
                  <a:lnTo>
                    <a:pt x="946976" y="0"/>
                  </a:lnTo>
                  <a:lnTo>
                    <a:pt x="946976" y="816767"/>
                  </a:lnTo>
                  <a:lnTo>
                    <a:pt x="0" y="816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2257105" y="272801"/>
              <a:ext cx="11739694" cy="9481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9"/>
                </a:lnSpc>
              </a:pPr>
              <a:r>
                <a:rPr lang="en-US" sz="1966" dirty="0">
                  <a:solidFill>
                    <a:srgbClr val="000000"/>
                  </a:solidFill>
                  <a:latin typeface="Muli"/>
                </a:rPr>
                <a:t>Analyze </a:t>
              </a:r>
              <a:r>
                <a:rPr lang="en-US" sz="1966" b="1" dirty="0">
                  <a:solidFill>
                    <a:srgbClr val="000000"/>
                  </a:solidFill>
                  <a:latin typeface="Muli"/>
                </a:rPr>
                <a:t>SKUs with low sales</a:t>
              </a:r>
              <a:r>
                <a:rPr lang="en-US" sz="1966" dirty="0">
                  <a:solidFill>
                    <a:srgbClr val="000000"/>
                  </a:solidFill>
                  <a:latin typeface="Muli"/>
                </a:rPr>
                <a:t> for potential removal and identify </a:t>
              </a:r>
              <a:r>
                <a:rPr lang="en-US" sz="1966" b="1" dirty="0">
                  <a:solidFill>
                    <a:srgbClr val="000000"/>
                  </a:solidFill>
                  <a:latin typeface="Muli"/>
                </a:rPr>
                <a:t>SKUs with high consumer demand </a:t>
              </a:r>
              <a:r>
                <a:rPr lang="en-US" sz="1966" dirty="0">
                  <a:solidFill>
                    <a:srgbClr val="000000"/>
                  </a:solidFill>
                  <a:latin typeface="Muli"/>
                </a:rPr>
                <a:t>for prioritized stocking.</a:t>
              </a:r>
            </a:p>
          </p:txBody>
        </p:sp>
        <p:grpSp>
          <p:nvGrpSpPr>
            <p:cNvPr id="52" name="Group 52"/>
            <p:cNvGrpSpPr/>
            <p:nvPr/>
          </p:nvGrpSpPr>
          <p:grpSpPr>
            <a:xfrm rot="5400000">
              <a:off x="6828505" y="-3689643"/>
              <a:ext cx="1653046" cy="12683539"/>
              <a:chOff x="0" y="0"/>
              <a:chExt cx="365376" cy="2803466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365376" cy="2803466"/>
              </a:xfrm>
              <a:custGeom>
                <a:avLst/>
                <a:gdLst/>
                <a:ahLst/>
                <a:cxnLst/>
                <a:rect l="l" t="t" r="r" b="b"/>
                <a:pathLst>
                  <a:path w="365376" h="2803466">
                    <a:moveTo>
                      <a:pt x="365376" y="0"/>
                    </a:moveTo>
                    <a:lnTo>
                      <a:pt x="365376" y="2803466"/>
                    </a:lnTo>
                    <a:lnTo>
                      <a:pt x="182688" y="2676466"/>
                    </a:lnTo>
                    <a:lnTo>
                      <a:pt x="0" y="2803466"/>
                    </a:lnTo>
                    <a:lnTo>
                      <a:pt x="0" y="0"/>
                    </a:lnTo>
                    <a:lnTo>
                      <a:pt x="365376" y="0"/>
                    </a:lnTo>
                    <a:close/>
                  </a:path>
                </a:pathLst>
              </a:custGeom>
              <a:solidFill>
                <a:srgbClr val="F8F5F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" name="TextBox 54"/>
              <p:cNvSpPr txBox="1"/>
              <p:nvPr/>
            </p:nvSpPr>
            <p:spPr>
              <a:xfrm>
                <a:off x="0" y="-66675"/>
                <a:ext cx="736600" cy="752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93984" y="1825603"/>
              <a:ext cx="1923545" cy="1653046"/>
              <a:chOff x="0" y="0"/>
              <a:chExt cx="812800" cy="6985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EAE3E1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7" name="TextBox 57"/>
              <p:cNvSpPr txBox="1"/>
              <p:nvPr/>
            </p:nvSpPr>
            <p:spPr>
              <a:xfrm>
                <a:off x="114300" y="-66675"/>
                <a:ext cx="584200" cy="7651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sp>
          <p:nvSpPr>
            <p:cNvPr id="58" name="Freeform 58"/>
            <p:cNvSpPr/>
            <p:nvPr/>
          </p:nvSpPr>
          <p:spPr>
            <a:xfrm>
              <a:off x="454415" y="2092416"/>
              <a:ext cx="1221871" cy="1208125"/>
            </a:xfrm>
            <a:custGeom>
              <a:avLst/>
              <a:gdLst/>
              <a:ahLst/>
              <a:cxnLst/>
              <a:rect l="l" t="t" r="r" b="b"/>
              <a:pathLst>
                <a:path w="1221871" h="1208125">
                  <a:moveTo>
                    <a:pt x="0" y="0"/>
                  </a:moveTo>
                  <a:lnTo>
                    <a:pt x="1221871" y="0"/>
                  </a:lnTo>
                  <a:lnTo>
                    <a:pt x="1221871" y="1208125"/>
                  </a:lnTo>
                  <a:lnTo>
                    <a:pt x="0" y="12081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2111513" y="2136004"/>
              <a:ext cx="11739693" cy="965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9"/>
                </a:lnSpc>
              </a:pPr>
              <a:r>
                <a:rPr lang="en-US" sz="1966" dirty="0">
                  <a:solidFill>
                    <a:srgbClr val="000000"/>
                  </a:solidFill>
                  <a:latin typeface="Muli"/>
                </a:rPr>
                <a:t>Slack in Rent per Area, indicating that there may be opportunities to </a:t>
              </a:r>
              <a:r>
                <a:rPr lang="en-US" sz="1966" dirty="0">
                  <a:solidFill>
                    <a:srgbClr val="000000"/>
                  </a:solidFill>
                  <a:latin typeface="Muli Bold"/>
                </a:rPr>
                <a:t>optimize rental expenses</a:t>
              </a:r>
              <a:r>
                <a:rPr lang="en-US" sz="1966" dirty="0">
                  <a:solidFill>
                    <a:srgbClr val="000000"/>
                  </a:solidFill>
                  <a:latin typeface="Muli"/>
                </a:rPr>
                <a:t>.</a:t>
              </a:r>
            </a:p>
          </p:txBody>
        </p:sp>
        <p:grpSp>
          <p:nvGrpSpPr>
            <p:cNvPr id="60" name="Group 60"/>
            <p:cNvGrpSpPr/>
            <p:nvPr/>
          </p:nvGrpSpPr>
          <p:grpSpPr>
            <a:xfrm rot="5400000">
              <a:off x="6754115" y="-1777083"/>
              <a:ext cx="1814581" cy="12670784"/>
              <a:chOff x="0" y="0"/>
              <a:chExt cx="394567" cy="275517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394567" cy="2755170"/>
              </a:xfrm>
              <a:custGeom>
                <a:avLst/>
                <a:gdLst/>
                <a:ahLst/>
                <a:cxnLst/>
                <a:rect l="l" t="t" r="r" b="b"/>
                <a:pathLst>
                  <a:path w="394567" h="2755170">
                    <a:moveTo>
                      <a:pt x="394567" y="0"/>
                    </a:moveTo>
                    <a:lnTo>
                      <a:pt x="394567" y="2755170"/>
                    </a:lnTo>
                    <a:lnTo>
                      <a:pt x="197284" y="2628170"/>
                    </a:lnTo>
                    <a:lnTo>
                      <a:pt x="0" y="2755170"/>
                    </a:lnTo>
                    <a:lnTo>
                      <a:pt x="0" y="0"/>
                    </a:lnTo>
                    <a:lnTo>
                      <a:pt x="394567" y="0"/>
                    </a:lnTo>
                    <a:close/>
                  </a:path>
                </a:pathLst>
              </a:custGeom>
              <a:solidFill>
                <a:srgbClr val="F8F5F5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2" name="TextBox 62"/>
              <p:cNvSpPr txBox="1"/>
              <p:nvPr/>
            </p:nvSpPr>
            <p:spPr>
              <a:xfrm>
                <a:off x="0" y="-66675"/>
                <a:ext cx="736600" cy="752475"/>
              </a:xfrm>
              <a:prstGeom prst="rect">
                <a:avLst/>
              </a:prstGeom>
            </p:spPr>
            <p:txBody>
              <a:bodyPr lIns="51639" tIns="51639" rIns="51639" bIns="51639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grpSp>
          <p:nvGrpSpPr>
            <p:cNvPr id="63" name="Group 63"/>
            <p:cNvGrpSpPr/>
            <p:nvPr/>
          </p:nvGrpSpPr>
          <p:grpSpPr>
            <a:xfrm>
              <a:off x="0" y="3651019"/>
              <a:ext cx="2111513" cy="1814581"/>
              <a:chOff x="0" y="0"/>
              <a:chExt cx="812800" cy="6985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812800" cy="6985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698500">
                    <a:moveTo>
                      <a:pt x="812800" y="349250"/>
                    </a:moveTo>
                    <a:lnTo>
                      <a:pt x="609600" y="698500"/>
                    </a:lnTo>
                    <a:lnTo>
                      <a:pt x="203200" y="698500"/>
                    </a:lnTo>
                    <a:lnTo>
                      <a:pt x="0" y="349250"/>
                    </a:lnTo>
                    <a:lnTo>
                      <a:pt x="203200" y="0"/>
                    </a:lnTo>
                    <a:lnTo>
                      <a:pt x="609600" y="0"/>
                    </a:lnTo>
                    <a:lnTo>
                      <a:pt x="812800" y="349250"/>
                    </a:lnTo>
                    <a:close/>
                  </a:path>
                </a:pathLst>
              </a:custGeom>
              <a:solidFill>
                <a:srgbClr val="EAE3E1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114300" y="-66675"/>
                <a:ext cx="584200" cy="765175"/>
              </a:xfrm>
              <a:prstGeom prst="rect">
                <a:avLst/>
              </a:prstGeom>
            </p:spPr>
            <p:txBody>
              <a:bodyPr lIns="51639" tIns="51639" rIns="51639" bIns="51639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sp>
          <p:nvSpPr>
            <p:cNvPr id="66" name="Freeform 66"/>
            <p:cNvSpPr/>
            <p:nvPr/>
          </p:nvSpPr>
          <p:spPr>
            <a:xfrm>
              <a:off x="454811" y="4128634"/>
              <a:ext cx="1201890" cy="859351"/>
            </a:xfrm>
            <a:custGeom>
              <a:avLst/>
              <a:gdLst/>
              <a:ahLst/>
              <a:cxnLst/>
              <a:rect l="l" t="t" r="r" b="b"/>
              <a:pathLst>
                <a:path w="1201890" h="859351">
                  <a:moveTo>
                    <a:pt x="0" y="0"/>
                  </a:moveTo>
                  <a:lnTo>
                    <a:pt x="1201890" y="0"/>
                  </a:lnTo>
                  <a:lnTo>
                    <a:pt x="1201890" y="859351"/>
                  </a:lnTo>
                  <a:lnTo>
                    <a:pt x="0" y="8593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TextBox 67"/>
            <p:cNvSpPr txBox="1"/>
            <p:nvPr/>
          </p:nvSpPr>
          <p:spPr>
            <a:xfrm>
              <a:off x="2282910" y="4047652"/>
              <a:ext cx="11713887" cy="965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9"/>
                </a:lnSpc>
              </a:pPr>
              <a:r>
                <a:rPr lang="en-US" sz="1966" dirty="0">
                  <a:solidFill>
                    <a:srgbClr val="000000"/>
                  </a:solidFill>
                  <a:latin typeface="Muli"/>
                </a:rPr>
                <a:t> Slack in Transactions per Staff, suggesting that the </a:t>
              </a:r>
              <a:r>
                <a:rPr lang="en-US" sz="1966" dirty="0">
                  <a:solidFill>
                    <a:srgbClr val="000000"/>
                  </a:solidFill>
                  <a:latin typeface="Muli Bold"/>
                </a:rPr>
                <a:t>staff may not be fully engaged.</a:t>
              </a:r>
            </a:p>
          </p:txBody>
        </p:sp>
      </p:grpSp>
      <p:sp>
        <p:nvSpPr>
          <p:cNvPr id="68" name="TextBox 68"/>
          <p:cNvSpPr txBox="1"/>
          <p:nvPr/>
        </p:nvSpPr>
        <p:spPr>
          <a:xfrm rot="-5400000">
            <a:off x="5006788" y="4404868"/>
            <a:ext cx="3109712" cy="579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Muli Bold"/>
              </a:rPr>
              <a:t>Problem Areas</a:t>
            </a:r>
          </a:p>
        </p:txBody>
      </p:sp>
      <p:grpSp>
        <p:nvGrpSpPr>
          <p:cNvPr id="69" name="Group 69"/>
          <p:cNvGrpSpPr/>
          <p:nvPr/>
        </p:nvGrpSpPr>
        <p:grpSpPr>
          <a:xfrm>
            <a:off x="6090329" y="1671638"/>
            <a:ext cx="11768287" cy="824439"/>
            <a:chOff x="0" y="0"/>
            <a:chExt cx="3099466" cy="217136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3099466" cy="217136"/>
            </a:xfrm>
            <a:custGeom>
              <a:avLst/>
              <a:gdLst/>
              <a:ahLst/>
              <a:cxnLst/>
              <a:rect l="l" t="t" r="r" b="b"/>
              <a:pathLst>
                <a:path w="3099466" h="217136">
                  <a:moveTo>
                    <a:pt x="0" y="0"/>
                  </a:moveTo>
                  <a:lnTo>
                    <a:pt x="3099466" y="0"/>
                  </a:lnTo>
                  <a:lnTo>
                    <a:pt x="3099466" y="217136"/>
                  </a:lnTo>
                  <a:lnTo>
                    <a:pt x="0" y="217136"/>
                  </a:lnTo>
                  <a:close/>
                </a:path>
              </a:pathLst>
            </a:custGeom>
            <a:solidFill>
              <a:srgbClr val="5F316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1" name="TextBox 71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3300"/>
                </a:lnSpc>
              </a:pPr>
              <a:endParaRPr/>
            </a:p>
          </p:txBody>
        </p:sp>
      </p:grpSp>
      <p:sp>
        <p:nvSpPr>
          <p:cNvPr id="72" name="TextBox 72"/>
          <p:cNvSpPr txBox="1"/>
          <p:nvPr/>
        </p:nvSpPr>
        <p:spPr>
          <a:xfrm>
            <a:off x="6103769" y="1733783"/>
            <a:ext cx="11754847" cy="734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1959" dirty="0">
                <a:solidFill>
                  <a:srgbClr val="FFFFFF"/>
                </a:solidFill>
                <a:latin typeface="Muli Bold"/>
              </a:rPr>
              <a:t>Store T95 has an efficiency score of 0.67, which is relatively the lowest efficiency among all the stores.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B3817E4-F74D-6C34-9313-4F2C0948E768}"/>
              </a:ext>
            </a:extLst>
          </p:cNvPr>
          <p:cNvGrpSpPr/>
          <p:nvPr/>
        </p:nvGrpSpPr>
        <p:grpSpPr>
          <a:xfrm>
            <a:off x="530433" y="1531214"/>
            <a:ext cx="4865712" cy="8555680"/>
            <a:chOff x="530433" y="1531214"/>
            <a:chExt cx="4865712" cy="8555680"/>
          </a:xfrm>
        </p:grpSpPr>
        <p:grpSp>
          <p:nvGrpSpPr>
            <p:cNvPr id="5" name="Group 5"/>
            <p:cNvGrpSpPr/>
            <p:nvPr/>
          </p:nvGrpSpPr>
          <p:grpSpPr>
            <a:xfrm>
              <a:off x="530433" y="1531214"/>
              <a:ext cx="4865712" cy="8136252"/>
              <a:chOff x="0" y="-38100"/>
              <a:chExt cx="6487616" cy="10848336"/>
            </a:xfrm>
          </p:grpSpPr>
          <p:sp>
            <p:nvSpPr>
              <p:cNvPr id="6" name="TextBox 6"/>
              <p:cNvSpPr txBox="1"/>
              <p:nvPr/>
            </p:nvSpPr>
            <p:spPr>
              <a:xfrm>
                <a:off x="2854035" y="-38100"/>
                <a:ext cx="1351020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l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00" u="none" strike="noStrike" dirty="0">
                    <a:solidFill>
                      <a:srgbClr val="000000"/>
                    </a:solidFill>
                    <a:latin typeface="Canva Sans"/>
                  </a:rPr>
                  <a:t>Efficiency</a:t>
                </a:r>
              </a:p>
            </p:txBody>
          </p:sp>
          <p:grpSp>
            <p:nvGrpSpPr>
              <p:cNvPr id="7" name="Group 7"/>
              <p:cNvGrpSpPr>
                <a:grpSpLocks noChangeAspect="1"/>
              </p:cNvGrpSpPr>
              <p:nvPr/>
            </p:nvGrpSpPr>
            <p:grpSpPr>
              <a:xfrm>
                <a:off x="2641102" y="113677"/>
                <a:ext cx="106467" cy="106467"/>
                <a:chOff x="2702338" y="-619921"/>
                <a:chExt cx="152400" cy="152400"/>
              </a:xfrm>
            </p:grpSpPr>
            <p:sp>
              <p:nvSpPr>
                <p:cNvPr id="8" name="Freeform 8"/>
                <p:cNvSpPr/>
                <p:nvPr/>
              </p:nvSpPr>
              <p:spPr>
                <a:xfrm>
                  <a:off x="2702338" y="-619921"/>
                  <a:ext cx="152400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00" h="152400">
                      <a:moveTo>
                        <a:pt x="152400" y="139700"/>
                      </a:moveTo>
                      <a:lnTo>
                        <a:pt x="152400" y="12700"/>
                      </a:lnTo>
                      <a:cubicBezTo>
                        <a:pt x="152400" y="5686"/>
                        <a:pt x="146714" y="0"/>
                        <a:pt x="139700" y="0"/>
                      </a:cubicBezTo>
                      <a:lnTo>
                        <a:pt x="12700" y="0"/>
                      </a:lnTo>
                      <a:cubicBezTo>
                        <a:pt x="5686" y="0"/>
                        <a:pt x="0" y="5686"/>
                        <a:pt x="0" y="12700"/>
                      </a:cubicBezTo>
                      <a:lnTo>
                        <a:pt x="0" y="139700"/>
                      </a:lnTo>
                      <a:cubicBezTo>
                        <a:pt x="0" y="146714"/>
                        <a:pt x="5686" y="152400"/>
                        <a:pt x="12700" y="152400"/>
                      </a:cubicBezTo>
                      <a:lnTo>
                        <a:pt x="139700" y="152400"/>
                      </a:lnTo>
                      <a:cubicBezTo>
                        <a:pt x="146714" y="152400"/>
                        <a:pt x="152400" y="146714"/>
                        <a:pt x="152400" y="139700"/>
                      </a:cubicBezTo>
                      <a:close/>
                    </a:path>
                  </a:pathLst>
                </a:custGeom>
                <a:solidFill>
                  <a:srgbClr val="5F316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9" name="TextBox 9"/>
              <p:cNvSpPr txBox="1"/>
              <p:nvPr/>
            </p:nvSpPr>
            <p:spPr>
              <a:xfrm>
                <a:off x="653931" y="10438315"/>
                <a:ext cx="198627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0</a:t>
                </a:r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1870348" y="10438315"/>
                <a:ext cx="595327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0.25</a:t>
                </a:r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3362747" y="10438315"/>
                <a:ext cx="530001" cy="3719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 dirty="0">
                    <a:solidFill>
                      <a:srgbClr val="000000"/>
                    </a:solidFill>
                    <a:latin typeface="Canva Sans"/>
                  </a:rPr>
                  <a:t>0.5</a:t>
                </a:r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4707756" y="10438315"/>
                <a:ext cx="638893" cy="37192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 dirty="0">
                    <a:solidFill>
                      <a:srgbClr val="000000"/>
                    </a:solidFill>
                    <a:latin typeface="Canva Sans"/>
                  </a:rPr>
                  <a:t>0.75</a:t>
                </a:r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6337010" y="10438315"/>
                <a:ext cx="150606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ct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 dirty="0">
                    <a:solidFill>
                      <a:srgbClr val="000000"/>
                    </a:solidFill>
                    <a:latin typeface="Canva Sans"/>
                  </a:rPr>
                  <a:t>1</a:t>
                </a:r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40590" y="508960"/>
                <a:ext cx="571261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T26 </a:t>
                </a:r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23179" y="1368400"/>
                <a:ext cx="588673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C76 </a:t>
                </a:r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61108" y="2227839"/>
                <a:ext cx="550744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L18 </a:t>
                </a:r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36709" y="3087279"/>
                <a:ext cx="575143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Y19 </a:t>
                </a:r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54342" y="3946718"/>
                <a:ext cx="557509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Y13 </a:t>
                </a:r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47577" y="4806158"/>
                <a:ext cx="564274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L83 </a:t>
                </a:r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5878" y="5665597"/>
                <a:ext cx="605974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S96 </a:t>
                </a:r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51348" y="6525037"/>
                <a:ext cx="560504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T24 </a:t>
                </a:r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7384476"/>
                <a:ext cx="611852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W77 </a:t>
                </a:r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6765" y="8243916"/>
                <a:ext cx="605087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H25 </a:t>
                </a:r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50128" y="9103355"/>
                <a:ext cx="561723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F16 </a:t>
                </a:r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28835" y="9962795"/>
                <a:ext cx="583017" cy="37192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337"/>
                  </a:lnSpc>
                  <a:spcBef>
                    <a:spcPct val="0"/>
                  </a:spcBef>
                </a:pPr>
                <a:r>
                  <a:rPr lang="en-US" sz="1669" u="none" strike="noStrike">
                    <a:solidFill>
                      <a:srgbClr val="000000"/>
                    </a:solidFill>
                    <a:latin typeface="Canva Sans"/>
                  </a:rPr>
                  <a:t>T95 </a:t>
                </a:r>
              </a:p>
            </p:txBody>
          </p:sp>
          <p:grpSp>
            <p:nvGrpSpPr>
              <p:cNvPr id="26" name="Group 26"/>
              <p:cNvGrpSpPr>
                <a:grpSpLocks noChangeAspect="1"/>
              </p:cNvGrpSpPr>
              <p:nvPr/>
            </p:nvGrpSpPr>
            <p:grpSpPr>
              <a:xfrm>
                <a:off x="753245" y="546755"/>
                <a:ext cx="5663504" cy="9788267"/>
                <a:chOff x="0" y="0"/>
                <a:chExt cx="8106919" cy="14011235"/>
              </a:xfrm>
            </p:grpSpPr>
            <p:sp>
              <p:nvSpPr>
                <p:cNvPr id="27" name="Freeform 27"/>
                <p:cNvSpPr/>
                <p:nvPr/>
              </p:nvSpPr>
              <p:spPr>
                <a:xfrm>
                  <a:off x="0" y="0"/>
                  <a:ext cx="8106918" cy="47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6918" h="478717">
                      <a:moveTo>
                        <a:pt x="0" y="0"/>
                      </a:moveTo>
                      <a:lnTo>
                        <a:pt x="8068621" y="0"/>
                      </a:lnTo>
                      <a:lnTo>
                        <a:pt x="8068621" y="0"/>
                      </a:lnTo>
                      <a:cubicBezTo>
                        <a:pt x="8089772" y="0"/>
                        <a:pt x="8106918" y="17147"/>
                        <a:pt x="8106918" y="38297"/>
                      </a:cubicBezTo>
                      <a:lnTo>
                        <a:pt x="8106918" y="440420"/>
                      </a:lnTo>
                      <a:cubicBezTo>
                        <a:pt x="8106918" y="461571"/>
                        <a:pt x="8089772" y="478717"/>
                        <a:pt x="8068621" y="478717"/>
                      </a:cubicBezTo>
                      <a:lnTo>
                        <a:pt x="0" y="478717"/>
                      </a:lnTo>
                      <a:close/>
                    </a:path>
                  </a:pathLst>
                </a:custGeom>
                <a:solidFill>
                  <a:srgbClr val="00B050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8" name="Freeform 28"/>
                <p:cNvSpPr/>
                <p:nvPr/>
              </p:nvSpPr>
              <p:spPr>
                <a:xfrm>
                  <a:off x="0" y="1230229"/>
                  <a:ext cx="8106918" cy="47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6918" h="478717">
                      <a:moveTo>
                        <a:pt x="0" y="0"/>
                      </a:moveTo>
                      <a:lnTo>
                        <a:pt x="8068621" y="0"/>
                      </a:lnTo>
                      <a:cubicBezTo>
                        <a:pt x="8089772" y="0"/>
                        <a:pt x="8106918" y="17146"/>
                        <a:pt x="8106918" y="38297"/>
                      </a:cubicBezTo>
                      <a:lnTo>
                        <a:pt x="8106918" y="440420"/>
                      </a:lnTo>
                      <a:cubicBezTo>
                        <a:pt x="8106918" y="461570"/>
                        <a:pt x="8089772" y="478717"/>
                        <a:pt x="8068621" y="478717"/>
                      </a:cubicBezTo>
                      <a:lnTo>
                        <a:pt x="0" y="478717"/>
                      </a:lnTo>
                      <a:close/>
                    </a:path>
                  </a:pathLst>
                </a:custGeom>
                <a:solidFill>
                  <a:srgbClr val="00B050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9" name="Freeform 29"/>
                <p:cNvSpPr/>
                <p:nvPr/>
              </p:nvSpPr>
              <p:spPr>
                <a:xfrm>
                  <a:off x="0" y="2460458"/>
                  <a:ext cx="8106918" cy="47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6918" h="478717">
                      <a:moveTo>
                        <a:pt x="0" y="0"/>
                      </a:moveTo>
                      <a:lnTo>
                        <a:pt x="8068621" y="0"/>
                      </a:lnTo>
                      <a:cubicBezTo>
                        <a:pt x="8089772" y="0"/>
                        <a:pt x="8106918" y="17146"/>
                        <a:pt x="8106918" y="38297"/>
                      </a:cubicBezTo>
                      <a:lnTo>
                        <a:pt x="8106918" y="440420"/>
                      </a:lnTo>
                      <a:cubicBezTo>
                        <a:pt x="8106918" y="461570"/>
                        <a:pt x="8089772" y="478717"/>
                        <a:pt x="8068621" y="478717"/>
                      </a:cubicBezTo>
                      <a:lnTo>
                        <a:pt x="0" y="478717"/>
                      </a:lnTo>
                      <a:close/>
                    </a:path>
                  </a:pathLst>
                </a:custGeom>
                <a:solidFill>
                  <a:srgbClr val="00B050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0" name="Freeform 30"/>
                <p:cNvSpPr/>
                <p:nvPr/>
              </p:nvSpPr>
              <p:spPr>
                <a:xfrm>
                  <a:off x="0" y="3690687"/>
                  <a:ext cx="8106918" cy="47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6918" h="478717">
                      <a:moveTo>
                        <a:pt x="0" y="0"/>
                      </a:moveTo>
                      <a:lnTo>
                        <a:pt x="8068621" y="0"/>
                      </a:lnTo>
                      <a:cubicBezTo>
                        <a:pt x="8089772" y="0"/>
                        <a:pt x="8106918" y="17146"/>
                        <a:pt x="8106918" y="38297"/>
                      </a:cubicBezTo>
                      <a:lnTo>
                        <a:pt x="8106918" y="440419"/>
                      </a:lnTo>
                      <a:cubicBezTo>
                        <a:pt x="8106918" y="461570"/>
                        <a:pt x="8089772" y="478716"/>
                        <a:pt x="8068621" y="478717"/>
                      </a:cubicBezTo>
                      <a:lnTo>
                        <a:pt x="0" y="478717"/>
                      </a:lnTo>
                      <a:close/>
                    </a:path>
                  </a:pathLst>
                </a:custGeom>
                <a:solidFill>
                  <a:srgbClr val="00B050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1" name="Freeform 31"/>
                <p:cNvSpPr/>
                <p:nvPr/>
              </p:nvSpPr>
              <p:spPr>
                <a:xfrm>
                  <a:off x="0" y="4920916"/>
                  <a:ext cx="8106918" cy="47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6918" h="478717">
                      <a:moveTo>
                        <a:pt x="0" y="0"/>
                      </a:moveTo>
                      <a:lnTo>
                        <a:pt x="8068621" y="0"/>
                      </a:lnTo>
                      <a:cubicBezTo>
                        <a:pt x="8089772" y="0"/>
                        <a:pt x="8106918" y="17146"/>
                        <a:pt x="8106918" y="38297"/>
                      </a:cubicBezTo>
                      <a:lnTo>
                        <a:pt x="8106918" y="440419"/>
                      </a:lnTo>
                      <a:cubicBezTo>
                        <a:pt x="8106918" y="461570"/>
                        <a:pt x="8089772" y="478716"/>
                        <a:pt x="8068621" y="478716"/>
                      </a:cubicBezTo>
                      <a:lnTo>
                        <a:pt x="0" y="478716"/>
                      </a:lnTo>
                      <a:close/>
                    </a:path>
                  </a:pathLst>
                </a:custGeom>
                <a:solidFill>
                  <a:srgbClr val="00B050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2" name="Freeform 32"/>
                <p:cNvSpPr/>
                <p:nvPr/>
              </p:nvSpPr>
              <p:spPr>
                <a:xfrm>
                  <a:off x="0" y="6151144"/>
                  <a:ext cx="7701890" cy="47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01890" h="478717">
                      <a:moveTo>
                        <a:pt x="0" y="0"/>
                      </a:moveTo>
                      <a:lnTo>
                        <a:pt x="7663593" y="0"/>
                      </a:lnTo>
                      <a:cubicBezTo>
                        <a:pt x="7673749" y="0"/>
                        <a:pt x="7683491" y="4035"/>
                        <a:pt x="7690673" y="11217"/>
                      </a:cubicBezTo>
                      <a:cubicBezTo>
                        <a:pt x="7697856" y="18399"/>
                        <a:pt x="7701890" y="28140"/>
                        <a:pt x="7701890" y="38298"/>
                      </a:cubicBezTo>
                      <a:lnTo>
                        <a:pt x="7701890" y="440420"/>
                      </a:lnTo>
                      <a:cubicBezTo>
                        <a:pt x="7701890" y="461571"/>
                        <a:pt x="7684743" y="478717"/>
                        <a:pt x="7663593" y="478717"/>
                      </a:cubicBezTo>
                      <a:lnTo>
                        <a:pt x="0" y="478717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33" name="Freeform 33"/>
                <p:cNvSpPr/>
                <p:nvPr/>
              </p:nvSpPr>
              <p:spPr>
                <a:xfrm>
                  <a:off x="0" y="7381373"/>
                  <a:ext cx="7458873" cy="47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8873" h="478717">
                      <a:moveTo>
                        <a:pt x="0" y="0"/>
                      </a:moveTo>
                      <a:lnTo>
                        <a:pt x="7420576" y="0"/>
                      </a:lnTo>
                      <a:cubicBezTo>
                        <a:pt x="7441726" y="0"/>
                        <a:pt x="7458873" y="17147"/>
                        <a:pt x="7458873" y="38297"/>
                      </a:cubicBezTo>
                      <a:lnTo>
                        <a:pt x="7458873" y="440420"/>
                      </a:lnTo>
                      <a:cubicBezTo>
                        <a:pt x="7458873" y="461571"/>
                        <a:pt x="7441726" y="478717"/>
                        <a:pt x="7420576" y="478717"/>
                      </a:cubicBezTo>
                      <a:lnTo>
                        <a:pt x="0" y="478717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4" name="Freeform 34"/>
                <p:cNvSpPr/>
                <p:nvPr/>
              </p:nvSpPr>
              <p:spPr>
                <a:xfrm>
                  <a:off x="0" y="8611602"/>
                  <a:ext cx="6810828" cy="47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0828" h="478717">
                      <a:moveTo>
                        <a:pt x="0" y="0"/>
                      </a:moveTo>
                      <a:lnTo>
                        <a:pt x="6772530" y="0"/>
                      </a:lnTo>
                      <a:cubicBezTo>
                        <a:pt x="6793681" y="0"/>
                        <a:pt x="6810828" y="17147"/>
                        <a:pt x="6810828" y="38297"/>
                      </a:cubicBezTo>
                      <a:lnTo>
                        <a:pt x="6810828" y="440420"/>
                      </a:lnTo>
                      <a:cubicBezTo>
                        <a:pt x="6810828" y="461571"/>
                        <a:pt x="6793681" y="478717"/>
                        <a:pt x="6772530" y="478717"/>
                      </a:cubicBezTo>
                      <a:lnTo>
                        <a:pt x="0" y="478717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5" name="Freeform 35"/>
                <p:cNvSpPr/>
                <p:nvPr/>
              </p:nvSpPr>
              <p:spPr>
                <a:xfrm>
                  <a:off x="0" y="9841831"/>
                  <a:ext cx="6648816" cy="47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8816" h="478717">
                      <a:moveTo>
                        <a:pt x="0" y="0"/>
                      </a:moveTo>
                      <a:lnTo>
                        <a:pt x="6610519" y="0"/>
                      </a:lnTo>
                      <a:cubicBezTo>
                        <a:pt x="6631670" y="0"/>
                        <a:pt x="6648816" y="17146"/>
                        <a:pt x="6648816" y="38297"/>
                      </a:cubicBezTo>
                      <a:lnTo>
                        <a:pt x="6648816" y="440420"/>
                      </a:lnTo>
                      <a:cubicBezTo>
                        <a:pt x="6648816" y="461570"/>
                        <a:pt x="6631670" y="478717"/>
                        <a:pt x="6610519" y="478717"/>
                      </a:cubicBezTo>
                      <a:lnTo>
                        <a:pt x="0" y="478717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6" name="Freeform 36"/>
                <p:cNvSpPr/>
                <p:nvPr/>
              </p:nvSpPr>
              <p:spPr>
                <a:xfrm>
                  <a:off x="0" y="11072060"/>
                  <a:ext cx="6162782" cy="47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2782" h="478717">
                      <a:moveTo>
                        <a:pt x="0" y="0"/>
                      </a:moveTo>
                      <a:lnTo>
                        <a:pt x="6124485" y="0"/>
                      </a:lnTo>
                      <a:cubicBezTo>
                        <a:pt x="6145635" y="0"/>
                        <a:pt x="6162782" y="17146"/>
                        <a:pt x="6162782" y="38297"/>
                      </a:cubicBezTo>
                      <a:lnTo>
                        <a:pt x="6162782" y="440419"/>
                      </a:lnTo>
                      <a:cubicBezTo>
                        <a:pt x="6162782" y="450576"/>
                        <a:pt x="6158747" y="460317"/>
                        <a:pt x="6151565" y="467500"/>
                      </a:cubicBezTo>
                      <a:cubicBezTo>
                        <a:pt x="6144383" y="474682"/>
                        <a:pt x="6134642" y="478717"/>
                        <a:pt x="6124485" y="478717"/>
                      </a:cubicBezTo>
                      <a:lnTo>
                        <a:pt x="0" y="478717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7" name="Freeform 37"/>
                <p:cNvSpPr/>
                <p:nvPr/>
              </p:nvSpPr>
              <p:spPr>
                <a:xfrm>
                  <a:off x="0" y="12302289"/>
                  <a:ext cx="6000771" cy="478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0771" h="478717">
                      <a:moveTo>
                        <a:pt x="0" y="0"/>
                      </a:moveTo>
                      <a:lnTo>
                        <a:pt x="5962473" y="0"/>
                      </a:lnTo>
                      <a:cubicBezTo>
                        <a:pt x="5983624" y="0"/>
                        <a:pt x="6000770" y="17146"/>
                        <a:pt x="6000771" y="38297"/>
                      </a:cubicBezTo>
                      <a:lnTo>
                        <a:pt x="6000771" y="440419"/>
                      </a:lnTo>
                      <a:cubicBezTo>
                        <a:pt x="6000771" y="450576"/>
                        <a:pt x="5996736" y="460317"/>
                        <a:pt x="5989554" y="467500"/>
                      </a:cubicBezTo>
                      <a:cubicBezTo>
                        <a:pt x="5982372" y="474682"/>
                        <a:pt x="5972630" y="478717"/>
                        <a:pt x="5962473" y="478717"/>
                      </a:cubicBezTo>
                      <a:lnTo>
                        <a:pt x="0" y="478717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38" name="Freeform 38"/>
                <p:cNvSpPr/>
                <p:nvPr/>
              </p:nvSpPr>
              <p:spPr>
                <a:xfrm>
                  <a:off x="0" y="13532517"/>
                  <a:ext cx="5433731" cy="478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3731" h="478718">
                      <a:moveTo>
                        <a:pt x="0" y="0"/>
                      </a:moveTo>
                      <a:lnTo>
                        <a:pt x="5395433" y="0"/>
                      </a:lnTo>
                      <a:cubicBezTo>
                        <a:pt x="5405591" y="0"/>
                        <a:pt x="5415332" y="4035"/>
                        <a:pt x="5422514" y="11218"/>
                      </a:cubicBezTo>
                      <a:cubicBezTo>
                        <a:pt x="5429696" y="18400"/>
                        <a:pt x="5433731" y="28141"/>
                        <a:pt x="5433731" y="38298"/>
                      </a:cubicBezTo>
                      <a:lnTo>
                        <a:pt x="5433731" y="440421"/>
                      </a:lnTo>
                      <a:cubicBezTo>
                        <a:pt x="5433730" y="461571"/>
                        <a:pt x="5416584" y="478718"/>
                        <a:pt x="5395433" y="478718"/>
                      </a:cubicBezTo>
                      <a:lnTo>
                        <a:pt x="0" y="478718"/>
                      </a:lnTo>
                      <a:close/>
                    </a:path>
                  </a:pathLst>
                </a:custGeom>
                <a:solidFill>
                  <a:srgbClr val="6D387C"/>
                </a:solidFill>
              </p:spPr>
              <p:txBody>
                <a:bodyPr/>
                <a:lstStyle/>
                <a:p>
                  <a:endParaRPr lang="en-IN"/>
                </a:p>
              </p:txBody>
            </p:sp>
          </p:grpSp>
        </p:grpSp>
        <p:grpSp>
          <p:nvGrpSpPr>
            <p:cNvPr id="73" name="Group 73"/>
            <p:cNvGrpSpPr/>
            <p:nvPr/>
          </p:nvGrpSpPr>
          <p:grpSpPr>
            <a:xfrm>
              <a:off x="690992" y="9761743"/>
              <a:ext cx="340168" cy="325151"/>
              <a:chOff x="0" y="0"/>
              <a:chExt cx="89592" cy="85636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89592" cy="85636"/>
              </a:xfrm>
              <a:custGeom>
                <a:avLst/>
                <a:gdLst/>
                <a:ahLst/>
                <a:cxnLst/>
                <a:rect l="l" t="t" r="r" b="b"/>
                <a:pathLst>
                  <a:path w="89592" h="85636">
                    <a:moveTo>
                      <a:pt x="0" y="0"/>
                    </a:moveTo>
                    <a:lnTo>
                      <a:pt x="89592" y="0"/>
                    </a:lnTo>
                    <a:lnTo>
                      <a:pt x="89592" y="85636"/>
                    </a:lnTo>
                    <a:lnTo>
                      <a:pt x="0" y="85636"/>
                    </a:lnTo>
                    <a:close/>
                  </a:path>
                </a:pathLst>
              </a:custGeom>
              <a:solidFill>
                <a:srgbClr val="00BF63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5" name="TextBox 75"/>
              <p:cNvSpPr txBox="1"/>
              <p:nvPr/>
            </p:nvSpPr>
            <p:spPr>
              <a:xfrm>
                <a:off x="0" y="-66675"/>
                <a:ext cx="812800" cy="8794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00"/>
                  </a:lnSpc>
                </a:pPr>
                <a:endParaRPr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DE8A2FF-59CA-E6E6-67E3-484937601D1D}"/>
                </a:ext>
              </a:extLst>
            </p:cNvPr>
            <p:cNvSpPr txBox="1"/>
            <p:nvPr/>
          </p:nvSpPr>
          <p:spPr>
            <a:xfrm>
              <a:off x="1179152" y="9715500"/>
              <a:ext cx="2815690" cy="363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39"/>
                </a:lnSpc>
                <a:spcBef>
                  <a:spcPct val="0"/>
                </a:spcBef>
              </a:pPr>
              <a:r>
                <a:rPr lang="en-US" sz="1959" dirty="0">
                  <a:solidFill>
                    <a:srgbClr val="000000"/>
                  </a:solidFill>
                  <a:latin typeface="Muli"/>
                </a:rPr>
                <a:t>Benchmark stores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23888"/>
            <a:ext cx="8392924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95"/>
              </a:lnSpc>
            </a:pPr>
            <a:r>
              <a:rPr lang="en-US" sz="5079" dirty="0">
                <a:solidFill>
                  <a:srgbClr val="000000"/>
                </a:solidFill>
                <a:latin typeface="Cooper BT Light"/>
              </a:rPr>
              <a:t>Future Course of Action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1055277" y="1582453"/>
            <a:ext cx="16204023" cy="19050"/>
          </a:xfrm>
          <a:prstGeom prst="line">
            <a:avLst/>
          </a:prstGeom>
          <a:ln w="76200" cap="flat">
            <a:solidFill>
              <a:srgbClr val="0B02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47056" y="346813"/>
            <a:ext cx="961165" cy="910310"/>
          </a:xfrm>
          <a:custGeom>
            <a:avLst/>
            <a:gdLst/>
            <a:ahLst/>
            <a:cxnLst/>
            <a:rect l="l" t="t" r="r" b="b"/>
            <a:pathLst>
              <a:path w="961165" h="910310">
                <a:moveTo>
                  <a:pt x="0" y="0"/>
                </a:moveTo>
                <a:lnTo>
                  <a:pt x="961165" y="0"/>
                </a:lnTo>
                <a:lnTo>
                  <a:pt x="961165" y="910310"/>
                </a:lnTo>
                <a:lnTo>
                  <a:pt x="0" y="910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6DD121-9152-7400-DF10-9568563831CA}"/>
              </a:ext>
            </a:extLst>
          </p:cNvPr>
          <p:cNvGrpSpPr/>
          <p:nvPr/>
        </p:nvGrpSpPr>
        <p:grpSpPr>
          <a:xfrm>
            <a:off x="5490132" y="2545427"/>
            <a:ext cx="3147583" cy="2086143"/>
            <a:chOff x="662417" y="2203832"/>
            <a:chExt cx="3147583" cy="2086143"/>
          </a:xfrm>
        </p:grpSpPr>
        <p:sp>
          <p:nvSpPr>
            <p:cNvPr id="10" name="TextBox 37">
              <a:extLst>
                <a:ext uri="{FF2B5EF4-FFF2-40B4-BE49-F238E27FC236}">
                  <a16:creationId xmlns:a16="http://schemas.microsoft.com/office/drawing/2014/main" id="{B25B819C-BA14-DCC1-0AAE-CB11F47D5B30}"/>
                </a:ext>
              </a:extLst>
            </p:cNvPr>
            <p:cNvSpPr txBox="1"/>
            <p:nvPr/>
          </p:nvSpPr>
          <p:spPr>
            <a:xfrm>
              <a:off x="662417" y="2923832"/>
              <a:ext cx="3147583" cy="13661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69874" lvl="1" algn="ctr">
                <a:lnSpc>
                  <a:spcPts val="3749"/>
                </a:lnSpc>
              </a:pPr>
              <a:r>
                <a:rPr lang="en-US" sz="2499" b="1" dirty="0">
                  <a:solidFill>
                    <a:srgbClr val="5F316C"/>
                  </a:solidFill>
                  <a:latin typeface="Muli"/>
                </a:rPr>
                <a:t>Scale up DEA</a:t>
              </a:r>
            </a:p>
            <a:p>
              <a:pPr marL="269874" lvl="1" algn="ctr">
                <a:lnSpc>
                  <a:spcPts val="3749"/>
                </a:lnSpc>
              </a:pPr>
              <a:r>
                <a:rPr lang="en-US" sz="2000" dirty="0">
                  <a:solidFill>
                    <a:srgbClr val="5F316C"/>
                  </a:solidFill>
                  <a:latin typeface="Muli"/>
                </a:rPr>
                <a:t>Across more number of Stores of same type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C2668F-67CD-3690-0B72-39BCF221D95C}"/>
                </a:ext>
              </a:extLst>
            </p:cNvPr>
            <p:cNvSpPr/>
            <p:nvPr/>
          </p:nvSpPr>
          <p:spPr>
            <a:xfrm>
              <a:off x="2034017" y="2203832"/>
              <a:ext cx="720000" cy="720000"/>
            </a:xfrm>
            <a:prstGeom prst="ellipse">
              <a:avLst/>
            </a:prstGeom>
            <a:solidFill>
              <a:srgbClr val="5F31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Muli" panose="020B0604020202020204" charset="0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300046F-F69A-B8B9-DACB-8868BB8DF73B}"/>
              </a:ext>
            </a:extLst>
          </p:cNvPr>
          <p:cNvGrpSpPr/>
          <p:nvPr/>
        </p:nvGrpSpPr>
        <p:grpSpPr>
          <a:xfrm>
            <a:off x="9500781" y="2545427"/>
            <a:ext cx="3503908" cy="3035121"/>
            <a:chOff x="991892" y="2378266"/>
            <a:chExt cx="3503908" cy="3035121"/>
          </a:xfrm>
        </p:grpSpPr>
        <p:sp>
          <p:nvSpPr>
            <p:cNvPr id="7" name="TextBox 37">
              <a:extLst>
                <a:ext uri="{FF2B5EF4-FFF2-40B4-BE49-F238E27FC236}">
                  <a16:creationId xmlns:a16="http://schemas.microsoft.com/office/drawing/2014/main" id="{6ADB55C2-A5C7-024B-68A2-555AB88C5AC3}"/>
                </a:ext>
              </a:extLst>
            </p:cNvPr>
            <p:cNvSpPr txBox="1"/>
            <p:nvPr/>
          </p:nvSpPr>
          <p:spPr>
            <a:xfrm>
              <a:off x="991892" y="3098266"/>
              <a:ext cx="3503908" cy="23151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69874" lvl="1" algn="ctr">
                <a:lnSpc>
                  <a:spcPts val="3749"/>
                </a:lnSpc>
              </a:pPr>
              <a:r>
                <a:rPr lang="en-US" sz="2499" b="1" dirty="0">
                  <a:solidFill>
                    <a:srgbClr val="5F316C"/>
                  </a:solidFill>
                  <a:latin typeface="Muli"/>
                </a:rPr>
                <a:t>Decide on the model</a:t>
              </a:r>
            </a:p>
            <a:p>
              <a:pPr marL="269874" lvl="1" algn="ctr">
                <a:lnSpc>
                  <a:spcPts val="3749"/>
                </a:lnSpc>
              </a:pPr>
              <a:r>
                <a:rPr lang="en-US" sz="2000" dirty="0">
                  <a:solidFill>
                    <a:srgbClr val="5F316C"/>
                  </a:solidFill>
                  <a:latin typeface="Muli"/>
                </a:rPr>
                <a:t>Model with best business relevancy – Management decision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277BED-6584-DE03-6AAF-599584C439F1}"/>
                </a:ext>
              </a:extLst>
            </p:cNvPr>
            <p:cNvSpPr/>
            <p:nvPr/>
          </p:nvSpPr>
          <p:spPr>
            <a:xfrm>
              <a:off x="2383846" y="2378266"/>
              <a:ext cx="720000" cy="720000"/>
            </a:xfrm>
            <a:prstGeom prst="ellipse">
              <a:avLst/>
            </a:prstGeom>
            <a:solidFill>
              <a:srgbClr val="5F31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Muli" panose="020B0604020202020204" charset="0"/>
                </a:rPr>
                <a:t>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D59871-7771-32A7-DBC0-C5341C443D60}"/>
              </a:ext>
            </a:extLst>
          </p:cNvPr>
          <p:cNvGrpSpPr/>
          <p:nvPr/>
        </p:nvGrpSpPr>
        <p:grpSpPr>
          <a:xfrm>
            <a:off x="609600" y="2545427"/>
            <a:ext cx="4017466" cy="4475688"/>
            <a:chOff x="609600" y="5468412"/>
            <a:chExt cx="4017466" cy="4475688"/>
          </a:xfrm>
        </p:grpSpPr>
        <p:sp>
          <p:nvSpPr>
            <p:cNvPr id="16" name="TextBox 37">
              <a:extLst>
                <a:ext uri="{FF2B5EF4-FFF2-40B4-BE49-F238E27FC236}">
                  <a16:creationId xmlns:a16="http://schemas.microsoft.com/office/drawing/2014/main" id="{906DD3BD-73E6-FCE3-E452-F239550BDFA7}"/>
                </a:ext>
              </a:extLst>
            </p:cNvPr>
            <p:cNvSpPr txBox="1"/>
            <p:nvPr/>
          </p:nvSpPr>
          <p:spPr>
            <a:xfrm>
              <a:off x="609600" y="6205512"/>
              <a:ext cx="4017466" cy="373858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69874" lvl="1" algn="ctr">
                <a:lnSpc>
                  <a:spcPts val="3749"/>
                </a:lnSpc>
              </a:pPr>
              <a:r>
                <a:rPr lang="en-US" sz="2499" b="1" dirty="0">
                  <a:solidFill>
                    <a:srgbClr val="5F316C"/>
                  </a:solidFill>
                  <a:latin typeface="Muli"/>
                </a:rPr>
                <a:t>Further Investigate for Data</a:t>
              </a:r>
            </a:p>
            <a:p>
              <a:pPr marL="269874" lvl="1" algn="ctr">
                <a:lnSpc>
                  <a:spcPts val="3749"/>
                </a:lnSpc>
              </a:pPr>
              <a:r>
                <a:rPr lang="en-US" sz="2000" dirty="0">
                  <a:solidFill>
                    <a:srgbClr val="5F316C"/>
                  </a:solidFill>
                  <a:latin typeface="Muli"/>
                </a:rPr>
                <a:t>Qualitative inputs like customer demographics in terms of preference &amp; outputs like customer satisfaction can be included in the model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BBCEF9-0311-358F-B182-302D65C7A46C}"/>
                </a:ext>
              </a:extLst>
            </p:cNvPr>
            <p:cNvSpPr/>
            <p:nvPr/>
          </p:nvSpPr>
          <p:spPr>
            <a:xfrm>
              <a:off x="2359006" y="5468412"/>
              <a:ext cx="720000" cy="720000"/>
            </a:xfrm>
            <a:prstGeom prst="ellipse">
              <a:avLst/>
            </a:prstGeom>
            <a:solidFill>
              <a:srgbClr val="5F31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Muli" panose="020B0604020202020204" charset="0"/>
                </a:rPr>
                <a:t>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55DBD6-9949-76D1-EAB2-D5C98A53D1F1}"/>
              </a:ext>
            </a:extLst>
          </p:cNvPr>
          <p:cNvGrpSpPr/>
          <p:nvPr/>
        </p:nvGrpSpPr>
        <p:grpSpPr>
          <a:xfrm>
            <a:off x="13867754" y="2545427"/>
            <a:ext cx="3147583" cy="2560632"/>
            <a:chOff x="662417" y="2203832"/>
            <a:chExt cx="3147583" cy="2560632"/>
          </a:xfrm>
        </p:grpSpPr>
        <p:sp>
          <p:nvSpPr>
            <p:cNvPr id="21" name="TextBox 37">
              <a:extLst>
                <a:ext uri="{FF2B5EF4-FFF2-40B4-BE49-F238E27FC236}">
                  <a16:creationId xmlns:a16="http://schemas.microsoft.com/office/drawing/2014/main" id="{FFCF9878-621A-9453-31F7-0F72F4268943}"/>
                </a:ext>
              </a:extLst>
            </p:cNvPr>
            <p:cNvSpPr txBox="1"/>
            <p:nvPr/>
          </p:nvSpPr>
          <p:spPr>
            <a:xfrm>
              <a:off x="662417" y="2923832"/>
              <a:ext cx="3147583" cy="18406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269874" lvl="1" algn="ctr">
                <a:lnSpc>
                  <a:spcPts val="3749"/>
                </a:lnSpc>
              </a:pPr>
              <a:r>
                <a:rPr lang="en-US" sz="2499" b="1" dirty="0">
                  <a:solidFill>
                    <a:srgbClr val="5F316C"/>
                  </a:solidFill>
                  <a:latin typeface="Muli"/>
                </a:rPr>
                <a:t>Drive Improvement</a:t>
              </a:r>
            </a:p>
            <a:p>
              <a:pPr marL="269874" lvl="1" algn="ctr">
                <a:lnSpc>
                  <a:spcPts val="3749"/>
                </a:lnSpc>
              </a:pPr>
              <a:r>
                <a:rPr lang="en-US" sz="2000" dirty="0">
                  <a:solidFill>
                    <a:srgbClr val="5F316C"/>
                  </a:solidFill>
                  <a:latin typeface="Muli"/>
                </a:rPr>
                <a:t>Slacking areas need continuous improvement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C51A5E4-D592-2A8F-4B48-0ACBA2D5A260}"/>
                </a:ext>
              </a:extLst>
            </p:cNvPr>
            <p:cNvSpPr/>
            <p:nvPr/>
          </p:nvSpPr>
          <p:spPr>
            <a:xfrm>
              <a:off x="2034017" y="2203832"/>
              <a:ext cx="720000" cy="720000"/>
            </a:xfrm>
            <a:prstGeom prst="ellipse">
              <a:avLst/>
            </a:prstGeom>
            <a:solidFill>
              <a:srgbClr val="5F316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latin typeface="Muli" panose="020B0604020202020204" charset="0"/>
                </a:rPr>
                <a:t>4</a:t>
              </a:r>
            </a:p>
          </p:txBody>
        </p:sp>
      </p:grpSp>
      <p:sp>
        <p:nvSpPr>
          <p:cNvPr id="6" name="TextBox 2">
            <a:extLst>
              <a:ext uri="{FF2B5EF4-FFF2-40B4-BE49-F238E27FC236}">
                <a16:creationId xmlns:a16="http://schemas.microsoft.com/office/drawing/2014/main" id="{B9B0A219-6993-7C55-FFEB-AD1D431B2FD5}"/>
              </a:ext>
            </a:extLst>
          </p:cNvPr>
          <p:cNvSpPr txBox="1"/>
          <p:nvPr/>
        </p:nvSpPr>
        <p:spPr>
          <a:xfrm>
            <a:off x="5225162" y="9292914"/>
            <a:ext cx="8392924" cy="74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5"/>
              </a:lnSpc>
            </a:pPr>
            <a:r>
              <a:rPr lang="en-US" sz="5079" dirty="0">
                <a:solidFill>
                  <a:srgbClr val="000000"/>
                </a:solidFill>
                <a:latin typeface="Cooper BT Ligh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913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532</Words>
  <Application>Microsoft Office PowerPoint</Application>
  <PresentationFormat>Custom</PresentationFormat>
  <Paragraphs>113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Arial</vt:lpstr>
      <vt:lpstr>Muli</vt:lpstr>
      <vt:lpstr>Cooper BT Light</vt:lpstr>
      <vt:lpstr>Muli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G3T04C4-4</dc:title>
  <cp:lastModifiedBy>Ayush Gupta</cp:lastModifiedBy>
  <cp:revision>9</cp:revision>
  <dcterms:created xsi:type="dcterms:W3CDTF">2006-08-16T00:00:00Z</dcterms:created>
  <dcterms:modified xsi:type="dcterms:W3CDTF">2023-08-05T06:30:49Z</dcterms:modified>
  <dc:identifier>DAFqldJLXgE</dc:identifier>
</cp:coreProperties>
</file>