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Sansita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GV314sKyTjjiCyGuXcA1LQ89x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C1D9A0-DB7C-436F-96CA-71DB6FE68381}">
  <a:tblStyle styleId="{8AC1D9A0-DB7C-436F-96CA-71DB6FE683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7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 amt="21999"/>
          </a:blip>
          <a:srcRect/>
          <a:stretch/>
        </p:blipFill>
        <p:spPr>
          <a:xfrm rot="10800000">
            <a:off x="10082563" y="0"/>
            <a:ext cx="8205437" cy="705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056676"/>
            <a:ext cx="3756191" cy="323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3862" y="1381131"/>
            <a:ext cx="1195290" cy="745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"/>
          <p:cNvCxnSpPr/>
          <p:nvPr/>
        </p:nvCxnSpPr>
        <p:spPr>
          <a:xfrm>
            <a:off x="2106989" y="3884229"/>
            <a:ext cx="1464071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9" name="Google Shape;89;p1"/>
          <p:cNvGrpSpPr/>
          <p:nvPr/>
        </p:nvGrpSpPr>
        <p:grpSpPr>
          <a:xfrm>
            <a:off x="-861764" y="-784906"/>
            <a:ext cx="6283962" cy="11819436"/>
            <a:chOff x="0" y="0"/>
            <a:chExt cx="1664905" cy="3131501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1664905" cy="3131501"/>
            </a:xfrm>
            <a:custGeom>
              <a:avLst/>
              <a:gdLst/>
              <a:ahLst/>
              <a:cxnLst/>
              <a:rect l="l" t="t" r="r" b="b"/>
              <a:pathLst>
                <a:path w="1664905" h="3131501" extrusionOk="0">
                  <a:moveTo>
                    <a:pt x="57905" y="0"/>
                  </a:moveTo>
                  <a:lnTo>
                    <a:pt x="1607000" y="0"/>
                  </a:lnTo>
                  <a:cubicBezTo>
                    <a:pt x="1622357" y="0"/>
                    <a:pt x="1637086" y="6101"/>
                    <a:pt x="1647945" y="16960"/>
                  </a:cubicBezTo>
                  <a:cubicBezTo>
                    <a:pt x="1658804" y="27819"/>
                    <a:pt x="1664905" y="42547"/>
                    <a:pt x="1664905" y="57905"/>
                  </a:cubicBezTo>
                  <a:lnTo>
                    <a:pt x="1664905" y="3073596"/>
                  </a:lnTo>
                  <a:cubicBezTo>
                    <a:pt x="1664905" y="3088954"/>
                    <a:pt x="1658804" y="3103682"/>
                    <a:pt x="1647945" y="3114541"/>
                  </a:cubicBezTo>
                  <a:cubicBezTo>
                    <a:pt x="1637086" y="3125400"/>
                    <a:pt x="1622357" y="3131501"/>
                    <a:pt x="1607000" y="3131501"/>
                  </a:cubicBezTo>
                  <a:lnTo>
                    <a:pt x="57905" y="3131501"/>
                  </a:lnTo>
                  <a:cubicBezTo>
                    <a:pt x="42547" y="3131501"/>
                    <a:pt x="27819" y="3125400"/>
                    <a:pt x="16960" y="3114541"/>
                  </a:cubicBezTo>
                  <a:cubicBezTo>
                    <a:pt x="6101" y="3103682"/>
                    <a:pt x="0" y="3088954"/>
                    <a:pt x="0" y="3073596"/>
                  </a:cubicBezTo>
                  <a:lnTo>
                    <a:pt x="0" y="57905"/>
                  </a:lnTo>
                  <a:cubicBezTo>
                    <a:pt x="0" y="42547"/>
                    <a:pt x="6101" y="27819"/>
                    <a:pt x="16960" y="16960"/>
                  </a:cubicBezTo>
                  <a:cubicBezTo>
                    <a:pt x="27819" y="6101"/>
                    <a:pt x="42547" y="0"/>
                    <a:pt x="57905" y="0"/>
                  </a:cubicBezTo>
                  <a:close/>
                </a:path>
              </a:pathLst>
            </a:custGeom>
            <a:solidFill>
              <a:srgbClr val="204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4073673" y="7414374"/>
            <a:ext cx="2697049" cy="2690307"/>
            <a:chOff x="0" y="0"/>
            <a:chExt cx="3596066" cy="3587076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3596066" cy="3587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7">
              <a:alphaModFix/>
            </a:blip>
            <a:srcRect t="540" r="49895"/>
            <a:stretch/>
          </p:blipFill>
          <p:spPr>
            <a:xfrm>
              <a:off x="3420" y="0"/>
              <a:ext cx="1794613" cy="3553511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96" name="Google Shape;96;p1"/>
          <p:cNvGraphicFramePr/>
          <p:nvPr/>
        </p:nvGraphicFramePr>
        <p:xfrm>
          <a:off x="6553200" y="786410"/>
          <a:ext cx="10706100" cy="6762750"/>
        </p:xfrm>
        <a:graphic>
          <a:graphicData uri="http://schemas.openxmlformats.org/drawingml/2006/table">
            <a:tbl>
              <a:tblPr>
                <a:noFill/>
                <a:tableStyleId>{8AC1D9A0-DB7C-436F-96CA-71DB6FE68381}</a:tableStyleId>
              </a:tblPr>
              <a:tblGrid>
                <a:gridCol w="535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27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Past relation with vendor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E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27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Challenges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27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Amortex</a:t>
                      </a:r>
                      <a:r>
                        <a:rPr lang="en-US" sz="1800" u="none" strike="noStrike" cap="none"/>
                        <a:t> </a:t>
                      </a:r>
                      <a:r>
                        <a:rPr lang="en-US" sz="2127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 and DLSS share an 8+ year-long relation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27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27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contract is renewable every year currently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27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27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DLSS is currently providing temperature-controlled storage, tele-reporting, HAZMAT documentation, inventory regulatory services, EDI processing and reverse logistics.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27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cost of doing business with DLSS has been increasing, on average by 5% every year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27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27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Amortex is unable to utilize government facilitations due to high streamlined dependency on DLSS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27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27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vendor switching costs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27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opportunity costs associated with negotiations with DLSS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Google Shape;97;p1"/>
          <p:cNvSpPr txBox="1"/>
          <p:nvPr/>
        </p:nvSpPr>
        <p:spPr>
          <a:xfrm>
            <a:off x="152573" y="716504"/>
            <a:ext cx="5269624" cy="281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56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AMORTEX INC.: END-TO-END STRATEGIC SOURCING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6770722" y="8013912"/>
            <a:ext cx="4787443" cy="65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3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6148852" y="8852088"/>
            <a:ext cx="11513103" cy="8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3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“To optimise the current logistics operations by vendor (mix) selection and network optimisation"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AB8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"/>
          <p:cNvGraphicFramePr/>
          <p:nvPr/>
        </p:nvGraphicFramePr>
        <p:xfrm>
          <a:off x="662814" y="2171064"/>
          <a:ext cx="16962350" cy="7916400"/>
        </p:xfrm>
        <a:graphic>
          <a:graphicData uri="http://schemas.openxmlformats.org/drawingml/2006/table">
            <a:tbl>
              <a:tblPr>
                <a:noFill/>
                <a:tableStyleId>{8AC1D9A0-DB7C-436F-96CA-71DB6FE68381}</a:tableStyleId>
              </a:tblPr>
              <a:tblGrid>
                <a:gridCol w="36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Vendors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Cost ($)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Qualitative Score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(out of 100)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Savings ($)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DLSS (Incumbent)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$ 1,063,500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90.8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$ 17,754 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UPS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$ 1,428,800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85.4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$ 383,019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WDSrx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$ 642,900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87.4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$ 402,843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RxTPL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$ 993,000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81.6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$ 52,819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R&amp;S Solutions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$ 1,243,100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77.8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$ 50,222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3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Goal 1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Goal 2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Goal 3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95% of Baseline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Minimum qualitive score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5% of Baseline</a:t>
                      </a:r>
                      <a:endParaRPr sz="1100"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6" name="Google Shape;106;p2"/>
          <p:cNvSpPr txBox="1"/>
          <p:nvPr/>
        </p:nvSpPr>
        <p:spPr>
          <a:xfrm>
            <a:off x="0" y="448254"/>
            <a:ext cx="16206218" cy="119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VENDORS SHORTLISTED:  </a:t>
            </a:r>
            <a:r>
              <a:rPr lang="en-US" sz="290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UPS supply chain solutions, Woodfield Distribution LLP (WDSrx), Master Drug Company (RxTPL), DOHMEN Life Science Services (DLLS), R&amp;S NorthEast LLP 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5575" y="57420"/>
            <a:ext cx="2587450" cy="26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AB8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3980" y="8651055"/>
            <a:ext cx="7315200" cy="163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9180" y="8651055"/>
            <a:ext cx="7315200" cy="16359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3"/>
          <p:cNvGrpSpPr/>
          <p:nvPr/>
        </p:nvGrpSpPr>
        <p:grpSpPr>
          <a:xfrm>
            <a:off x="11503850" y="4738754"/>
            <a:ext cx="5930660" cy="4730274"/>
            <a:chOff x="0" y="0"/>
            <a:chExt cx="1698436" cy="1354667"/>
          </a:xfrm>
        </p:grpSpPr>
        <p:sp>
          <p:nvSpPr>
            <p:cNvPr id="115" name="Google Shape;115;p3"/>
            <p:cNvSpPr/>
            <p:nvPr/>
          </p:nvSpPr>
          <p:spPr>
            <a:xfrm>
              <a:off x="0" y="0"/>
              <a:ext cx="1698436" cy="1354667"/>
            </a:xfrm>
            <a:custGeom>
              <a:avLst/>
              <a:gdLst/>
              <a:ahLst/>
              <a:cxnLst/>
              <a:rect l="l" t="t" r="r" b="b"/>
              <a:pathLst>
                <a:path w="1698436" h="1354667" extrusionOk="0">
                  <a:moveTo>
                    <a:pt x="66576" y="0"/>
                  </a:moveTo>
                  <a:lnTo>
                    <a:pt x="1631860" y="0"/>
                  </a:lnTo>
                  <a:cubicBezTo>
                    <a:pt x="1649517" y="0"/>
                    <a:pt x="1666451" y="7014"/>
                    <a:pt x="1678936" y="19500"/>
                  </a:cubicBezTo>
                  <a:cubicBezTo>
                    <a:pt x="1691422" y="31985"/>
                    <a:pt x="1698436" y="48919"/>
                    <a:pt x="1698436" y="66576"/>
                  </a:cubicBezTo>
                  <a:lnTo>
                    <a:pt x="1698436" y="1288091"/>
                  </a:lnTo>
                  <a:cubicBezTo>
                    <a:pt x="1698436" y="1305748"/>
                    <a:pt x="1691422" y="1322682"/>
                    <a:pt x="1678936" y="1335167"/>
                  </a:cubicBezTo>
                  <a:cubicBezTo>
                    <a:pt x="1666451" y="1347652"/>
                    <a:pt x="1649517" y="1354667"/>
                    <a:pt x="1631860" y="1354667"/>
                  </a:cubicBezTo>
                  <a:lnTo>
                    <a:pt x="66576" y="1354667"/>
                  </a:lnTo>
                  <a:cubicBezTo>
                    <a:pt x="48919" y="1354667"/>
                    <a:pt x="31985" y="1347652"/>
                    <a:pt x="19500" y="1335167"/>
                  </a:cubicBezTo>
                  <a:cubicBezTo>
                    <a:pt x="7014" y="1322682"/>
                    <a:pt x="0" y="1305748"/>
                    <a:pt x="0" y="1288091"/>
                  </a:cubicBezTo>
                  <a:lnTo>
                    <a:pt x="0" y="66576"/>
                  </a:lnTo>
                  <a:cubicBezTo>
                    <a:pt x="0" y="48919"/>
                    <a:pt x="7014" y="31985"/>
                    <a:pt x="19500" y="19500"/>
                  </a:cubicBezTo>
                  <a:cubicBezTo>
                    <a:pt x="31985" y="7014"/>
                    <a:pt x="48919" y="0"/>
                    <a:pt x="66576" y="0"/>
                  </a:cubicBezTo>
                  <a:close/>
                </a:path>
              </a:pathLst>
            </a:custGeom>
            <a:solidFill>
              <a:srgbClr val="204D6A"/>
            </a:solidFill>
            <a:ln w="1238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52366" y="209731"/>
              <a:ext cx="1593703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SCENARIO #3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88620" marR="0" lvl="1" indent="-19431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Vendor shifting from the incumbent to RxTPL leading to increased costs, client time costs, and industry relationships are severed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88620" marR="0" lvl="1" indent="-19431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Negotiation talk with the incumbent are considered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88620" marR="0" lvl="1" indent="-19431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Awarded: Minimum qualitative score - DLSS</a:t>
              </a:r>
              <a:endParaRPr/>
            </a:p>
          </p:txBody>
        </p:sp>
      </p:grp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1220" y="8651055"/>
            <a:ext cx="7315200" cy="16359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3"/>
          <p:cNvGrpSpPr/>
          <p:nvPr/>
        </p:nvGrpSpPr>
        <p:grpSpPr>
          <a:xfrm>
            <a:off x="5152051" y="4738754"/>
            <a:ext cx="6028969" cy="4730274"/>
            <a:chOff x="0" y="0"/>
            <a:chExt cx="1726590" cy="1354667"/>
          </a:xfrm>
        </p:grpSpPr>
        <p:sp>
          <p:nvSpPr>
            <p:cNvPr id="119" name="Google Shape;119;p3"/>
            <p:cNvSpPr/>
            <p:nvPr/>
          </p:nvSpPr>
          <p:spPr>
            <a:xfrm>
              <a:off x="0" y="0"/>
              <a:ext cx="1726590" cy="1354667"/>
            </a:xfrm>
            <a:custGeom>
              <a:avLst/>
              <a:gdLst/>
              <a:ahLst/>
              <a:cxnLst/>
              <a:rect l="l" t="t" r="r" b="b"/>
              <a:pathLst>
                <a:path w="1726590" h="1354667" extrusionOk="0">
                  <a:moveTo>
                    <a:pt x="65490" y="0"/>
                  </a:moveTo>
                  <a:lnTo>
                    <a:pt x="1661100" y="0"/>
                  </a:lnTo>
                  <a:cubicBezTo>
                    <a:pt x="1678469" y="0"/>
                    <a:pt x="1695127" y="6900"/>
                    <a:pt x="1707408" y="19182"/>
                  </a:cubicBezTo>
                  <a:cubicBezTo>
                    <a:pt x="1719690" y="31463"/>
                    <a:pt x="1726590" y="48121"/>
                    <a:pt x="1726590" y="65490"/>
                  </a:cubicBezTo>
                  <a:lnTo>
                    <a:pt x="1726590" y="1289177"/>
                  </a:lnTo>
                  <a:cubicBezTo>
                    <a:pt x="1726590" y="1306546"/>
                    <a:pt x="1719690" y="1323203"/>
                    <a:pt x="1707408" y="1335485"/>
                  </a:cubicBezTo>
                  <a:cubicBezTo>
                    <a:pt x="1695127" y="1347767"/>
                    <a:pt x="1678469" y="1354667"/>
                    <a:pt x="1661100" y="1354667"/>
                  </a:cubicBezTo>
                  <a:lnTo>
                    <a:pt x="65490" y="1354667"/>
                  </a:lnTo>
                  <a:cubicBezTo>
                    <a:pt x="48121" y="1354667"/>
                    <a:pt x="31463" y="1347767"/>
                    <a:pt x="19182" y="1335485"/>
                  </a:cubicBezTo>
                  <a:cubicBezTo>
                    <a:pt x="6900" y="1323203"/>
                    <a:pt x="0" y="1306546"/>
                    <a:pt x="0" y="1289177"/>
                  </a:cubicBezTo>
                  <a:lnTo>
                    <a:pt x="0" y="65490"/>
                  </a:lnTo>
                  <a:cubicBezTo>
                    <a:pt x="0" y="48121"/>
                    <a:pt x="6900" y="31463"/>
                    <a:pt x="19182" y="19182"/>
                  </a:cubicBezTo>
                  <a:cubicBezTo>
                    <a:pt x="31463" y="6900"/>
                    <a:pt x="48121" y="0"/>
                    <a:pt x="65490" y="0"/>
                  </a:cubicBezTo>
                  <a:close/>
                </a:path>
              </a:pathLst>
            </a:custGeom>
            <a:solidFill>
              <a:srgbClr val="204D6A"/>
            </a:solidFill>
            <a:ln w="1238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73070" y="209731"/>
              <a:ext cx="157967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SCENARIO #2</a:t>
              </a:r>
              <a:endParaRPr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88620" marR="0" lvl="1" indent="-19431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WDSrx is an outlier and is considered as unsuitable for meeting customer needs in the future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88620" marR="0" lvl="1" indent="-19431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RxTPL is allotted all of 600 pallets, underachieving Goal 2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88620" marR="0" lvl="1" indent="-19431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Awarded: Project Award - RxTPL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395" y="6157084"/>
            <a:ext cx="5331097" cy="3311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3"/>
          <p:cNvGrpSpPr/>
          <p:nvPr/>
        </p:nvGrpSpPr>
        <p:grpSpPr>
          <a:xfrm>
            <a:off x="8165173" y="89010"/>
            <a:ext cx="6031692" cy="4494662"/>
            <a:chOff x="0" y="0"/>
            <a:chExt cx="1727370" cy="1287192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1727370" cy="1287192"/>
            </a:xfrm>
            <a:custGeom>
              <a:avLst/>
              <a:gdLst/>
              <a:ahLst/>
              <a:cxnLst/>
              <a:rect l="l" t="t" r="r" b="b"/>
              <a:pathLst>
                <a:path w="1727370" h="1287192" extrusionOk="0">
                  <a:moveTo>
                    <a:pt x="65461" y="0"/>
                  </a:moveTo>
                  <a:lnTo>
                    <a:pt x="1661909" y="0"/>
                  </a:lnTo>
                  <a:cubicBezTo>
                    <a:pt x="1698062" y="0"/>
                    <a:pt x="1727370" y="29308"/>
                    <a:pt x="1727370" y="65461"/>
                  </a:cubicBezTo>
                  <a:lnTo>
                    <a:pt x="1727370" y="1221731"/>
                  </a:lnTo>
                  <a:cubicBezTo>
                    <a:pt x="1727370" y="1257884"/>
                    <a:pt x="1698062" y="1287192"/>
                    <a:pt x="1661909" y="1287192"/>
                  </a:cubicBezTo>
                  <a:lnTo>
                    <a:pt x="65461" y="1287192"/>
                  </a:lnTo>
                  <a:cubicBezTo>
                    <a:pt x="48099" y="1287192"/>
                    <a:pt x="31449" y="1280295"/>
                    <a:pt x="19173" y="1268019"/>
                  </a:cubicBezTo>
                  <a:cubicBezTo>
                    <a:pt x="6897" y="1255743"/>
                    <a:pt x="0" y="1239092"/>
                    <a:pt x="0" y="1221731"/>
                  </a:cubicBezTo>
                  <a:lnTo>
                    <a:pt x="0" y="65461"/>
                  </a:lnTo>
                  <a:cubicBezTo>
                    <a:pt x="0" y="29308"/>
                    <a:pt x="29308" y="0"/>
                    <a:pt x="65461" y="0"/>
                  </a:cubicBezTo>
                  <a:close/>
                </a:path>
              </a:pathLst>
            </a:custGeom>
            <a:solidFill>
              <a:srgbClr val="204D6A"/>
            </a:solidFill>
            <a:ln w="1238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2702" y="255977"/>
              <a:ext cx="1546014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SCENARIO #1</a:t>
              </a:r>
              <a:endParaRPr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88620" marR="0" lvl="1" indent="-19431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Analysis of the  5 shortlisted vendors  is conducted to determine the  optimum solution.</a:t>
              </a:r>
              <a:endParaRPr/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88620" marR="0" lvl="1" indent="-19431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The set of 600 pallets is distributed among the vendors  WDSrx (332) and RxTPL (268).</a:t>
              </a:r>
              <a:endParaRPr/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88620" marR="0" lvl="1" indent="-19431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Awarded: Cherry Picking - WDSrx and RxTPL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890121" y="506876"/>
            <a:ext cx="6263859" cy="235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7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Pallet Allotment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890121" y="3567693"/>
            <a:ext cx="6263859" cy="50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80" b="0" i="0" u="none" strike="noStrike" cap="non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Goal Programming</a:t>
            </a:r>
            <a:endParaRPr/>
          </a:p>
        </p:txBody>
      </p:sp>
      <p:cxnSp>
        <p:nvCxnSpPr>
          <p:cNvPr id="127" name="Google Shape;127;p3"/>
          <p:cNvCxnSpPr/>
          <p:nvPr/>
        </p:nvCxnSpPr>
        <p:spPr>
          <a:xfrm>
            <a:off x="775931" y="3118374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 amt="21999"/>
          </a:blip>
          <a:srcRect/>
          <a:stretch/>
        </p:blipFill>
        <p:spPr>
          <a:xfrm rot="10800000">
            <a:off x="10082563" y="0"/>
            <a:ext cx="8205437" cy="705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687055"/>
            <a:ext cx="3023192" cy="259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93135" y="1028700"/>
            <a:ext cx="1195290" cy="745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4"/>
          <p:cNvCxnSpPr/>
          <p:nvPr/>
        </p:nvCxnSpPr>
        <p:spPr>
          <a:xfrm>
            <a:off x="10325167" y="4772294"/>
            <a:ext cx="1464071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7" name="Google Shape;13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412012" y="8719649"/>
            <a:ext cx="1370179" cy="107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00" y="2703970"/>
            <a:ext cx="5890422" cy="54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40654" y="4350247"/>
            <a:ext cx="450749" cy="70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8170660" y="786071"/>
            <a:ext cx="9470400" cy="9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4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alignment on shortlisted suppliers (DLSS, </a:t>
            </a:r>
            <a:r>
              <a:rPr lang="en-US" sz="3004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RxTPL</a:t>
            </a:r>
            <a:r>
              <a:rPr lang="en-US" sz="3004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4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4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Pre-qualify </a:t>
            </a:r>
            <a:r>
              <a:rPr lang="en-US" sz="3004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WDSrx</a:t>
            </a:r>
            <a:r>
              <a:rPr lang="en-US" sz="3004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Confirmation from Business to conduct site visit and assess their capability to fulfill Client ’s requirements</a:t>
            </a:r>
            <a:endParaRPr dirty="0"/>
          </a:p>
          <a:p>
            <a:pPr marL="0" marR="0" lvl="0" indent="0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4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4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Round of Negotiation: Procurement to go ahead with 2nd round of negotiation with DLSS, </a:t>
            </a:r>
            <a:r>
              <a:rPr lang="en-US" sz="3004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RxTPL</a:t>
            </a:r>
            <a:r>
              <a:rPr lang="en-US" sz="3004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3004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WDSrx</a:t>
            </a:r>
            <a:r>
              <a:rPr lang="en-US" sz="3004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(if they qualify).</a:t>
            </a:r>
            <a:endParaRPr dirty="0"/>
          </a:p>
          <a:p>
            <a:pPr marL="0" marR="0" lvl="0" indent="0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4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4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Opportunity Assessment.</a:t>
            </a:r>
            <a:endParaRPr dirty="0"/>
          </a:p>
          <a:p>
            <a:pPr marL="648604" marR="0" lvl="1" indent="-324302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4"/>
              <a:buFont typeface="Arial"/>
              <a:buChar char="•"/>
            </a:pPr>
            <a:r>
              <a:rPr lang="en-US" sz="3004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pricing model can be updated to minimum contractual commitment, pricing according to the monthly estimated volume. </a:t>
            </a:r>
            <a:endParaRPr dirty="0"/>
          </a:p>
          <a:p>
            <a:pPr marL="648604" marR="0" lvl="1" indent="-324302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4"/>
              <a:buFont typeface="Arial"/>
              <a:buChar char="•"/>
            </a:pPr>
            <a:r>
              <a:rPr lang="en-US" sz="3004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Rebate and year on year storage cost reduction in per pallet rate.</a:t>
            </a:r>
            <a:endParaRPr dirty="0"/>
          </a:p>
          <a:p>
            <a:pPr marL="0" marR="0" lvl="0" indent="0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4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4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97073" y="2234582"/>
            <a:ext cx="450749" cy="70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633977" y="806842"/>
            <a:ext cx="7326313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RECOMMENDATIONS</a:t>
            </a:r>
            <a:endParaRPr dirty="0"/>
          </a:p>
        </p:txBody>
      </p:sp>
      <p:sp>
        <p:nvSpPr>
          <p:cNvPr id="144" name="Google Shape;144;p4"/>
          <p:cNvSpPr txBox="1"/>
          <p:nvPr/>
        </p:nvSpPr>
        <p:spPr>
          <a:xfrm>
            <a:off x="2435459" y="9495635"/>
            <a:ext cx="141603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3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Procurement recommends shifting to RxTPL from DLSS in a phased manner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09541" y="6346746"/>
            <a:ext cx="450749" cy="70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Custom</PresentationFormat>
  <Paragraphs>83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Sansita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Saiprabha Mittal</cp:lastModifiedBy>
  <cp:revision>1</cp:revision>
  <dcterms:created xsi:type="dcterms:W3CDTF">2006-08-16T00:00:00Z</dcterms:created>
  <dcterms:modified xsi:type="dcterms:W3CDTF">2025-07-24T07:05:44Z</dcterms:modified>
</cp:coreProperties>
</file>