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Lst>
  <p:sldSz cx="18288000" cy="10287000"/>
  <p:notesSz cx="6858000" cy="9144000"/>
  <p:embeddedFontLst>
    <p:embeddedFont>
      <p:font typeface="Abhaya Libre" panose="020B0604020202020204" charset="0"/>
      <p:regular r:id="rId6"/>
    </p:embeddedFont>
    <p:embeddedFont>
      <p:font typeface="Canva Sans" panose="020B0604020202020204" charset="0"/>
      <p:regular r:id="rId7"/>
    </p:embeddedFont>
    <p:embeddedFont>
      <p:font typeface="Canva Sans Bold" panose="020B0604020202020204" charset="0"/>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77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342900"/>
            <a:ext cx="18288000" cy="11759969"/>
          </a:xfrm>
          <a:custGeom>
            <a:avLst/>
            <a:gdLst/>
            <a:ahLst/>
            <a:cxnLst/>
            <a:rect l="l" t="t" r="r" b="b"/>
            <a:pathLst>
              <a:path w="18288000" h="13258800">
                <a:moveTo>
                  <a:pt x="0" y="0"/>
                </a:moveTo>
                <a:lnTo>
                  <a:pt x="18288000" y="0"/>
                </a:lnTo>
                <a:lnTo>
                  <a:pt x="18288000" y="13258800"/>
                </a:lnTo>
                <a:lnTo>
                  <a:pt x="0" y="13258800"/>
                </a:lnTo>
                <a:lnTo>
                  <a:pt x="0" y="0"/>
                </a:lnTo>
                <a:close/>
              </a:path>
            </a:pathLst>
          </a:custGeom>
          <a:blipFill>
            <a:blip r:embed="rId2">
              <a:alphaModFix amt="55000"/>
            </a:blip>
            <a:stretch>
              <a:fillRect t="-18965" b="-18965"/>
            </a:stretch>
          </a:blipFill>
        </p:spPr>
        <p:txBody>
          <a:bodyPr/>
          <a:lstStyle/>
          <a:p>
            <a:endParaRPr lang="en-IN" dirty="0"/>
          </a:p>
        </p:txBody>
      </p:sp>
      <p:grpSp>
        <p:nvGrpSpPr>
          <p:cNvPr id="3" name="Group 3"/>
          <p:cNvGrpSpPr/>
          <p:nvPr/>
        </p:nvGrpSpPr>
        <p:grpSpPr>
          <a:xfrm>
            <a:off x="0" y="17924"/>
            <a:ext cx="7278053" cy="13094855"/>
            <a:chOff x="0" y="0"/>
            <a:chExt cx="9704070" cy="17459807"/>
          </a:xfrm>
        </p:grpSpPr>
        <p:sp>
          <p:nvSpPr>
            <p:cNvPr id="4" name="Freeform 4"/>
            <p:cNvSpPr/>
            <p:nvPr/>
          </p:nvSpPr>
          <p:spPr>
            <a:xfrm rot="5400000">
              <a:off x="-3961194" y="3961194"/>
              <a:ext cx="17459807" cy="9537420"/>
            </a:xfrm>
            <a:custGeom>
              <a:avLst/>
              <a:gdLst/>
              <a:ahLst/>
              <a:cxnLst/>
              <a:rect l="l" t="t" r="r" b="b"/>
              <a:pathLst>
                <a:path w="17459807" h="9537420">
                  <a:moveTo>
                    <a:pt x="0" y="0"/>
                  </a:moveTo>
                  <a:lnTo>
                    <a:pt x="17459807" y="0"/>
                  </a:lnTo>
                  <a:lnTo>
                    <a:pt x="17459807" y="9537419"/>
                  </a:lnTo>
                  <a:lnTo>
                    <a:pt x="0" y="95374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p:cNvSpPr/>
            <p:nvPr/>
          </p:nvSpPr>
          <p:spPr>
            <a:xfrm>
              <a:off x="0" y="0"/>
              <a:ext cx="9704070" cy="13716000"/>
            </a:xfrm>
            <a:custGeom>
              <a:avLst/>
              <a:gdLst/>
              <a:ahLst/>
              <a:cxnLst/>
              <a:rect l="l" t="t" r="r" b="b"/>
              <a:pathLst>
                <a:path w="9704070" h="13716000">
                  <a:moveTo>
                    <a:pt x="0" y="0"/>
                  </a:moveTo>
                  <a:lnTo>
                    <a:pt x="9704070" y="0"/>
                  </a:lnTo>
                  <a:lnTo>
                    <a:pt x="9704070" y="13716000"/>
                  </a:lnTo>
                  <a:lnTo>
                    <a:pt x="0" y="13716000"/>
                  </a:lnTo>
                  <a:lnTo>
                    <a:pt x="0" y="0"/>
                  </a:lnTo>
                  <a:close/>
                </a:path>
              </a:pathLst>
            </a:custGeom>
            <a:blipFill>
              <a:blip r:embed="rId5"/>
              <a:stretch>
                <a:fillRect/>
              </a:stretch>
            </a:blipFill>
          </p:spPr>
          <p:txBody>
            <a:bodyPr/>
            <a:lstStyle/>
            <a:p>
              <a:endParaRPr lang="en-IN"/>
            </a:p>
          </p:txBody>
        </p:sp>
      </p:grpSp>
      <p:sp>
        <p:nvSpPr>
          <p:cNvPr id="6" name="Freeform 6"/>
          <p:cNvSpPr/>
          <p:nvPr/>
        </p:nvSpPr>
        <p:spPr>
          <a:xfrm rot="-10800000">
            <a:off x="13868412" y="-195195"/>
            <a:ext cx="4419588" cy="3599955"/>
          </a:xfrm>
          <a:custGeom>
            <a:avLst/>
            <a:gdLst/>
            <a:ahLst/>
            <a:cxnLst/>
            <a:rect l="l" t="t" r="r" b="b"/>
            <a:pathLst>
              <a:path w="4419588" h="3599955">
                <a:moveTo>
                  <a:pt x="0" y="0"/>
                </a:moveTo>
                <a:lnTo>
                  <a:pt x="4419588" y="0"/>
                </a:lnTo>
                <a:lnTo>
                  <a:pt x="4419588" y="3599955"/>
                </a:lnTo>
                <a:lnTo>
                  <a:pt x="0" y="35999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8"/>
          <p:cNvSpPr txBox="1"/>
          <p:nvPr/>
        </p:nvSpPr>
        <p:spPr>
          <a:xfrm>
            <a:off x="8234060" y="3884138"/>
            <a:ext cx="9897080" cy="1890326"/>
          </a:xfrm>
          <a:prstGeom prst="rect">
            <a:avLst/>
          </a:prstGeom>
        </p:spPr>
        <p:txBody>
          <a:bodyPr wrap="square" lIns="0" tIns="0" rIns="0" bIns="0" rtlCol="0" anchor="t">
            <a:spAutoFit/>
          </a:bodyPr>
          <a:lstStyle/>
          <a:p>
            <a:pPr algn="ctr">
              <a:lnSpc>
                <a:spcPts val="7659"/>
              </a:lnSpc>
            </a:pPr>
            <a:r>
              <a:rPr lang="en-US" sz="5400" spc="696" dirty="0">
                <a:solidFill>
                  <a:srgbClr val="000000"/>
                </a:solidFill>
                <a:latin typeface="Times New Roman" panose="02020603050405020304" pitchFamily="18" charset="0"/>
                <a:cs typeface="Times New Roman" panose="02020603050405020304" pitchFamily="18" charset="0"/>
              </a:rPr>
              <a:t>APOORVA: A FACILITY LOCATION DILEMMA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AEC"/>
        </a:solidFill>
        <a:effectLst/>
      </p:bgPr>
    </p:bg>
    <p:spTree>
      <p:nvGrpSpPr>
        <p:cNvPr id="1" name=""/>
        <p:cNvGrpSpPr/>
        <p:nvPr/>
      </p:nvGrpSpPr>
      <p:grpSpPr>
        <a:xfrm>
          <a:off x="0" y="0"/>
          <a:ext cx="0" cy="0"/>
          <a:chOff x="0" y="0"/>
          <a:chExt cx="0" cy="0"/>
        </a:xfrm>
      </p:grpSpPr>
      <p:sp>
        <p:nvSpPr>
          <p:cNvPr id="2" name="Freeform 2"/>
          <p:cNvSpPr/>
          <p:nvPr/>
        </p:nvSpPr>
        <p:spPr>
          <a:xfrm rot="-10800000">
            <a:off x="13868412" y="-195195"/>
            <a:ext cx="4419588" cy="3599955"/>
          </a:xfrm>
          <a:custGeom>
            <a:avLst/>
            <a:gdLst/>
            <a:ahLst/>
            <a:cxnLst/>
            <a:rect l="l" t="t" r="r" b="b"/>
            <a:pathLst>
              <a:path w="4419588" h="3599955">
                <a:moveTo>
                  <a:pt x="0" y="0"/>
                </a:moveTo>
                <a:lnTo>
                  <a:pt x="4419588" y="0"/>
                </a:lnTo>
                <a:lnTo>
                  <a:pt x="4419588" y="3599955"/>
                </a:lnTo>
                <a:lnTo>
                  <a:pt x="0" y="35999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663831" y="1414227"/>
            <a:ext cx="7315200" cy="172905"/>
          </a:xfrm>
          <a:custGeom>
            <a:avLst/>
            <a:gdLst/>
            <a:ahLst/>
            <a:cxnLst/>
            <a:rect l="l" t="t" r="r" b="b"/>
            <a:pathLst>
              <a:path w="7315200" h="172905">
                <a:moveTo>
                  <a:pt x="0" y="0"/>
                </a:moveTo>
                <a:lnTo>
                  <a:pt x="7315200" y="0"/>
                </a:lnTo>
                <a:lnTo>
                  <a:pt x="7315200" y="172905"/>
                </a:lnTo>
                <a:lnTo>
                  <a:pt x="0" y="1729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558724" y="6622210"/>
            <a:ext cx="1698299" cy="1459476"/>
            <a:chOff x="0" y="0"/>
            <a:chExt cx="812800" cy="698500"/>
          </a:xfrm>
        </p:grpSpPr>
        <p:sp>
          <p:nvSpPr>
            <p:cNvPr id="5" name="Freeform 5"/>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solidFill>
              <a:srgbClr val="6A8B41"/>
            </a:solidFill>
          </p:spPr>
          <p:txBody>
            <a:bodyPr/>
            <a:lstStyle/>
            <a:p>
              <a:endParaRPr lang="en-IN"/>
            </a:p>
          </p:txBody>
        </p:sp>
        <p:sp>
          <p:nvSpPr>
            <p:cNvPr id="6" name="TextBox 6"/>
            <p:cNvSpPr txBox="1"/>
            <p:nvPr/>
          </p:nvSpPr>
          <p:spPr>
            <a:xfrm>
              <a:off x="114300" y="-38100"/>
              <a:ext cx="584200" cy="736600"/>
            </a:xfrm>
            <a:prstGeom prst="rect">
              <a:avLst/>
            </a:prstGeom>
          </p:spPr>
          <p:txBody>
            <a:bodyPr lIns="50800" tIns="50800" rIns="50800" bIns="50800" rtlCol="0" anchor="ctr"/>
            <a:lstStyle/>
            <a:p>
              <a:pPr algn="ctr">
                <a:lnSpc>
                  <a:spcPts val="2659"/>
                </a:lnSpc>
                <a:spcBef>
                  <a:spcPct val="0"/>
                </a:spcBef>
              </a:pPr>
              <a:endParaRPr/>
            </a:p>
          </p:txBody>
        </p:sp>
      </p:grpSp>
      <p:sp>
        <p:nvSpPr>
          <p:cNvPr id="7" name="Freeform 7"/>
          <p:cNvSpPr/>
          <p:nvPr/>
        </p:nvSpPr>
        <p:spPr>
          <a:xfrm>
            <a:off x="1052354" y="6802883"/>
            <a:ext cx="711038" cy="1098128"/>
          </a:xfrm>
          <a:custGeom>
            <a:avLst/>
            <a:gdLst/>
            <a:ahLst/>
            <a:cxnLst/>
            <a:rect l="l" t="t" r="r" b="b"/>
            <a:pathLst>
              <a:path w="711038" h="1098128">
                <a:moveTo>
                  <a:pt x="0" y="0"/>
                </a:moveTo>
                <a:lnTo>
                  <a:pt x="711038" y="0"/>
                </a:lnTo>
                <a:lnTo>
                  <a:pt x="711038" y="1098129"/>
                </a:lnTo>
                <a:lnTo>
                  <a:pt x="0" y="10981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aphicFrame>
        <p:nvGraphicFramePr>
          <p:cNvPr id="8" name="Table 8"/>
          <p:cNvGraphicFramePr>
            <a:graphicFrameLocks noGrp="1"/>
          </p:cNvGraphicFramePr>
          <p:nvPr/>
        </p:nvGraphicFramePr>
        <p:xfrm>
          <a:off x="12213210" y="3793371"/>
          <a:ext cx="5259525" cy="6057141"/>
        </p:xfrm>
        <a:graphic>
          <a:graphicData uri="http://schemas.openxmlformats.org/drawingml/2006/table">
            <a:tbl>
              <a:tblPr/>
              <a:tblGrid>
                <a:gridCol w="1211784">
                  <a:extLst>
                    <a:ext uri="{9D8B030D-6E8A-4147-A177-3AD203B41FA5}">
                      <a16:colId xmlns:a16="http://schemas.microsoft.com/office/drawing/2014/main" val="20000"/>
                    </a:ext>
                  </a:extLst>
                </a:gridCol>
                <a:gridCol w="4047741">
                  <a:extLst>
                    <a:ext uri="{9D8B030D-6E8A-4147-A177-3AD203B41FA5}">
                      <a16:colId xmlns:a16="http://schemas.microsoft.com/office/drawing/2014/main" val="20001"/>
                    </a:ext>
                  </a:extLst>
                </a:gridCol>
              </a:tblGrid>
              <a:tr h="881085">
                <a:tc>
                  <a:txBody>
                    <a:bodyPr/>
                    <a:lstStyle/>
                    <a:p>
                      <a:pPr algn="ctr">
                        <a:lnSpc>
                          <a:spcPts val="2940"/>
                        </a:lnSpc>
                        <a:defRPr/>
                      </a:pPr>
                      <a:r>
                        <a:rPr lang="en-US" sz="2100">
                          <a:solidFill>
                            <a:srgbClr val="FFFFFF"/>
                          </a:solidFill>
                          <a:latin typeface="Canva Sans Bold"/>
                        </a:rPr>
                        <a:t>S.No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A8B41"/>
                    </a:solidFill>
                  </a:tcPr>
                </a:tc>
                <a:tc>
                  <a:txBody>
                    <a:bodyPr/>
                    <a:lstStyle/>
                    <a:p>
                      <a:pPr algn="ctr">
                        <a:lnSpc>
                          <a:spcPts val="2940"/>
                        </a:lnSpc>
                        <a:defRPr/>
                      </a:pPr>
                      <a:r>
                        <a:rPr lang="en-US" sz="2100">
                          <a:solidFill>
                            <a:srgbClr val="FFFFFF"/>
                          </a:solidFill>
                          <a:latin typeface="Canva Sans Bold"/>
                        </a:rPr>
                        <a:t>Location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6A8B41"/>
                    </a:solidFill>
                  </a:tcPr>
                </a:tc>
                <a:extLst>
                  <a:ext uri="{0D108BD9-81ED-4DB2-BD59-A6C34878D82A}">
                    <a16:rowId xmlns:a16="http://schemas.microsoft.com/office/drawing/2014/main" val="10000"/>
                  </a:ext>
                </a:extLst>
              </a:tr>
              <a:tr h="862676">
                <a:tc>
                  <a:txBody>
                    <a:bodyPr/>
                    <a:lstStyle/>
                    <a:p>
                      <a:pPr algn="ctr">
                        <a:lnSpc>
                          <a:spcPts val="2940"/>
                        </a:lnSpc>
                        <a:defRPr/>
                      </a:pPr>
                      <a:r>
                        <a:rPr lang="en-US" sz="2100">
                          <a:solidFill>
                            <a:srgbClr val="000000"/>
                          </a:solidFill>
                          <a:latin typeface="Canva Sans Bold"/>
                        </a:rPr>
                        <a:t>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Canva Sans"/>
                        </a:rPr>
                        <a:t>Thenkpete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62676">
                <a:tc>
                  <a:txBody>
                    <a:bodyPr/>
                    <a:lstStyle/>
                    <a:p>
                      <a:pPr algn="ctr">
                        <a:lnSpc>
                          <a:spcPts val="2940"/>
                        </a:lnSpc>
                        <a:defRPr/>
                      </a:pPr>
                      <a:r>
                        <a:rPr lang="en-US" sz="2100">
                          <a:solidFill>
                            <a:srgbClr val="000000"/>
                          </a:solidFill>
                          <a:latin typeface="Canva Sans Bold"/>
                        </a:rPr>
                        <a:t>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Canva Sans"/>
                        </a:rPr>
                        <a:t>Kunjibettu</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62676">
                <a:tc>
                  <a:txBody>
                    <a:bodyPr/>
                    <a:lstStyle/>
                    <a:p>
                      <a:pPr algn="ctr">
                        <a:lnSpc>
                          <a:spcPts val="2940"/>
                        </a:lnSpc>
                        <a:defRPr/>
                      </a:pPr>
                      <a:r>
                        <a:rPr lang="en-US" sz="2100">
                          <a:solidFill>
                            <a:srgbClr val="000000"/>
                          </a:solidFill>
                          <a:latin typeface="Canva Sans Bold"/>
                        </a:rPr>
                        <a:t>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Canva Sans"/>
                        </a:rPr>
                        <a:t>Hiriadka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62676">
                <a:tc>
                  <a:txBody>
                    <a:bodyPr/>
                    <a:lstStyle/>
                    <a:p>
                      <a:pPr algn="ctr">
                        <a:lnSpc>
                          <a:spcPts val="2940"/>
                        </a:lnSpc>
                        <a:defRPr/>
                      </a:pPr>
                      <a:r>
                        <a:rPr lang="en-US" sz="2100">
                          <a:solidFill>
                            <a:srgbClr val="000000"/>
                          </a:solidFill>
                          <a:latin typeface="Canva Sans Bold"/>
                        </a:rPr>
                        <a:t>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Canva Sans"/>
                        </a:rPr>
                        <a:t>Chitpady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62676">
                <a:tc>
                  <a:txBody>
                    <a:bodyPr/>
                    <a:lstStyle/>
                    <a:p>
                      <a:pPr algn="ctr">
                        <a:lnSpc>
                          <a:spcPts val="2940"/>
                        </a:lnSpc>
                        <a:defRPr/>
                      </a:pPr>
                      <a:r>
                        <a:rPr lang="en-US" sz="2100">
                          <a:solidFill>
                            <a:srgbClr val="000000"/>
                          </a:solidFill>
                          <a:latin typeface="Canva Sans Bold"/>
                        </a:rPr>
                        <a:t>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Canva Sans"/>
                        </a:rPr>
                        <a:t>Ambalpadi</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62676">
                <a:tc>
                  <a:txBody>
                    <a:bodyPr/>
                    <a:lstStyle/>
                    <a:p>
                      <a:pPr algn="ctr">
                        <a:lnSpc>
                          <a:spcPts val="2940"/>
                        </a:lnSpc>
                        <a:defRPr/>
                      </a:pPr>
                      <a:r>
                        <a:rPr lang="en-US" sz="2100">
                          <a:solidFill>
                            <a:srgbClr val="000000"/>
                          </a:solidFill>
                          <a:latin typeface="Canva Sans Bold"/>
                        </a:rPr>
                        <a:t>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079"/>
                        </a:lnSpc>
                        <a:defRPr/>
                      </a:pPr>
                      <a:r>
                        <a:rPr lang="en-US" sz="2199">
                          <a:solidFill>
                            <a:srgbClr val="000000"/>
                          </a:solidFill>
                          <a:latin typeface="Canva Sans"/>
                        </a:rPr>
                        <a:t>Parkala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9"/>
          <p:cNvSpPr txBox="1"/>
          <p:nvPr/>
        </p:nvSpPr>
        <p:spPr>
          <a:xfrm>
            <a:off x="662574" y="571500"/>
            <a:ext cx="7414626" cy="733471"/>
          </a:xfrm>
          <a:prstGeom prst="rect">
            <a:avLst/>
          </a:prstGeom>
        </p:spPr>
        <p:txBody>
          <a:bodyPr lIns="0" tIns="0" rIns="0" bIns="0" rtlCol="0" anchor="t">
            <a:spAutoFit/>
          </a:bodyPr>
          <a:lstStyle/>
          <a:p>
            <a:pPr>
              <a:lnSpc>
                <a:spcPts val="5571"/>
              </a:lnSpc>
            </a:pPr>
            <a:r>
              <a:rPr lang="en-US" sz="5065" spc="506" dirty="0">
                <a:solidFill>
                  <a:srgbClr val="000000"/>
                </a:solidFill>
                <a:latin typeface="Times New Roman" panose="02020603050405020304" pitchFamily="18" charset="0"/>
                <a:cs typeface="Times New Roman" panose="02020603050405020304" pitchFamily="18" charset="0"/>
              </a:rPr>
              <a:t>OBJECTIVES</a:t>
            </a:r>
          </a:p>
        </p:txBody>
      </p:sp>
      <p:sp>
        <p:nvSpPr>
          <p:cNvPr id="10" name="TextBox 10"/>
          <p:cNvSpPr txBox="1"/>
          <p:nvPr/>
        </p:nvSpPr>
        <p:spPr>
          <a:xfrm>
            <a:off x="2626426" y="6836229"/>
            <a:ext cx="5114303" cy="1031436"/>
          </a:xfrm>
          <a:prstGeom prst="rect">
            <a:avLst/>
          </a:prstGeom>
        </p:spPr>
        <p:txBody>
          <a:bodyPr lIns="0" tIns="0" rIns="0" bIns="0" rtlCol="0" anchor="t">
            <a:spAutoFit/>
          </a:bodyPr>
          <a:lstStyle/>
          <a:p>
            <a:pPr algn="just">
              <a:lnSpc>
                <a:spcPts val="2711"/>
              </a:lnSpc>
              <a:spcBef>
                <a:spcPct val="0"/>
              </a:spcBef>
            </a:pPr>
            <a:r>
              <a:rPr lang="en-US" sz="2465" dirty="0">
                <a:solidFill>
                  <a:srgbClr val="000000"/>
                </a:solidFill>
                <a:latin typeface="Canva Sans"/>
              </a:rPr>
              <a:t>Selecting the most appropriate location for the restaurant from among the 6 choices. </a:t>
            </a:r>
          </a:p>
        </p:txBody>
      </p:sp>
      <p:sp>
        <p:nvSpPr>
          <p:cNvPr id="11" name="TextBox 11"/>
          <p:cNvSpPr txBox="1"/>
          <p:nvPr/>
        </p:nvSpPr>
        <p:spPr>
          <a:xfrm>
            <a:off x="341733" y="1867978"/>
            <a:ext cx="11230593" cy="3832652"/>
          </a:xfrm>
          <a:prstGeom prst="rect">
            <a:avLst/>
          </a:prstGeom>
        </p:spPr>
        <p:txBody>
          <a:bodyPr lIns="0" tIns="0" rIns="0" bIns="0" rtlCol="0" anchor="t">
            <a:spAutoFit/>
          </a:bodyPr>
          <a:lstStyle/>
          <a:p>
            <a:pPr marL="532281" lvl="1" indent="-266141">
              <a:lnSpc>
                <a:spcPts val="3032"/>
              </a:lnSpc>
              <a:buFont typeface="Arial"/>
              <a:buChar char="•"/>
            </a:pPr>
            <a:r>
              <a:rPr lang="en-US" sz="2465" dirty="0">
                <a:solidFill>
                  <a:srgbClr val="000000"/>
                </a:solidFill>
                <a:latin typeface="Canva Sans"/>
              </a:rPr>
              <a:t>Apoorva Mess is a crowd favorite among the university students in Manipal, India. We provide hygienic and affordable food options while maintaining their taste. </a:t>
            </a:r>
          </a:p>
          <a:p>
            <a:pPr>
              <a:lnSpc>
                <a:spcPts val="3032"/>
              </a:lnSpc>
            </a:pPr>
            <a:endParaRPr lang="en-US" sz="2465" dirty="0">
              <a:solidFill>
                <a:srgbClr val="000000"/>
              </a:solidFill>
              <a:latin typeface="Canva Sans"/>
            </a:endParaRPr>
          </a:p>
          <a:p>
            <a:pPr marL="532281" lvl="1" indent="-266141">
              <a:lnSpc>
                <a:spcPts val="3032"/>
              </a:lnSpc>
              <a:buFont typeface="Arial"/>
              <a:buChar char="•"/>
            </a:pPr>
            <a:r>
              <a:rPr lang="en-US" sz="2465" dirty="0">
                <a:solidFill>
                  <a:srgbClr val="000000"/>
                </a:solidFill>
                <a:latin typeface="Canva Sans"/>
              </a:rPr>
              <a:t>The growing fast-food industry is posing a challenge to us and impacting our sales.</a:t>
            </a:r>
          </a:p>
          <a:p>
            <a:pPr>
              <a:lnSpc>
                <a:spcPts val="3032"/>
              </a:lnSpc>
            </a:pPr>
            <a:endParaRPr lang="en-US" sz="2465" dirty="0">
              <a:solidFill>
                <a:srgbClr val="000000"/>
              </a:solidFill>
              <a:latin typeface="Canva Sans"/>
            </a:endParaRPr>
          </a:p>
          <a:p>
            <a:pPr marL="532281" lvl="1" indent="-266141">
              <a:lnSpc>
                <a:spcPts val="3032"/>
              </a:lnSpc>
              <a:buFont typeface="Arial"/>
              <a:buChar char="•"/>
            </a:pPr>
            <a:r>
              <a:rPr lang="en-US" sz="2465" dirty="0">
                <a:solidFill>
                  <a:srgbClr val="000000"/>
                </a:solidFill>
                <a:latin typeface="Canva Sans"/>
              </a:rPr>
              <a:t>To combat this, we want to branch out into the restaurant business. We require funding to open a restaurant at the best possible location</a:t>
            </a:r>
          </a:p>
          <a:p>
            <a:pPr marL="266140" lvl="1">
              <a:lnSpc>
                <a:spcPts val="3032"/>
              </a:lnSpc>
            </a:pPr>
            <a:endParaRPr lang="en-US" sz="2465" dirty="0">
              <a:solidFill>
                <a:srgbClr val="000000"/>
              </a:solidFill>
              <a:latin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AEC"/>
        </a:solidFill>
        <a:effectLst/>
      </p:bgPr>
    </p:bg>
    <p:spTree>
      <p:nvGrpSpPr>
        <p:cNvPr id="1" name=""/>
        <p:cNvGrpSpPr/>
        <p:nvPr/>
      </p:nvGrpSpPr>
      <p:grpSpPr>
        <a:xfrm>
          <a:off x="0" y="0"/>
          <a:ext cx="0" cy="0"/>
          <a:chOff x="0" y="0"/>
          <a:chExt cx="0" cy="0"/>
        </a:xfrm>
      </p:grpSpPr>
      <p:sp>
        <p:nvSpPr>
          <p:cNvPr id="2" name="TextBox 2"/>
          <p:cNvSpPr txBox="1"/>
          <p:nvPr/>
        </p:nvSpPr>
        <p:spPr>
          <a:xfrm>
            <a:off x="586374" y="571500"/>
            <a:ext cx="7414626" cy="723429"/>
          </a:xfrm>
          <a:prstGeom prst="rect">
            <a:avLst/>
          </a:prstGeom>
        </p:spPr>
        <p:txBody>
          <a:bodyPr lIns="0" tIns="0" rIns="0" bIns="0" rtlCol="0" anchor="t">
            <a:spAutoFit/>
          </a:bodyPr>
          <a:lstStyle/>
          <a:p>
            <a:pPr>
              <a:lnSpc>
                <a:spcPts val="5571"/>
              </a:lnSpc>
            </a:pPr>
            <a:r>
              <a:rPr lang="en-US" sz="5065" spc="506" dirty="0">
                <a:solidFill>
                  <a:srgbClr val="000000"/>
                </a:solidFill>
                <a:latin typeface="Abhaya Libre"/>
              </a:rPr>
              <a:t>METHODOLOGY</a:t>
            </a:r>
          </a:p>
        </p:txBody>
      </p:sp>
      <p:sp>
        <p:nvSpPr>
          <p:cNvPr id="3" name="Freeform 3"/>
          <p:cNvSpPr/>
          <p:nvPr/>
        </p:nvSpPr>
        <p:spPr>
          <a:xfrm rot="-10800000">
            <a:off x="13868412" y="-195195"/>
            <a:ext cx="4419588" cy="3599955"/>
          </a:xfrm>
          <a:custGeom>
            <a:avLst/>
            <a:gdLst/>
            <a:ahLst/>
            <a:cxnLst/>
            <a:rect l="l" t="t" r="r" b="b"/>
            <a:pathLst>
              <a:path w="4419588" h="3599955">
                <a:moveTo>
                  <a:pt x="0" y="0"/>
                </a:moveTo>
                <a:lnTo>
                  <a:pt x="4419588" y="0"/>
                </a:lnTo>
                <a:lnTo>
                  <a:pt x="4419588" y="3599955"/>
                </a:lnTo>
                <a:lnTo>
                  <a:pt x="0" y="35999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663831" y="1414227"/>
            <a:ext cx="7315200" cy="172905"/>
          </a:xfrm>
          <a:custGeom>
            <a:avLst/>
            <a:gdLst/>
            <a:ahLst/>
            <a:cxnLst/>
            <a:rect l="l" t="t" r="r" b="b"/>
            <a:pathLst>
              <a:path w="7315200" h="172905">
                <a:moveTo>
                  <a:pt x="0" y="0"/>
                </a:moveTo>
                <a:lnTo>
                  <a:pt x="7315200" y="0"/>
                </a:lnTo>
                <a:lnTo>
                  <a:pt x="7315200" y="172905"/>
                </a:lnTo>
                <a:lnTo>
                  <a:pt x="0" y="1729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TextBox 6"/>
          <p:cNvSpPr txBox="1"/>
          <p:nvPr/>
        </p:nvSpPr>
        <p:spPr>
          <a:xfrm>
            <a:off x="580931" y="5448300"/>
            <a:ext cx="7870566" cy="1906869"/>
          </a:xfrm>
          <a:prstGeom prst="rect">
            <a:avLst/>
          </a:prstGeom>
        </p:spPr>
        <p:txBody>
          <a:bodyPr lIns="0" tIns="0" rIns="0" bIns="0" rtlCol="0" anchor="t">
            <a:spAutoFit/>
          </a:bodyPr>
          <a:lstStyle/>
          <a:p>
            <a:pPr marL="518160" lvl="1" indent="-259080">
              <a:lnSpc>
                <a:spcPts val="2976"/>
              </a:lnSpc>
              <a:buFont typeface="Arial"/>
              <a:buChar char="•"/>
            </a:pPr>
            <a:r>
              <a:rPr lang="en-US" sz="2400" dirty="0">
                <a:solidFill>
                  <a:srgbClr val="000000"/>
                </a:solidFill>
                <a:latin typeface="Canva Sans"/>
              </a:rPr>
              <a:t>Kunjibettu is the feasible location to open up the restaurant</a:t>
            </a:r>
          </a:p>
          <a:p>
            <a:pPr marL="518160" lvl="1" indent="-259080">
              <a:lnSpc>
                <a:spcPts val="2976"/>
              </a:lnSpc>
              <a:buFont typeface="Arial"/>
              <a:buChar char="•"/>
            </a:pPr>
            <a:r>
              <a:rPr lang="en-US" sz="2400" dirty="0">
                <a:solidFill>
                  <a:srgbClr val="000000"/>
                </a:solidFill>
                <a:latin typeface="Canva Sans"/>
              </a:rPr>
              <a:t>It has lowest 10% of local population among other locations which is not our target</a:t>
            </a:r>
          </a:p>
          <a:p>
            <a:pPr marL="518160" lvl="1" indent="-259080">
              <a:lnSpc>
                <a:spcPts val="2976"/>
              </a:lnSpc>
              <a:buFont typeface="Arial"/>
              <a:buChar char="•"/>
            </a:pPr>
            <a:r>
              <a:rPr lang="en-US" sz="2400" dirty="0">
                <a:solidFill>
                  <a:srgbClr val="000000"/>
                </a:solidFill>
                <a:latin typeface="Canva Sans"/>
              </a:rPr>
              <a:t>Kunjibettu’s distance is just 4.5 kms from Manipal</a:t>
            </a:r>
          </a:p>
        </p:txBody>
      </p:sp>
      <p:cxnSp>
        <p:nvCxnSpPr>
          <p:cNvPr id="10" name="Straight Connector 9">
            <a:extLst>
              <a:ext uri="{FF2B5EF4-FFF2-40B4-BE49-F238E27FC236}">
                <a16:creationId xmlns:a16="http://schemas.microsoft.com/office/drawing/2014/main" id="{E25FB892-CFD5-A094-7E82-FBE70D56A31E}"/>
              </a:ext>
            </a:extLst>
          </p:cNvPr>
          <p:cNvCxnSpPr/>
          <p:nvPr/>
        </p:nvCxnSpPr>
        <p:spPr>
          <a:xfrm>
            <a:off x="9296400" y="2906097"/>
            <a:ext cx="0" cy="5514003"/>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extBox 6">
            <a:extLst>
              <a:ext uri="{FF2B5EF4-FFF2-40B4-BE49-F238E27FC236}">
                <a16:creationId xmlns:a16="http://schemas.microsoft.com/office/drawing/2014/main" id="{88A1DAC0-C90F-E216-3EC0-FAA1BA53061A}"/>
              </a:ext>
            </a:extLst>
          </p:cNvPr>
          <p:cNvSpPr txBox="1"/>
          <p:nvPr/>
        </p:nvSpPr>
        <p:spPr>
          <a:xfrm>
            <a:off x="838200" y="2326794"/>
            <a:ext cx="7870566" cy="367986"/>
          </a:xfrm>
          <a:prstGeom prst="rect">
            <a:avLst/>
          </a:prstGeom>
        </p:spPr>
        <p:txBody>
          <a:bodyPr lIns="0" tIns="0" rIns="0" bIns="0" rtlCol="0" anchor="t">
            <a:spAutoFit/>
          </a:bodyPr>
          <a:lstStyle/>
          <a:p>
            <a:pPr marL="259080" lvl="1" algn="ctr">
              <a:lnSpc>
                <a:spcPts val="2976"/>
              </a:lnSpc>
            </a:pPr>
            <a:r>
              <a:rPr lang="en-US" sz="2400" dirty="0">
                <a:solidFill>
                  <a:srgbClr val="000000"/>
                </a:solidFill>
                <a:latin typeface="Canva Sans"/>
              </a:rPr>
              <a:t>Considering 3 criteria</a:t>
            </a:r>
          </a:p>
        </p:txBody>
      </p:sp>
      <p:sp>
        <p:nvSpPr>
          <p:cNvPr id="12" name="TextBox 6">
            <a:extLst>
              <a:ext uri="{FF2B5EF4-FFF2-40B4-BE49-F238E27FC236}">
                <a16:creationId xmlns:a16="http://schemas.microsoft.com/office/drawing/2014/main" id="{33A8ED55-7947-B2A8-447A-569B175DF1AA}"/>
              </a:ext>
            </a:extLst>
          </p:cNvPr>
          <p:cNvSpPr txBox="1"/>
          <p:nvPr/>
        </p:nvSpPr>
        <p:spPr>
          <a:xfrm>
            <a:off x="9116786" y="2326794"/>
            <a:ext cx="7870566" cy="367986"/>
          </a:xfrm>
          <a:prstGeom prst="rect">
            <a:avLst/>
          </a:prstGeom>
        </p:spPr>
        <p:txBody>
          <a:bodyPr lIns="0" tIns="0" rIns="0" bIns="0" rtlCol="0" anchor="t">
            <a:spAutoFit/>
          </a:bodyPr>
          <a:lstStyle/>
          <a:p>
            <a:pPr marL="259080" lvl="1" algn="ctr">
              <a:lnSpc>
                <a:spcPts val="2976"/>
              </a:lnSpc>
            </a:pPr>
            <a:r>
              <a:rPr lang="en-US" sz="2400" dirty="0">
                <a:solidFill>
                  <a:srgbClr val="000000"/>
                </a:solidFill>
                <a:latin typeface="Canva Sans"/>
              </a:rPr>
              <a:t>Considering 8 criteria provided by </a:t>
            </a:r>
            <a:r>
              <a:rPr lang="en-US" sz="2400" dirty="0" err="1">
                <a:solidFill>
                  <a:srgbClr val="000000"/>
                </a:solidFill>
                <a:latin typeface="Canva Sans"/>
              </a:rPr>
              <a:t>BrandScan</a:t>
            </a:r>
            <a:endParaRPr lang="en-US" sz="2400" dirty="0">
              <a:solidFill>
                <a:srgbClr val="000000"/>
              </a:solidFill>
              <a:latin typeface="Canva Sans"/>
            </a:endParaRPr>
          </a:p>
        </p:txBody>
      </p:sp>
      <p:sp>
        <p:nvSpPr>
          <p:cNvPr id="13" name="TextBox 6">
            <a:extLst>
              <a:ext uri="{FF2B5EF4-FFF2-40B4-BE49-F238E27FC236}">
                <a16:creationId xmlns:a16="http://schemas.microsoft.com/office/drawing/2014/main" id="{39AE5AFE-E938-602A-373F-6017D3EC53B1}"/>
              </a:ext>
            </a:extLst>
          </p:cNvPr>
          <p:cNvSpPr txBox="1"/>
          <p:nvPr/>
        </p:nvSpPr>
        <p:spPr>
          <a:xfrm>
            <a:off x="663831" y="3258690"/>
            <a:ext cx="7870566" cy="1906869"/>
          </a:xfrm>
          <a:prstGeom prst="rect">
            <a:avLst/>
          </a:prstGeom>
        </p:spPr>
        <p:txBody>
          <a:bodyPr lIns="0" tIns="0" rIns="0" bIns="0" rtlCol="0" anchor="t">
            <a:spAutoFit/>
          </a:bodyPr>
          <a:lstStyle/>
          <a:p>
            <a:pPr marL="518160" lvl="1" indent="-259080">
              <a:lnSpc>
                <a:spcPts val="2976"/>
              </a:lnSpc>
              <a:buFont typeface="Arial"/>
              <a:buChar char="•"/>
            </a:pPr>
            <a:r>
              <a:rPr lang="en-US" sz="2400" dirty="0">
                <a:solidFill>
                  <a:srgbClr val="000000"/>
                </a:solidFill>
                <a:latin typeface="Canva Sans"/>
              </a:rPr>
              <a:t>Size of facility</a:t>
            </a:r>
          </a:p>
          <a:p>
            <a:pPr marL="518160" lvl="1" indent="-259080">
              <a:lnSpc>
                <a:spcPts val="2976"/>
              </a:lnSpc>
              <a:buFont typeface="Arial"/>
              <a:buChar char="•"/>
            </a:pPr>
            <a:r>
              <a:rPr lang="en-US" sz="2400" dirty="0">
                <a:solidFill>
                  <a:srgbClr val="000000"/>
                </a:solidFill>
                <a:latin typeface="Canva Sans"/>
              </a:rPr>
              <a:t>Size of Parking space</a:t>
            </a:r>
          </a:p>
          <a:p>
            <a:pPr marL="518160" lvl="1" indent="-259080">
              <a:lnSpc>
                <a:spcPts val="2976"/>
              </a:lnSpc>
              <a:buFont typeface="Arial"/>
              <a:buChar char="•"/>
            </a:pPr>
            <a:r>
              <a:rPr lang="en-US" sz="2400" dirty="0">
                <a:solidFill>
                  <a:srgbClr val="000000"/>
                </a:solidFill>
                <a:latin typeface="Canva Sans"/>
              </a:rPr>
              <a:t>Response time for home delivery</a:t>
            </a:r>
          </a:p>
          <a:p>
            <a:pPr marL="518160" lvl="1" indent="-259080">
              <a:lnSpc>
                <a:spcPts val="2976"/>
              </a:lnSpc>
              <a:buFont typeface="Arial"/>
              <a:buChar char="•"/>
            </a:pPr>
            <a:endParaRPr lang="en-US" sz="2400" dirty="0">
              <a:solidFill>
                <a:srgbClr val="000000"/>
              </a:solidFill>
              <a:latin typeface="Canva Sans"/>
            </a:endParaRPr>
          </a:p>
          <a:p>
            <a:pPr marL="518160" lvl="1" indent="-259080">
              <a:lnSpc>
                <a:spcPts val="2976"/>
              </a:lnSpc>
              <a:buFont typeface="Arial"/>
              <a:buChar char="•"/>
            </a:pPr>
            <a:endParaRPr lang="en-US" sz="2400" dirty="0">
              <a:solidFill>
                <a:srgbClr val="000000"/>
              </a:solidFill>
              <a:latin typeface="Canva Sans"/>
            </a:endParaRPr>
          </a:p>
        </p:txBody>
      </p:sp>
      <p:sp>
        <p:nvSpPr>
          <p:cNvPr id="14" name="TextBox 6">
            <a:extLst>
              <a:ext uri="{FF2B5EF4-FFF2-40B4-BE49-F238E27FC236}">
                <a16:creationId xmlns:a16="http://schemas.microsoft.com/office/drawing/2014/main" id="{1EE092D8-8CA0-8B1F-8E4F-B7E8E5E77E12}"/>
              </a:ext>
            </a:extLst>
          </p:cNvPr>
          <p:cNvSpPr txBox="1"/>
          <p:nvPr/>
        </p:nvSpPr>
        <p:spPr>
          <a:xfrm>
            <a:off x="10048970" y="3264133"/>
            <a:ext cx="7870566" cy="3830472"/>
          </a:xfrm>
          <a:prstGeom prst="rect">
            <a:avLst/>
          </a:prstGeom>
        </p:spPr>
        <p:txBody>
          <a:bodyPr lIns="0" tIns="0" rIns="0" bIns="0" rtlCol="0" anchor="t">
            <a:spAutoFit/>
          </a:bodyPr>
          <a:lstStyle/>
          <a:p>
            <a:pPr marL="518160" lvl="1" indent="-259080">
              <a:lnSpc>
                <a:spcPts val="2976"/>
              </a:lnSpc>
              <a:buFont typeface="Arial"/>
              <a:buChar char="•"/>
            </a:pPr>
            <a:r>
              <a:rPr lang="en-US" sz="2400" dirty="0">
                <a:solidFill>
                  <a:srgbClr val="000000"/>
                </a:solidFill>
                <a:latin typeface="Canva Sans"/>
              </a:rPr>
              <a:t>Size of facility</a:t>
            </a:r>
          </a:p>
          <a:p>
            <a:pPr marL="518160" lvl="1" indent="-259080">
              <a:lnSpc>
                <a:spcPts val="2976"/>
              </a:lnSpc>
              <a:buFont typeface="Arial"/>
              <a:buChar char="•"/>
            </a:pPr>
            <a:r>
              <a:rPr lang="en-US" sz="2400" dirty="0">
                <a:solidFill>
                  <a:srgbClr val="000000"/>
                </a:solidFill>
                <a:latin typeface="Canva Sans"/>
              </a:rPr>
              <a:t>Size of Parking space</a:t>
            </a:r>
          </a:p>
          <a:p>
            <a:pPr marL="518160" lvl="1" indent="-259080">
              <a:lnSpc>
                <a:spcPts val="2976"/>
              </a:lnSpc>
              <a:buFont typeface="Arial"/>
              <a:buChar char="•"/>
            </a:pPr>
            <a:r>
              <a:rPr lang="en-US" sz="2400" dirty="0">
                <a:solidFill>
                  <a:srgbClr val="000000"/>
                </a:solidFill>
                <a:latin typeface="Canva Sans"/>
              </a:rPr>
              <a:t>Response time for home delivery</a:t>
            </a:r>
          </a:p>
          <a:p>
            <a:pPr marL="518160" lvl="1" indent="-259080">
              <a:lnSpc>
                <a:spcPts val="2976"/>
              </a:lnSpc>
              <a:buFont typeface="Arial"/>
              <a:buChar char="•"/>
            </a:pPr>
            <a:r>
              <a:rPr lang="en-US" sz="2400" dirty="0">
                <a:solidFill>
                  <a:srgbClr val="000000"/>
                </a:solidFill>
                <a:latin typeface="Canva Sans"/>
              </a:rPr>
              <a:t>Availability of Infra</a:t>
            </a:r>
          </a:p>
          <a:p>
            <a:pPr marL="518160" lvl="1" indent="-259080">
              <a:lnSpc>
                <a:spcPts val="2976"/>
              </a:lnSpc>
              <a:buFont typeface="Arial"/>
              <a:buChar char="•"/>
            </a:pPr>
            <a:r>
              <a:rPr lang="en-US" sz="2400" dirty="0">
                <a:solidFill>
                  <a:srgbClr val="000000"/>
                </a:solidFill>
                <a:latin typeface="Canva Sans"/>
              </a:rPr>
              <a:t>Size of target population</a:t>
            </a:r>
          </a:p>
          <a:p>
            <a:pPr marL="518160" lvl="1" indent="-259080">
              <a:lnSpc>
                <a:spcPts val="2976"/>
              </a:lnSpc>
              <a:buFont typeface="Arial"/>
              <a:buChar char="•"/>
            </a:pPr>
            <a:r>
              <a:rPr lang="en-US" sz="2400" dirty="0">
                <a:solidFill>
                  <a:srgbClr val="000000"/>
                </a:solidFill>
                <a:latin typeface="Canva Sans"/>
              </a:rPr>
              <a:t>Availability of road network</a:t>
            </a:r>
          </a:p>
          <a:p>
            <a:pPr marL="518160" lvl="1" indent="-259080">
              <a:lnSpc>
                <a:spcPts val="2976"/>
              </a:lnSpc>
              <a:buFont typeface="Arial"/>
              <a:buChar char="•"/>
            </a:pPr>
            <a:r>
              <a:rPr lang="en-US" sz="2400" dirty="0">
                <a:solidFill>
                  <a:srgbClr val="000000"/>
                </a:solidFill>
                <a:latin typeface="Canva Sans"/>
              </a:rPr>
              <a:t>Number of Competitors</a:t>
            </a:r>
          </a:p>
          <a:p>
            <a:pPr marL="518160" lvl="1" indent="-259080">
              <a:lnSpc>
                <a:spcPts val="2976"/>
              </a:lnSpc>
              <a:buFont typeface="Arial"/>
              <a:buChar char="•"/>
            </a:pPr>
            <a:r>
              <a:rPr lang="en-US" sz="2400" dirty="0">
                <a:solidFill>
                  <a:srgbClr val="000000"/>
                </a:solidFill>
                <a:latin typeface="Canva Sans"/>
              </a:rPr>
              <a:t>Distance to Market</a:t>
            </a:r>
          </a:p>
          <a:p>
            <a:pPr marL="518160" lvl="1" indent="-259080">
              <a:lnSpc>
                <a:spcPts val="2976"/>
              </a:lnSpc>
              <a:buFont typeface="Arial"/>
              <a:buChar char="•"/>
            </a:pPr>
            <a:endParaRPr lang="en-US" sz="2400" dirty="0">
              <a:solidFill>
                <a:srgbClr val="000000"/>
              </a:solidFill>
              <a:latin typeface="Canva Sans"/>
            </a:endParaRPr>
          </a:p>
          <a:p>
            <a:pPr marL="518160" lvl="1" indent="-259080">
              <a:lnSpc>
                <a:spcPts val="2976"/>
              </a:lnSpc>
              <a:buFont typeface="Arial"/>
              <a:buChar char="•"/>
            </a:pPr>
            <a:endParaRPr lang="en-US" sz="2400" dirty="0">
              <a:solidFill>
                <a:srgbClr val="000000"/>
              </a:solidFill>
              <a:latin typeface="Canva Sans"/>
            </a:endParaRPr>
          </a:p>
        </p:txBody>
      </p:sp>
      <p:sp>
        <p:nvSpPr>
          <p:cNvPr id="15" name="TextBox 6">
            <a:extLst>
              <a:ext uri="{FF2B5EF4-FFF2-40B4-BE49-F238E27FC236}">
                <a16:creationId xmlns:a16="http://schemas.microsoft.com/office/drawing/2014/main" id="{B9533568-F02A-03A6-0FE6-E67E5E200F19}"/>
              </a:ext>
            </a:extLst>
          </p:cNvPr>
          <p:cNvSpPr txBox="1"/>
          <p:nvPr/>
        </p:nvSpPr>
        <p:spPr>
          <a:xfrm>
            <a:off x="9668166" y="6839437"/>
            <a:ext cx="7870566" cy="1906869"/>
          </a:xfrm>
          <a:prstGeom prst="rect">
            <a:avLst/>
          </a:prstGeom>
        </p:spPr>
        <p:txBody>
          <a:bodyPr lIns="0" tIns="0" rIns="0" bIns="0" rtlCol="0" anchor="t">
            <a:spAutoFit/>
          </a:bodyPr>
          <a:lstStyle/>
          <a:p>
            <a:pPr marL="518160" lvl="1" indent="-259080">
              <a:lnSpc>
                <a:spcPts val="2976"/>
              </a:lnSpc>
              <a:buFont typeface="Arial"/>
              <a:buChar char="•"/>
            </a:pPr>
            <a:r>
              <a:rPr lang="en-US" sz="2400" dirty="0" err="1">
                <a:solidFill>
                  <a:srgbClr val="000000"/>
                </a:solidFill>
                <a:latin typeface="Canva Sans"/>
              </a:rPr>
              <a:t>Ambalpadi</a:t>
            </a:r>
            <a:r>
              <a:rPr lang="en-US" sz="2400" dirty="0">
                <a:solidFill>
                  <a:srgbClr val="000000"/>
                </a:solidFill>
                <a:latin typeface="Canva Sans"/>
              </a:rPr>
              <a:t> is the feasible location to open up the restaurant</a:t>
            </a:r>
          </a:p>
          <a:p>
            <a:pPr marL="518160" lvl="1" indent="-259080">
              <a:lnSpc>
                <a:spcPts val="2976"/>
              </a:lnSpc>
              <a:buFont typeface="Arial"/>
              <a:buChar char="•"/>
            </a:pPr>
            <a:r>
              <a:rPr lang="en-US" sz="2400" dirty="0">
                <a:solidFill>
                  <a:srgbClr val="000000"/>
                </a:solidFill>
                <a:latin typeface="Canva Sans"/>
              </a:rPr>
              <a:t>It has a lot of religious spaces so tourist population is high</a:t>
            </a:r>
          </a:p>
          <a:p>
            <a:pPr marL="518160" lvl="1" indent="-259080">
              <a:lnSpc>
                <a:spcPts val="2976"/>
              </a:lnSpc>
              <a:buFont typeface="Arial"/>
              <a:buChar char="•"/>
            </a:pPr>
            <a:endParaRPr lang="en-US" sz="2400" dirty="0">
              <a:solidFill>
                <a:srgbClr val="000000"/>
              </a:solidFill>
              <a:latin typeface="Canv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AEC"/>
        </a:solidFill>
        <a:effectLst/>
      </p:bgPr>
    </p:bg>
    <p:spTree>
      <p:nvGrpSpPr>
        <p:cNvPr id="1" name=""/>
        <p:cNvGrpSpPr/>
        <p:nvPr/>
      </p:nvGrpSpPr>
      <p:grpSpPr>
        <a:xfrm>
          <a:off x="0" y="0"/>
          <a:ext cx="0" cy="0"/>
          <a:chOff x="0" y="0"/>
          <a:chExt cx="0" cy="0"/>
        </a:xfrm>
      </p:grpSpPr>
      <p:sp>
        <p:nvSpPr>
          <p:cNvPr id="2" name="TextBox 2"/>
          <p:cNvSpPr txBox="1"/>
          <p:nvPr/>
        </p:nvSpPr>
        <p:spPr>
          <a:xfrm>
            <a:off x="341733" y="690798"/>
            <a:ext cx="7414626" cy="723429"/>
          </a:xfrm>
          <a:prstGeom prst="rect">
            <a:avLst/>
          </a:prstGeom>
        </p:spPr>
        <p:txBody>
          <a:bodyPr lIns="0" tIns="0" rIns="0" bIns="0" rtlCol="0" anchor="t">
            <a:spAutoFit/>
          </a:bodyPr>
          <a:lstStyle/>
          <a:p>
            <a:pPr>
              <a:lnSpc>
                <a:spcPts val="5571"/>
              </a:lnSpc>
            </a:pPr>
            <a:r>
              <a:rPr lang="en-US" sz="5065" spc="506">
                <a:solidFill>
                  <a:srgbClr val="000000"/>
                </a:solidFill>
                <a:latin typeface="Abhaya Libre"/>
              </a:rPr>
              <a:t>RECOMMENDATIONS</a:t>
            </a:r>
          </a:p>
        </p:txBody>
      </p:sp>
      <p:sp>
        <p:nvSpPr>
          <p:cNvPr id="3" name="Freeform 3"/>
          <p:cNvSpPr/>
          <p:nvPr/>
        </p:nvSpPr>
        <p:spPr>
          <a:xfrm rot="-10800000">
            <a:off x="13868412" y="-195195"/>
            <a:ext cx="4419588" cy="3599955"/>
          </a:xfrm>
          <a:custGeom>
            <a:avLst/>
            <a:gdLst/>
            <a:ahLst/>
            <a:cxnLst/>
            <a:rect l="l" t="t" r="r" b="b"/>
            <a:pathLst>
              <a:path w="4419588" h="3599955">
                <a:moveTo>
                  <a:pt x="0" y="0"/>
                </a:moveTo>
                <a:lnTo>
                  <a:pt x="4419588" y="0"/>
                </a:lnTo>
                <a:lnTo>
                  <a:pt x="4419588" y="3599955"/>
                </a:lnTo>
                <a:lnTo>
                  <a:pt x="0" y="35999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663831" y="1414227"/>
            <a:ext cx="7315200" cy="172905"/>
          </a:xfrm>
          <a:custGeom>
            <a:avLst/>
            <a:gdLst/>
            <a:ahLst/>
            <a:cxnLst/>
            <a:rect l="l" t="t" r="r" b="b"/>
            <a:pathLst>
              <a:path w="7315200" h="172905">
                <a:moveTo>
                  <a:pt x="0" y="0"/>
                </a:moveTo>
                <a:lnTo>
                  <a:pt x="7315200" y="0"/>
                </a:lnTo>
                <a:lnTo>
                  <a:pt x="7315200" y="172905"/>
                </a:lnTo>
                <a:lnTo>
                  <a:pt x="0" y="1729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TextBox 5"/>
          <p:cNvSpPr txBox="1"/>
          <p:nvPr/>
        </p:nvSpPr>
        <p:spPr>
          <a:xfrm>
            <a:off x="1028700" y="2141220"/>
            <a:ext cx="15887700" cy="7335341"/>
          </a:xfrm>
          <a:prstGeom prst="rect">
            <a:avLst/>
          </a:prstGeom>
        </p:spPr>
        <p:txBody>
          <a:bodyPr wrap="square" lIns="0" tIns="0" rIns="0" bIns="0" rtlCol="0" anchor="t">
            <a:spAutoFit/>
          </a:bodyPr>
          <a:lstStyle/>
          <a:p>
            <a:pPr algn="just">
              <a:lnSpc>
                <a:spcPts val="2640"/>
              </a:lnSpc>
            </a:pPr>
            <a:r>
              <a:rPr lang="en-US" sz="2400" dirty="0" err="1">
                <a:solidFill>
                  <a:srgbClr val="000000"/>
                </a:solidFill>
                <a:latin typeface="Canva Sans"/>
              </a:rPr>
              <a:t>Ambalpadi</a:t>
            </a:r>
            <a:r>
              <a:rPr lang="en-US" sz="2400" dirty="0">
                <a:solidFill>
                  <a:srgbClr val="000000"/>
                </a:solidFill>
                <a:latin typeface="Canva Sans"/>
              </a:rPr>
              <a:t> and Kunjibettu are observed as the optimal location by the methodology used.</a:t>
            </a:r>
          </a:p>
          <a:p>
            <a:pPr algn="just">
              <a:lnSpc>
                <a:spcPts val="2640"/>
              </a:lnSpc>
            </a:pPr>
            <a:endParaRPr lang="en-US" sz="2400" dirty="0">
              <a:solidFill>
                <a:srgbClr val="000000"/>
              </a:solidFill>
              <a:latin typeface="Canva Sans"/>
            </a:endParaRPr>
          </a:p>
          <a:p>
            <a:pPr marL="518160" lvl="1" indent="-259080" algn="just">
              <a:lnSpc>
                <a:spcPts val="2640"/>
              </a:lnSpc>
              <a:buFont typeface="Arial"/>
              <a:buChar char="•"/>
            </a:pPr>
            <a:r>
              <a:rPr lang="en-US" sz="2400" dirty="0">
                <a:solidFill>
                  <a:srgbClr val="000000"/>
                </a:solidFill>
                <a:latin typeface="Canva Sans"/>
              </a:rPr>
              <a:t>We are considering </a:t>
            </a:r>
            <a:r>
              <a:rPr lang="en-US" sz="2400" dirty="0" err="1">
                <a:solidFill>
                  <a:srgbClr val="000000"/>
                </a:solidFill>
                <a:latin typeface="Canva Sans"/>
              </a:rPr>
              <a:t>Ambalpadi</a:t>
            </a:r>
            <a:r>
              <a:rPr lang="en-US" sz="2400" dirty="0">
                <a:solidFill>
                  <a:srgbClr val="000000"/>
                </a:solidFill>
                <a:latin typeface="Canva Sans"/>
              </a:rPr>
              <a:t> since that decision is made considering more number of factors</a:t>
            </a:r>
          </a:p>
          <a:p>
            <a:pPr marL="518160" lvl="1" indent="-259080" algn="just">
              <a:lnSpc>
                <a:spcPts val="2640"/>
              </a:lnSpc>
              <a:buFont typeface="Arial"/>
              <a:buChar char="•"/>
            </a:pPr>
            <a:endParaRPr lang="en-US" sz="2400" dirty="0">
              <a:solidFill>
                <a:srgbClr val="000000"/>
              </a:solidFill>
              <a:latin typeface="Canva Sans"/>
            </a:endParaRPr>
          </a:p>
          <a:p>
            <a:pPr marL="518160" lvl="1" indent="-259080" algn="just">
              <a:lnSpc>
                <a:spcPts val="2640"/>
              </a:lnSpc>
              <a:buFont typeface="Arial"/>
              <a:buChar char="•"/>
            </a:pPr>
            <a:r>
              <a:rPr lang="en-US" sz="2400" dirty="0">
                <a:solidFill>
                  <a:srgbClr val="000000"/>
                </a:solidFill>
                <a:latin typeface="Canva Sans"/>
              </a:rPr>
              <a:t>In </a:t>
            </a:r>
            <a:r>
              <a:rPr lang="en-US" sz="2400" dirty="0" err="1">
                <a:solidFill>
                  <a:srgbClr val="000000"/>
                </a:solidFill>
                <a:latin typeface="Canva Sans"/>
              </a:rPr>
              <a:t>Ambalpadi</a:t>
            </a:r>
            <a:r>
              <a:rPr lang="en-US" sz="2400" dirty="0">
                <a:solidFill>
                  <a:srgbClr val="000000"/>
                </a:solidFill>
                <a:latin typeface="Canva Sans"/>
              </a:rPr>
              <a:t> 'tourists and patients' are the dominating customer segment. If we decide to open a restaurant in </a:t>
            </a:r>
            <a:r>
              <a:rPr lang="en-US" sz="2400" dirty="0" err="1">
                <a:solidFill>
                  <a:srgbClr val="000000"/>
                </a:solidFill>
                <a:latin typeface="Canva Sans"/>
              </a:rPr>
              <a:t>Ambalpadi</a:t>
            </a:r>
            <a:r>
              <a:rPr lang="en-US" sz="2400" dirty="0">
                <a:solidFill>
                  <a:srgbClr val="000000"/>
                </a:solidFill>
                <a:latin typeface="Canva Sans"/>
              </a:rPr>
              <a:t>, the menu should be more focused on these customers. The menu should ideally offer healthy, vegetarian food.</a:t>
            </a:r>
          </a:p>
          <a:p>
            <a:pPr algn="just">
              <a:lnSpc>
                <a:spcPts val="2640"/>
              </a:lnSpc>
            </a:pPr>
            <a:endParaRPr lang="en-US" sz="2400" dirty="0">
              <a:solidFill>
                <a:srgbClr val="000000"/>
              </a:solidFill>
              <a:latin typeface="Canva Sans"/>
            </a:endParaRPr>
          </a:p>
          <a:p>
            <a:pPr marL="518160" lvl="1" indent="-259080" algn="just">
              <a:lnSpc>
                <a:spcPts val="2640"/>
              </a:lnSpc>
              <a:buFont typeface="Arial"/>
              <a:buChar char="•"/>
            </a:pPr>
            <a:r>
              <a:rPr lang="en-US" sz="2400" dirty="0">
                <a:solidFill>
                  <a:srgbClr val="000000"/>
                </a:solidFill>
                <a:latin typeface="Canva Sans"/>
              </a:rPr>
              <a:t>Since there is only one competitor in </a:t>
            </a:r>
            <a:r>
              <a:rPr lang="en-US" sz="2400" dirty="0" err="1">
                <a:solidFill>
                  <a:srgbClr val="000000"/>
                </a:solidFill>
                <a:latin typeface="Canva Sans"/>
              </a:rPr>
              <a:t>Ambalpadi</a:t>
            </a:r>
            <a:r>
              <a:rPr lang="en-US" sz="2400" dirty="0">
                <a:solidFill>
                  <a:srgbClr val="000000"/>
                </a:solidFill>
                <a:latin typeface="Canva Sans"/>
              </a:rPr>
              <a:t>, it would be easier for us to capture the market. </a:t>
            </a:r>
          </a:p>
          <a:p>
            <a:pPr algn="just">
              <a:lnSpc>
                <a:spcPts val="2640"/>
              </a:lnSpc>
            </a:pPr>
            <a:endParaRPr lang="en-US" sz="2400" dirty="0">
              <a:solidFill>
                <a:srgbClr val="000000"/>
              </a:solidFill>
              <a:latin typeface="Canva Sans"/>
            </a:endParaRPr>
          </a:p>
          <a:p>
            <a:pPr marL="518160" lvl="1" indent="-259080" algn="just">
              <a:lnSpc>
                <a:spcPts val="2640"/>
              </a:lnSpc>
              <a:buFont typeface="Arial"/>
              <a:buChar char="•"/>
            </a:pPr>
            <a:r>
              <a:rPr lang="en-US" sz="2400" dirty="0">
                <a:solidFill>
                  <a:srgbClr val="000000"/>
                </a:solidFill>
                <a:latin typeface="Canva Sans"/>
              </a:rPr>
              <a:t>Kunjibettu has a lesser percentage of the local population than </a:t>
            </a:r>
            <a:r>
              <a:rPr lang="en-US" sz="2400" dirty="0" err="1">
                <a:solidFill>
                  <a:srgbClr val="000000"/>
                </a:solidFill>
                <a:latin typeface="Canva Sans"/>
              </a:rPr>
              <a:t>Ambalpadi</a:t>
            </a:r>
            <a:r>
              <a:rPr lang="en-US" sz="2400" dirty="0">
                <a:solidFill>
                  <a:srgbClr val="000000"/>
                </a:solidFill>
                <a:latin typeface="Canva Sans"/>
              </a:rPr>
              <a:t>, Kunjibettu has a higher population in terms of targeted segments by 3,350 than </a:t>
            </a:r>
            <a:r>
              <a:rPr lang="en-US" sz="2400" dirty="0" err="1">
                <a:solidFill>
                  <a:srgbClr val="000000"/>
                </a:solidFill>
                <a:latin typeface="Canva Sans"/>
              </a:rPr>
              <a:t>Ambalpadi</a:t>
            </a:r>
            <a:r>
              <a:rPr lang="en-US" sz="2400" dirty="0">
                <a:solidFill>
                  <a:srgbClr val="000000"/>
                </a:solidFill>
                <a:latin typeface="Canva Sans"/>
              </a:rPr>
              <a:t>. </a:t>
            </a:r>
          </a:p>
          <a:p>
            <a:pPr marL="518160" lvl="1" indent="-259080" algn="just">
              <a:lnSpc>
                <a:spcPts val="2640"/>
              </a:lnSpc>
              <a:buFont typeface="Arial"/>
              <a:buChar char="•"/>
            </a:pPr>
            <a:endParaRPr lang="en-US" sz="2400" dirty="0">
              <a:solidFill>
                <a:srgbClr val="000000"/>
              </a:solidFill>
              <a:latin typeface="Canva Sans"/>
            </a:endParaRPr>
          </a:p>
          <a:p>
            <a:pPr marL="518160" lvl="1" indent="-259080" algn="just">
              <a:lnSpc>
                <a:spcPts val="2640"/>
              </a:lnSpc>
              <a:buFont typeface="Arial"/>
              <a:buChar char="•"/>
            </a:pPr>
            <a:r>
              <a:rPr lang="en-US" sz="2400" dirty="0">
                <a:solidFill>
                  <a:srgbClr val="000000"/>
                </a:solidFill>
                <a:latin typeface="Canva Sans"/>
              </a:rPr>
              <a:t>Since Tourist population is more in </a:t>
            </a:r>
            <a:r>
              <a:rPr lang="en-US" sz="2400" dirty="0" err="1">
                <a:solidFill>
                  <a:srgbClr val="000000"/>
                </a:solidFill>
                <a:latin typeface="Canva Sans"/>
              </a:rPr>
              <a:t>Ambalpadi</a:t>
            </a:r>
            <a:r>
              <a:rPr lang="en-US" sz="2400" dirty="0">
                <a:solidFill>
                  <a:srgbClr val="000000"/>
                </a:solidFill>
                <a:latin typeface="Canva Sans"/>
              </a:rPr>
              <a:t>, we would need good investment in aesthetics/ infrastructure of restaurant</a:t>
            </a:r>
          </a:p>
          <a:p>
            <a:pPr algn="just">
              <a:lnSpc>
                <a:spcPts val="2640"/>
              </a:lnSpc>
            </a:pPr>
            <a:endParaRPr lang="en-US" sz="2400" dirty="0">
              <a:solidFill>
                <a:srgbClr val="000000"/>
              </a:solidFill>
              <a:latin typeface="Canva Sans"/>
            </a:endParaRPr>
          </a:p>
          <a:p>
            <a:pPr algn="just">
              <a:lnSpc>
                <a:spcPts val="2640"/>
              </a:lnSpc>
            </a:pPr>
            <a:endParaRPr lang="en-US" sz="2400" dirty="0">
              <a:solidFill>
                <a:srgbClr val="000000"/>
              </a:solidFill>
              <a:latin typeface="Canva Sans"/>
            </a:endParaRPr>
          </a:p>
          <a:p>
            <a:pPr algn="just">
              <a:lnSpc>
                <a:spcPts val="2640"/>
              </a:lnSpc>
            </a:pPr>
            <a:endParaRPr lang="en-US" sz="2400" dirty="0">
              <a:solidFill>
                <a:srgbClr val="000000"/>
              </a:solidFill>
              <a:latin typeface="Canva Sans"/>
            </a:endParaRPr>
          </a:p>
          <a:p>
            <a:pPr algn="just">
              <a:lnSpc>
                <a:spcPts val="2640"/>
              </a:lnSpc>
            </a:pPr>
            <a:r>
              <a:rPr lang="en-US" sz="2400" dirty="0">
                <a:solidFill>
                  <a:srgbClr val="000000"/>
                </a:solidFill>
                <a:latin typeface="Canva Sans"/>
              </a:rPr>
              <a:t>Since tourists are the main target group, seasonality might affect restaurant sales. Udupi experiences near-continuous rainfall for two months between July to September. The rainy season hinders tourists and patients as well. Focusing on home delivery for the locals and offering authentic Udupi cuisine during these seasons can help sustain their sales.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412</Words>
  <Application>Microsoft Office PowerPoint</Application>
  <PresentationFormat>Custom</PresentationFormat>
  <Paragraphs>57</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Calibri</vt:lpstr>
      <vt:lpstr>Canva Sans Bold</vt:lpstr>
      <vt:lpstr>Canva Sans</vt:lpstr>
      <vt:lpstr>Times New Roman</vt:lpstr>
      <vt:lpstr>Arial</vt:lpstr>
      <vt:lpstr>Abhaya Libre</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Apoorva Mess</dc:title>
  <cp:lastModifiedBy>Saiprabha Mittal</cp:lastModifiedBy>
  <cp:revision>4</cp:revision>
  <dcterms:created xsi:type="dcterms:W3CDTF">2006-08-16T00:00:00Z</dcterms:created>
  <dcterms:modified xsi:type="dcterms:W3CDTF">2025-07-24T06:37:50Z</dcterms:modified>
  <dc:identifier>DAFpuud4_CU</dc:identifier>
</cp:coreProperties>
</file>