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 name="PlaceHolder 2"/>
          <p:cNvSpPr>
            <a:spLocks noGrp="1"/>
          </p:cNvSpPr>
          <p:nvPr>
            <p:ph type="body"/>
          </p:nvPr>
        </p:nvSpPr>
        <p:spPr>
          <a:xfrm>
            <a:off x="311760" y="1229760"/>
            <a:ext cx="852012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311760" y="2973600"/>
            <a:ext cx="852012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31176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467784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31176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67784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 name="PlaceHolder 2"/>
          <p:cNvSpPr>
            <a:spLocks noGrp="1"/>
          </p:cNvSpPr>
          <p:nvPr>
            <p:ph type="body"/>
          </p:nvPr>
        </p:nvSpPr>
        <p:spPr>
          <a:xfrm>
            <a:off x="311760" y="122976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3"/>
          <p:cNvSpPr>
            <a:spLocks noGrp="1"/>
          </p:cNvSpPr>
          <p:nvPr>
            <p:ph type="body"/>
          </p:nvPr>
        </p:nvSpPr>
        <p:spPr>
          <a:xfrm>
            <a:off x="3192480" y="122976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4"/>
          <p:cNvSpPr>
            <a:spLocks noGrp="1"/>
          </p:cNvSpPr>
          <p:nvPr>
            <p:ph type="body"/>
          </p:nvPr>
        </p:nvSpPr>
        <p:spPr>
          <a:xfrm>
            <a:off x="6073200" y="122976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5"/>
          <p:cNvSpPr>
            <a:spLocks noGrp="1"/>
          </p:cNvSpPr>
          <p:nvPr>
            <p:ph type="body"/>
          </p:nvPr>
        </p:nvSpPr>
        <p:spPr>
          <a:xfrm>
            <a:off x="311760" y="297360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6"/>
          <p:cNvSpPr>
            <a:spLocks noGrp="1"/>
          </p:cNvSpPr>
          <p:nvPr>
            <p:ph type="body"/>
          </p:nvPr>
        </p:nvSpPr>
        <p:spPr>
          <a:xfrm>
            <a:off x="3192480" y="297360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7"/>
          <p:cNvSpPr>
            <a:spLocks noGrp="1"/>
          </p:cNvSpPr>
          <p:nvPr>
            <p:ph type="body"/>
          </p:nvPr>
        </p:nvSpPr>
        <p:spPr>
          <a:xfrm>
            <a:off x="6073200" y="297360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type="subTitle"/>
          </p:nvPr>
        </p:nvSpPr>
        <p:spPr>
          <a:xfrm>
            <a:off x="311760" y="1229760"/>
            <a:ext cx="8520120" cy="3338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7" name="PlaceHolder 2"/>
          <p:cNvSpPr>
            <a:spLocks noGrp="1"/>
          </p:cNvSpPr>
          <p:nvPr>
            <p:ph type="body"/>
          </p:nvPr>
        </p:nvSpPr>
        <p:spPr>
          <a:xfrm>
            <a:off x="311760" y="1229760"/>
            <a:ext cx="8520120" cy="333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type="body"/>
          </p:nvPr>
        </p:nvSpPr>
        <p:spPr>
          <a:xfrm>
            <a:off x="31176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3"/>
          <p:cNvSpPr>
            <a:spLocks noGrp="1"/>
          </p:cNvSpPr>
          <p:nvPr>
            <p:ph type="body"/>
          </p:nvPr>
        </p:nvSpPr>
        <p:spPr>
          <a:xfrm>
            <a:off x="467784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11760" y="410040"/>
            <a:ext cx="8520120" cy="2816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67784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31176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subTitle"/>
          </p:nvPr>
        </p:nvSpPr>
        <p:spPr>
          <a:xfrm>
            <a:off x="311760" y="1229760"/>
            <a:ext cx="8520120" cy="3338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31176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67784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4"/>
          <p:cNvSpPr>
            <a:spLocks noGrp="1"/>
          </p:cNvSpPr>
          <p:nvPr>
            <p:ph type="body"/>
          </p:nvPr>
        </p:nvSpPr>
        <p:spPr>
          <a:xfrm>
            <a:off x="467784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467784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311760" y="2973600"/>
            <a:ext cx="852012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311760" y="1229760"/>
            <a:ext cx="852012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311760" y="2973600"/>
            <a:ext cx="852012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9" name="PlaceHolder 2"/>
          <p:cNvSpPr>
            <a:spLocks noGrp="1"/>
          </p:cNvSpPr>
          <p:nvPr>
            <p:ph type="body"/>
          </p:nvPr>
        </p:nvSpPr>
        <p:spPr>
          <a:xfrm>
            <a:off x="31176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3"/>
          <p:cNvSpPr>
            <a:spLocks noGrp="1"/>
          </p:cNvSpPr>
          <p:nvPr>
            <p:ph type="body"/>
          </p:nvPr>
        </p:nvSpPr>
        <p:spPr>
          <a:xfrm>
            <a:off x="467784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4"/>
          <p:cNvSpPr>
            <a:spLocks noGrp="1"/>
          </p:cNvSpPr>
          <p:nvPr>
            <p:ph type="body"/>
          </p:nvPr>
        </p:nvSpPr>
        <p:spPr>
          <a:xfrm>
            <a:off x="31176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5"/>
          <p:cNvSpPr>
            <a:spLocks noGrp="1"/>
          </p:cNvSpPr>
          <p:nvPr>
            <p:ph type="body"/>
          </p:nvPr>
        </p:nvSpPr>
        <p:spPr>
          <a:xfrm>
            <a:off x="467784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type="body"/>
          </p:nvPr>
        </p:nvSpPr>
        <p:spPr>
          <a:xfrm>
            <a:off x="311760" y="122976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3"/>
          <p:cNvSpPr>
            <a:spLocks noGrp="1"/>
          </p:cNvSpPr>
          <p:nvPr>
            <p:ph type="body"/>
          </p:nvPr>
        </p:nvSpPr>
        <p:spPr>
          <a:xfrm>
            <a:off x="3192480" y="122976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4"/>
          <p:cNvSpPr>
            <a:spLocks noGrp="1"/>
          </p:cNvSpPr>
          <p:nvPr>
            <p:ph type="body"/>
          </p:nvPr>
        </p:nvSpPr>
        <p:spPr>
          <a:xfrm>
            <a:off x="6073200" y="122976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5"/>
          <p:cNvSpPr>
            <a:spLocks noGrp="1"/>
          </p:cNvSpPr>
          <p:nvPr>
            <p:ph type="body"/>
          </p:nvPr>
        </p:nvSpPr>
        <p:spPr>
          <a:xfrm>
            <a:off x="311760" y="297360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8" name="PlaceHolder 6"/>
          <p:cNvSpPr>
            <a:spLocks noGrp="1"/>
          </p:cNvSpPr>
          <p:nvPr>
            <p:ph type="body"/>
          </p:nvPr>
        </p:nvSpPr>
        <p:spPr>
          <a:xfrm>
            <a:off x="3192480" y="297360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7"/>
          <p:cNvSpPr>
            <a:spLocks noGrp="1"/>
          </p:cNvSpPr>
          <p:nvPr>
            <p:ph type="body"/>
          </p:nvPr>
        </p:nvSpPr>
        <p:spPr>
          <a:xfrm>
            <a:off x="6073200" y="2973600"/>
            <a:ext cx="274320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311760" y="1229760"/>
            <a:ext cx="8520120" cy="333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31176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784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11760" y="410040"/>
            <a:ext cx="8520120" cy="2816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31176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784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31176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311760" y="1229760"/>
            <a:ext cx="4157640" cy="333864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784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677840" y="297360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0040"/>
            <a:ext cx="8520120" cy="6073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31176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677840" y="1229760"/>
            <a:ext cx="4157640" cy="159228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311760" y="2973600"/>
            <a:ext cx="8520120" cy="159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oogle Shape;10;p2"/>
          <p:cNvGrpSpPr/>
          <p:nvPr/>
        </p:nvGrpSpPr>
        <p:grpSpPr>
          <a:xfrm>
            <a:off x="6098760" y="0"/>
            <a:ext cx="3045240" cy="2030400"/>
            <a:chOff x="6098760" y="0"/>
            <a:chExt cx="3045240" cy="2030400"/>
          </a:xfrm>
        </p:grpSpPr>
        <p:sp>
          <p:nvSpPr>
            <p:cNvPr id="1" name="Google Shape;11;p2"/>
            <p:cNvSpPr/>
            <p:nvPr/>
          </p:nvSpPr>
          <p:spPr>
            <a:xfrm>
              <a:off x="8128800" y="0"/>
              <a:ext cx="1014840" cy="1014840"/>
            </a:xfrm>
            <a:prstGeom prst="rect">
              <a:avLst/>
            </a:prstGeom>
            <a:solidFill>
              <a:schemeClr val="accent1"/>
            </a:solidFill>
            <a:ln w="0">
              <a:noFill/>
            </a:ln>
          </p:spPr>
          <p:style>
            <a:lnRef idx="0"/>
            <a:fillRef idx="0"/>
            <a:effectRef idx="0"/>
            <a:fontRef idx="minor"/>
          </p:style>
        </p:sp>
        <p:sp>
          <p:nvSpPr>
            <p:cNvPr id="2" name="Google Shape;12;p2"/>
            <p:cNvSpPr/>
            <p:nvPr/>
          </p:nvSpPr>
          <p:spPr>
            <a:xfrm flipH="1">
              <a:off x="7112880" y="0"/>
              <a:ext cx="1014840" cy="1014840"/>
            </a:xfrm>
            <a:prstGeom prst="rtTriangle">
              <a:avLst/>
            </a:prstGeom>
            <a:solidFill>
              <a:schemeClr val="accent2"/>
            </a:solidFill>
            <a:ln w="0">
              <a:noFill/>
            </a:ln>
          </p:spPr>
          <p:style>
            <a:lnRef idx="0"/>
            <a:fillRef idx="0"/>
            <a:effectRef idx="0"/>
            <a:fontRef idx="minor"/>
          </p:style>
        </p:sp>
        <p:sp>
          <p:nvSpPr>
            <p:cNvPr id="3" name="Google Shape;13;p2"/>
            <p:cNvSpPr/>
            <p:nvPr/>
          </p:nvSpPr>
          <p:spPr>
            <a:xfrm flipH="1" rot="10800000">
              <a:off x="7113240" y="360"/>
              <a:ext cx="1014840" cy="1014840"/>
            </a:xfrm>
            <a:prstGeom prst="rtTriangle">
              <a:avLst/>
            </a:prstGeom>
            <a:solidFill>
              <a:schemeClr val="accent6"/>
            </a:solidFill>
            <a:ln w="0">
              <a:noFill/>
            </a:ln>
          </p:spPr>
          <p:style>
            <a:lnRef idx="0"/>
            <a:fillRef idx="0"/>
            <a:effectRef idx="0"/>
            <a:fontRef idx="minor"/>
          </p:style>
        </p:sp>
        <p:sp>
          <p:nvSpPr>
            <p:cNvPr id="4" name="Google Shape;14;p2"/>
            <p:cNvSpPr/>
            <p:nvPr/>
          </p:nvSpPr>
          <p:spPr>
            <a:xfrm rot="10800000">
              <a:off x="6098760" y="0"/>
              <a:ext cx="1014840" cy="1014840"/>
            </a:xfrm>
            <a:prstGeom prst="rtTriangle">
              <a:avLst/>
            </a:prstGeom>
            <a:solidFill>
              <a:schemeClr val="accent1"/>
            </a:solidFill>
            <a:ln w="0">
              <a:noFill/>
            </a:ln>
          </p:spPr>
          <p:style>
            <a:lnRef idx="0"/>
            <a:fillRef idx="0"/>
            <a:effectRef idx="0"/>
            <a:fontRef idx="minor"/>
          </p:style>
        </p:sp>
        <p:sp>
          <p:nvSpPr>
            <p:cNvPr id="5" name="Google Shape;15;p2"/>
            <p:cNvSpPr/>
            <p:nvPr/>
          </p:nvSpPr>
          <p:spPr>
            <a:xfrm rot="10800000">
              <a:off x="8129160" y="1015200"/>
              <a:ext cx="1014840" cy="1014840"/>
            </a:xfrm>
            <a:prstGeom prst="rtTriangle">
              <a:avLst/>
            </a:prstGeom>
            <a:solidFill>
              <a:schemeClr val="accent6"/>
            </a:solidFill>
            <a:ln w="0">
              <a:noFill/>
            </a:ln>
          </p:spPr>
          <p:style>
            <a:lnRef idx="0"/>
            <a:fillRef idx="0"/>
            <a:effectRef idx="0"/>
            <a:fontRef idx="minor"/>
          </p:style>
        </p:sp>
      </p:grpSp>
      <p:sp>
        <p:nvSpPr>
          <p:cNvPr id="6" name="PlaceHolder 1"/>
          <p:cNvSpPr>
            <a:spLocks noGrp="1"/>
          </p:cNvSpPr>
          <p:nvPr>
            <p:ph type="title"/>
          </p:nvPr>
        </p:nvSpPr>
        <p:spPr>
          <a:xfrm>
            <a:off x="597960" y="1775160"/>
            <a:ext cx="8221680" cy="838440"/>
          </a:xfrm>
          <a:prstGeom prst="rect">
            <a:avLst/>
          </a:prstGeom>
        </p:spPr>
        <p:txBody>
          <a:bodyPr tIns="91440" bIns="91440" anchor="b">
            <a:normAutofit/>
          </a:bodyPr>
          <a:p>
            <a:r>
              <a:rPr b="0" lang="en-IN" sz="4200" spc="-1" strike="noStrike">
                <a:solidFill>
                  <a:srgbClr val="000000"/>
                </a:solidFill>
                <a:latin typeface="Arial"/>
              </a:rPr>
              <a:t>Click to edit the title text format</a:t>
            </a:r>
            <a:endParaRPr b="0" lang="en-IN" sz="4200" spc="-1" strike="noStrike">
              <a:solidFill>
                <a:srgbClr val="000000"/>
              </a:solidFill>
              <a:latin typeface="Arial"/>
            </a:endParaRPr>
          </a:p>
        </p:txBody>
      </p:sp>
      <p:sp>
        <p:nvSpPr>
          <p:cNvPr id="7" name="PlaceHolder 2"/>
          <p:cNvSpPr>
            <a:spLocks noGrp="1"/>
          </p:cNvSpPr>
          <p:nvPr>
            <p:ph type="sldNum"/>
          </p:nvPr>
        </p:nvSpPr>
        <p:spPr>
          <a:xfrm>
            <a:off x="8460360" y="4651200"/>
            <a:ext cx="548280" cy="393120"/>
          </a:xfrm>
          <a:prstGeom prst="rect">
            <a:avLst/>
          </a:prstGeom>
        </p:spPr>
        <p:txBody>
          <a:bodyPr tIns="91440" bIns="91440" anchor="ctr">
            <a:normAutofit/>
          </a:bodyPr>
          <a:p>
            <a:pPr algn="r">
              <a:lnSpc>
                <a:spcPct val="100000"/>
              </a:lnSpc>
              <a:tabLst>
                <a:tab algn="l" pos="0"/>
              </a:tabLst>
            </a:pPr>
            <a:fld id="{92616091-C815-440F-87CD-9EE431ADE0EE}" type="slidenum">
              <a:rPr b="0" lang="en" sz="1000" spc="-1" strike="noStrike">
                <a:solidFill>
                  <a:srgbClr val="ffffff"/>
                </a:solidFill>
                <a:latin typeface="Roboto"/>
                <a:ea typeface="Roboto"/>
              </a:rPr>
              <a:t>&lt;number&gt;</a:t>
            </a:fld>
            <a:endParaRPr b="0" lang="en-IN" sz="1000" spc="-1" strike="noStrike">
              <a:latin typeface="Times New Roman"/>
            </a:endParaRPr>
          </a:p>
        </p:txBody>
      </p:sp>
      <p:sp>
        <p:nvSpPr>
          <p:cNvPr id="8"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Google Shape;29;p4"/>
          <p:cNvGrpSpPr/>
          <p:nvPr/>
        </p:nvGrpSpPr>
        <p:grpSpPr>
          <a:xfrm>
            <a:off x="0" y="3903840"/>
            <a:ext cx="9144000" cy="1239480"/>
            <a:chOff x="0" y="3903840"/>
            <a:chExt cx="9144000" cy="1239480"/>
          </a:xfrm>
        </p:grpSpPr>
        <p:sp>
          <p:nvSpPr>
            <p:cNvPr id="46" name="Google Shape;30;p4"/>
            <p:cNvSpPr/>
            <p:nvPr/>
          </p:nvSpPr>
          <p:spPr>
            <a:xfrm>
              <a:off x="8154720" y="3903840"/>
              <a:ext cx="988920" cy="987480"/>
            </a:xfrm>
            <a:prstGeom prst="rtTriangle">
              <a:avLst/>
            </a:prstGeom>
            <a:solidFill>
              <a:schemeClr val="accent5"/>
            </a:solidFill>
            <a:ln w="0">
              <a:noFill/>
            </a:ln>
          </p:spPr>
          <p:style>
            <a:lnRef idx="0"/>
            <a:fillRef idx="0"/>
            <a:effectRef idx="0"/>
            <a:fontRef idx="minor"/>
          </p:style>
        </p:sp>
        <p:sp>
          <p:nvSpPr>
            <p:cNvPr id="47" name="Google Shape;31;p4"/>
            <p:cNvSpPr/>
            <p:nvPr/>
          </p:nvSpPr>
          <p:spPr>
            <a:xfrm flipH="1">
              <a:off x="6180480" y="3903840"/>
              <a:ext cx="988920" cy="987480"/>
            </a:xfrm>
            <a:prstGeom prst="rtTriangle">
              <a:avLst/>
            </a:prstGeom>
            <a:solidFill>
              <a:schemeClr val="accent5"/>
            </a:solidFill>
            <a:ln w="0">
              <a:noFill/>
            </a:ln>
          </p:spPr>
          <p:style>
            <a:lnRef idx="0"/>
            <a:fillRef idx="0"/>
            <a:effectRef idx="0"/>
            <a:fontRef idx="minor"/>
          </p:style>
        </p:sp>
        <p:sp>
          <p:nvSpPr>
            <p:cNvPr id="48" name="Google Shape;32;p4"/>
            <p:cNvSpPr/>
            <p:nvPr/>
          </p:nvSpPr>
          <p:spPr>
            <a:xfrm>
              <a:off x="7170120" y="3903840"/>
              <a:ext cx="988920" cy="987480"/>
            </a:xfrm>
            <a:prstGeom prst="rect">
              <a:avLst/>
            </a:prstGeom>
            <a:solidFill>
              <a:schemeClr val="accent4"/>
            </a:solidFill>
            <a:ln w="0">
              <a:noFill/>
            </a:ln>
          </p:spPr>
          <p:style>
            <a:lnRef idx="0"/>
            <a:fillRef idx="0"/>
            <a:effectRef idx="0"/>
            <a:fontRef idx="minor"/>
          </p:style>
        </p:sp>
        <p:sp>
          <p:nvSpPr>
            <p:cNvPr id="49" name="Google Shape;33;p4"/>
            <p:cNvSpPr/>
            <p:nvPr/>
          </p:nvSpPr>
          <p:spPr>
            <a:xfrm rot="10800000">
              <a:off x="8155080" y="3904200"/>
              <a:ext cx="988920" cy="987480"/>
            </a:xfrm>
            <a:prstGeom prst="rtTriangle">
              <a:avLst/>
            </a:prstGeom>
            <a:solidFill>
              <a:schemeClr val="accent3"/>
            </a:solidFill>
            <a:ln w="0">
              <a:noFill/>
            </a:ln>
          </p:spPr>
          <p:style>
            <a:lnRef idx="0"/>
            <a:fillRef idx="0"/>
            <a:effectRef idx="0"/>
            <a:fontRef idx="minor"/>
          </p:style>
        </p:sp>
        <p:sp>
          <p:nvSpPr>
            <p:cNvPr id="50" name="Google Shape;34;p4"/>
            <p:cNvSpPr/>
            <p:nvPr/>
          </p:nvSpPr>
          <p:spPr>
            <a:xfrm>
              <a:off x="0" y="4891680"/>
              <a:ext cx="9143640" cy="251640"/>
            </a:xfrm>
            <a:prstGeom prst="rect">
              <a:avLst/>
            </a:prstGeom>
            <a:solidFill>
              <a:schemeClr val="dk1"/>
            </a:solidFill>
            <a:ln w="0">
              <a:noFill/>
            </a:ln>
          </p:spPr>
          <p:style>
            <a:lnRef idx="0"/>
            <a:fillRef idx="0"/>
            <a:effectRef idx="0"/>
            <a:fontRef idx="minor"/>
          </p:style>
        </p:sp>
      </p:grpSp>
      <p:sp>
        <p:nvSpPr>
          <p:cNvPr id="51" name="PlaceHolder 1"/>
          <p:cNvSpPr>
            <a:spLocks noGrp="1"/>
          </p:cNvSpPr>
          <p:nvPr>
            <p:ph type="title"/>
          </p:nvPr>
        </p:nvSpPr>
        <p:spPr>
          <a:xfrm>
            <a:off x="311760" y="410040"/>
            <a:ext cx="8520120" cy="607320"/>
          </a:xfrm>
          <a:prstGeom prst="rect">
            <a:avLst/>
          </a:prstGeom>
        </p:spPr>
        <p:txBody>
          <a:bodyPr tIns="91440" bIns="91440">
            <a:normAutofit fontScale="97000"/>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52" name="PlaceHolder 2"/>
          <p:cNvSpPr>
            <a:spLocks noGrp="1"/>
          </p:cNvSpPr>
          <p:nvPr>
            <p:ph type="body"/>
          </p:nvPr>
        </p:nvSpPr>
        <p:spPr>
          <a:xfrm>
            <a:off x="311760" y="1229760"/>
            <a:ext cx="8520120" cy="33386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3" name="PlaceHolder 3"/>
          <p:cNvSpPr>
            <a:spLocks noGrp="1"/>
          </p:cNvSpPr>
          <p:nvPr>
            <p:ph type="sldNum"/>
          </p:nvPr>
        </p:nvSpPr>
        <p:spPr>
          <a:xfrm>
            <a:off x="8460360" y="4651200"/>
            <a:ext cx="548280" cy="393120"/>
          </a:xfrm>
          <a:prstGeom prst="rect">
            <a:avLst/>
          </a:prstGeom>
        </p:spPr>
        <p:txBody>
          <a:bodyPr tIns="91440" bIns="91440" anchor="ctr">
            <a:normAutofit/>
          </a:bodyPr>
          <a:p>
            <a:pPr algn="r">
              <a:lnSpc>
                <a:spcPct val="100000"/>
              </a:lnSpc>
              <a:tabLst>
                <a:tab algn="l" pos="0"/>
              </a:tabLst>
            </a:pPr>
            <a:fld id="{73B91DDE-0954-4982-AE0F-C823EF022251}" type="slidenum">
              <a:rPr b="0" lang="en" sz="1000" spc="-1" strike="noStrike">
                <a:solidFill>
                  <a:srgbClr val="ffffff"/>
                </a:solidFill>
                <a:latin typeface="Roboto"/>
                <a:ea typeface="Robo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85;p13"/>
          <p:cNvSpPr txBox="1"/>
          <p:nvPr/>
        </p:nvSpPr>
        <p:spPr>
          <a:xfrm>
            <a:off x="597960" y="1944360"/>
            <a:ext cx="8221680" cy="838440"/>
          </a:xfrm>
          <a:prstGeom prst="rect">
            <a:avLst/>
          </a:prstGeom>
          <a:noFill/>
          <a:ln w="0">
            <a:noFill/>
          </a:ln>
        </p:spPr>
        <p:txBody>
          <a:bodyPr tIns="91440" bIns="91440" anchor="b">
            <a:normAutofit/>
          </a:bodyPr>
          <a:p>
            <a:pPr>
              <a:lnSpc>
                <a:spcPct val="100000"/>
              </a:lnSpc>
              <a:tabLst>
                <a:tab algn="l" pos="0"/>
              </a:tabLst>
            </a:pPr>
            <a:r>
              <a:rPr b="0" lang="en" sz="4200" spc="-1" strike="noStrike">
                <a:solidFill>
                  <a:srgbClr val="ffffff"/>
                </a:solidFill>
                <a:latin typeface="Roboto"/>
                <a:ea typeface="Roboto"/>
              </a:rPr>
              <a:t>The Battle of Neighborhoods</a:t>
            </a:r>
            <a:endParaRPr b="0" lang="en-IN" sz="4200" spc="-1" strike="noStrike">
              <a:solidFill>
                <a:srgbClr val="000000"/>
              </a:solidFill>
              <a:latin typeface="Arial"/>
            </a:endParaRPr>
          </a:p>
        </p:txBody>
      </p:sp>
      <p:sp>
        <p:nvSpPr>
          <p:cNvPr id="91" name="Google Shape;86;p13"/>
          <p:cNvSpPr txBox="1"/>
          <p:nvPr/>
        </p:nvSpPr>
        <p:spPr>
          <a:xfrm>
            <a:off x="597960" y="3952800"/>
            <a:ext cx="8221680" cy="432720"/>
          </a:xfrm>
          <a:prstGeom prst="rect">
            <a:avLst/>
          </a:prstGeom>
          <a:noFill/>
          <a:ln w="0">
            <a:noFill/>
          </a:ln>
        </p:spPr>
        <p:txBody>
          <a:bodyPr tIns="91440" bIns="91440">
            <a:normAutofit fontScale="71000"/>
          </a:bodyPr>
          <a:p>
            <a:pPr>
              <a:lnSpc>
                <a:spcPct val="100000"/>
              </a:lnSpc>
              <a:tabLst>
                <a:tab algn="l" pos="0"/>
              </a:tabLst>
            </a:pPr>
            <a:r>
              <a:rPr b="0" lang="en" sz="2100" spc="-1" strike="noStrike">
                <a:solidFill>
                  <a:srgbClr val="ffffff"/>
                </a:solidFill>
                <a:latin typeface="Roboto"/>
                <a:ea typeface="Roboto"/>
              </a:rPr>
              <a:t>By: Sharad Mittal</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Google Shape;140;p22"/>
          <p:cNvSpPr txBox="1"/>
          <p:nvPr/>
        </p:nvSpPr>
        <p:spPr>
          <a:xfrm>
            <a:off x="311760" y="11052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Most Rated Indian Restaurants</a:t>
            </a:r>
            <a:endParaRPr b="0" lang="en-IN" sz="3000" spc="-1" strike="noStrike">
              <a:solidFill>
                <a:srgbClr val="000000"/>
              </a:solidFill>
              <a:latin typeface="Arial"/>
            </a:endParaRPr>
          </a:p>
        </p:txBody>
      </p:sp>
      <p:pic>
        <p:nvPicPr>
          <p:cNvPr id="110" name="Google Shape;141;p22" descr=""/>
          <p:cNvPicPr/>
          <p:nvPr/>
        </p:nvPicPr>
        <p:blipFill>
          <a:blip r:embed="rId1"/>
          <a:stretch/>
        </p:blipFill>
        <p:spPr>
          <a:xfrm>
            <a:off x="1889640" y="1080720"/>
            <a:ext cx="5364360" cy="2981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146;p23"/>
          <p:cNvSpPr txBox="1"/>
          <p:nvPr/>
        </p:nvSpPr>
        <p:spPr>
          <a:xfrm>
            <a:off x="311760" y="7128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Most Rated Indian Restaurants</a:t>
            </a:r>
            <a:endParaRPr b="0" lang="en-IN" sz="3000" spc="-1" strike="noStrike">
              <a:solidFill>
                <a:srgbClr val="000000"/>
              </a:solidFill>
              <a:latin typeface="Arial"/>
            </a:endParaRPr>
          </a:p>
        </p:txBody>
      </p:sp>
      <p:sp>
        <p:nvSpPr>
          <p:cNvPr id="112" name="Google Shape;147;p23"/>
          <p:cNvSpPr txBox="1"/>
          <p:nvPr/>
        </p:nvSpPr>
        <p:spPr>
          <a:xfrm>
            <a:off x="311760" y="1229760"/>
            <a:ext cx="8520120" cy="3338640"/>
          </a:xfrm>
          <a:prstGeom prst="rect">
            <a:avLst/>
          </a:prstGeom>
          <a:noFill/>
          <a:ln w="0">
            <a:noFill/>
          </a:ln>
        </p:spPr>
        <p:txBody>
          <a:bodyPr tIns="91440" bIns="91440">
            <a:normAutofit/>
          </a:bodyPr>
          <a:p>
            <a:endParaRPr b="0" lang="en-IN" sz="1400" spc="-1" strike="noStrike">
              <a:solidFill>
                <a:srgbClr val="000000"/>
              </a:solidFill>
              <a:latin typeface="Arial"/>
            </a:endParaRPr>
          </a:p>
        </p:txBody>
      </p:sp>
      <p:pic>
        <p:nvPicPr>
          <p:cNvPr id="113" name="Google Shape;148;p23" descr=""/>
          <p:cNvPicPr/>
          <p:nvPr/>
        </p:nvPicPr>
        <p:blipFill>
          <a:blip r:embed="rId1"/>
          <a:srcRect l="9264" t="0" r="0" b="5937"/>
          <a:stretch/>
        </p:blipFill>
        <p:spPr>
          <a:xfrm>
            <a:off x="311760" y="679320"/>
            <a:ext cx="8776800" cy="4034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Google Shape;153;p24"/>
          <p:cNvSpPr txBox="1"/>
          <p:nvPr/>
        </p:nvSpPr>
        <p:spPr>
          <a:xfrm>
            <a:off x="311760" y="22788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Conclusion</a:t>
            </a:r>
            <a:endParaRPr b="0" lang="en-IN" sz="3000" spc="-1" strike="noStrike">
              <a:solidFill>
                <a:srgbClr val="000000"/>
              </a:solidFill>
              <a:latin typeface="Arial"/>
            </a:endParaRPr>
          </a:p>
        </p:txBody>
      </p:sp>
      <p:sp>
        <p:nvSpPr>
          <p:cNvPr id="115" name="Google Shape;154;p24"/>
          <p:cNvSpPr txBox="1"/>
          <p:nvPr/>
        </p:nvSpPr>
        <p:spPr>
          <a:xfrm>
            <a:off x="311760" y="902160"/>
            <a:ext cx="8520120" cy="3855960"/>
          </a:xfrm>
          <a:prstGeom prst="rect">
            <a:avLst/>
          </a:prstGeom>
          <a:noFill/>
          <a:ln w="0">
            <a:noFill/>
          </a:ln>
        </p:spPr>
        <p:txBody>
          <a:bodyPr tIns="91440" bIns="91440">
            <a:noAutofit/>
          </a:bodyPr>
          <a:p>
            <a:pPr marL="457200" indent="-358560">
              <a:lnSpc>
                <a:spcPct val="150000"/>
              </a:lnSpc>
              <a:buClr>
                <a:srgbClr val="434343"/>
              </a:buClr>
              <a:buFont typeface="Roboto"/>
              <a:buAutoNum type="arabicPeriod"/>
            </a:pPr>
            <a:r>
              <a:rPr b="0" lang="en" sz="2050" spc="-1" strike="noStrike">
                <a:solidFill>
                  <a:srgbClr val="434343"/>
                </a:solidFill>
                <a:latin typeface="Roboto"/>
                <a:ea typeface="Roboto"/>
              </a:rPr>
              <a:t>The following location in New York City has great Indian restaurants.</a:t>
            </a:r>
            <a:endParaRPr b="0" lang="en-IN" sz="2050" spc="-1" strike="noStrike">
              <a:solidFill>
                <a:srgbClr val="000000"/>
              </a:solidFill>
              <a:latin typeface="Arial"/>
            </a:endParaRPr>
          </a:p>
          <a:p>
            <a:pPr lvl="1" marL="914400" indent="-358560">
              <a:lnSpc>
                <a:spcPct val="150000"/>
              </a:lnSpc>
              <a:buClr>
                <a:srgbClr val="434343"/>
              </a:buClr>
              <a:buFont typeface="Roboto"/>
              <a:buAutoNum type="alphaLcPeriod"/>
            </a:pPr>
            <a:r>
              <a:rPr b="0" lang="en" sz="2050" spc="-1" strike="noStrike">
                <a:solidFill>
                  <a:srgbClr val="434343"/>
                </a:solidFill>
                <a:latin typeface="Roboto"/>
                <a:ea typeface="Roboto"/>
              </a:rPr>
              <a:t>Queens: Astoria &amp; Blissville</a:t>
            </a:r>
            <a:r>
              <a:rPr b="0" lang="en" sz="2050" spc="-1" strike="noStrike">
                <a:solidFill>
                  <a:srgbClr val="434343"/>
                </a:solidFill>
                <a:latin typeface="Roboto"/>
                <a:ea typeface="Roboto"/>
              </a:rPr>
              <a:t>	</a:t>
            </a:r>
            <a:endParaRPr b="0" lang="en-IN" sz="2050" spc="-1" strike="noStrike">
              <a:solidFill>
                <a:srgbClr val="000000"/>
              </a:solidFill>
              <a:latin typeface="Arial"/>
            </a:endParaRPr>
          </a:p>
          <a:p>
            <a:pPr lvl="1" marL="914400" indent="-358560">
              <a:lnSpc>
                <a:spcPct val="150000"/>
              </a:lnSpc>
              <a:buClr>
                <a:srgbClr val="434343"/>
              </a:buClr>
              <a:buFont typeface="Roboto"/>
              <a:buAutoNum type="alphaLcPeriod"/>
            </a:pPr>
            <a:r>
              <a:rPr b="0" lang="en" sz="2050" spc="-1" strike="noStrike">
                <a:solidFill>
                  <a:srgbClr val="434343"/>
                </a:solidFill>
                <a:latin typeface="Roboto"/>
                <a:ea typeface="Roboto"/>
              </a:rPr>
              <a:t>Manhattan: Civic Center &amp; Tribeca</a:t>
            </a:r>
            <a:r>
              <a:rPr b="0" lang="en" sz="2050" spc="-1" strike="noStrike">
                <a:solidFill>
                  <a:srgbClr val="434343"/>
                </a:solidFill>
                <a:latin typeface="Roboto"/>
                <a:ea typeface="Roboto"/>
              </a:rPr>
              <a:t>	</a:t>
            </a:r>
            <a:endParaRPr b="0" lang="en-IN" sz="2050" spc="-1" strike="noStrike">
              <a:solidFill>
                <a:srgbClr val="000000"/>
              </a:solidFill>
              <a:latin typeface="Arial"/>
            </a:endParaRPr>
          </a:p>
          <a:p>
            <a:pPr marL="457200" indent="-358560">
              <a:lnSpc>
                <a:spcPct val="150000"/>
              </a:lnSpc>
              <a:buClr>
                <a:srgbClr val="434343"/>
              </a:buClr>
              <a:buFont typeface="Roboto"/>
              <a:buAutoNum type="arabicPeriod"/>
            </a:pPr>
            <a:r>
              <a:rPr b="0" lang="en" sz="2050" spc="-1" strike="noStrike">
                <a:solidFill>
                  <a:srgbClr val="434343"/>
                </a:solidFill>
                <a:latin typeface="Roboto"/>
                <a:ea typeface="Roboto"/>
              </a:rPr>
              <a:t>Astoria (Queens) Blissville (Queens), Civic Center (Manhattan) are some of the best neighbourhoods for Indian cuisine.</a:t>
            </a:r>
            <a:endParaRPr b="0" lang="en-IN" sz="2050" spc="-1" strike="noStrike">
              <a:solidFill>
                <a:srgbClr val="000000"/>
              </a:solidFill>
              <a:latin typeface="Arial"/>
            </a:endParaRPr>
          </a:p>
          <a:p>
            <a:pPr marL="457200" indent="-358560">
              <a:lnSpc>
                <a:spcPct val="150000"/>
              </a:lnSpc>
              <a:buClr>
                <a:srgbClr val="434343"/>
              </a:buClr>
              <a:buFont typeface="Roboto"/>
              <a:buAutoNum type="arabicPeriod"/>
            </a:pPr>
            <a:r>
              <a:rPr b="0" lang="en" sz="2050" spc="-1" strike="noStrike">
                <a:solidFill>
                  <a:srgbClr val="434343"/>
                </a:solidFill>
                <a:latin typeface="Roboto"/>
                <a:ea typeface="Roboto"/>
              </a:rPr>
              <a:t>Manhattan have potential Indian Restaurant Market.</a:t>
            </a:r>
            <a:endParaRPr b="0" lang="en-IN" sz="2050" spc="-1" strike="noStrike">
              <a:solidFill>
                <a:srgbClr val="000000"/>
              </a:solidFill>
              <a:latin typeface="Arial"/>
            </a:endParaRPr>
          </a:p>
          <a:p>
            <a:pPr marL="457200" indent="-358560">
              <a:lnSpc>
                <a:spcPct val="150000"/>
              </a:lnSpc>
              <a:buClr>
                <a:srgbClr val="434343"/>
              </a:buClr>
              <a:buFont typeface="Roboto"/>
              <a:buAutoNum type="arabicPeriod"/>
            </a:pPr>
            <a:r>
              <a:rPr b="0" lang="en" sz="2050" spc="-1" strike="noStrike">
                <a:solidFill>
                  <a:srgbClr val="434343"/>
                </a:solidFill>
                <a:latin typeface="Roboto"/>
                <a:ea typeface="Roboto"/>
              </a:rPr>
              <a:t>Staten Island ranks last in average rating of Indian Restaurants.</a:t>
            </a:r>
            <a:endParaRPr b="0" lang="en-IN" sz="2050" spc="-1" strike="noStrike">
              <a:solidFill>
                <a:srgbClr val="000000"/>
              </a:solidFill>
              <a:latin typeface="Arial"/>
            </a:endParaRPr>
          </a:p>
          <a:p>
            <a:pPr marL="457200" indent="-358560">
              <a:lnSpc>
                <a:spcPct val="150000"/>
              </a:lnSpc>
              <a:buClr>
                <a:srgbClr val="434343"/>
              </a:buClr>
              <a:buFont typeface="Roboto"/>
              <a:buAutoNum type="arabicPeriod"/>
            </a:pPr>
            <a:r>
              <a:rPr b="0" lang="en" sz="2050" spc="-1" strike="noStrike">
                <a:solidFill>
                  <a:srgbClr val="434343"/>
                </a:solidFill>
                <a:latin typeface="Roboto"/>
                <a:ea typeface="Roboto"/>
              </a:rPr>
              <a:t>Manhattan is the best place to stay if you prefer Indian Cuisine.</a:t>
            </a:r>
            <a:endParaRPr b="0" lang="en-IN" sz="2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91;p14"/>
          <p:cNvSpPr txBox="1"/>
          <p:nvPr/>
        </p:nvSpPr>
        <p:spPr>
          <a:xfrm>
            <a:off x="311760" y="286200"/>
            <a:ext cx="7030080" cy="999000"/>
          </a:xfrm>
          <a:prstGeom prst="rect">
            <a:avLst/>
          </a:prstGeom>
          <a:noFill/>
          <a:ln w="0">
            <a:noFill/>
          </a:ln>
        </p:spPr>
        <p:txBody>
          <a:bodyPr tIns="91440" bIns="91440">
            <a:normAutofit/>
          </a:bodyPr>
          <a:p>
            <a:pPr>
              <a:lnSpc>
                <a:spcPct val="100000"/>
              </a:lnSpc>
              <a:tabLst>
                <a:tab algn="l" pos="0"/>
              </a:tabLst>
            </a:pPr>
            <a:r>
              <a:rPr b="0" lang="en" sz="3000" spc="-1" strike="noStrike">
                <a:solidFill>
                  <a:srgbClr val="2a3990"/>
                </a:solidFill>
                <a:latin typeface="Roboto"/>
                <a:ea typeface="Roboto"/>
              </a:rPr>
              <a:t>Introduction</a:t>
            </a:r>
            <a:endParaRPr b="0" lang="en-IN" sz="3000" spc="-1" strike="noStrike">
              <a:solidFill>
                <a:srgbClr val="000000"/>
              </a:solidFill>
              <a:latin typeface="Arial"/>
            </a:endParaRPr>
          </a:p>
        </p:txBody>
      </p:sp>
      <p:sp>
        <p:nvSpPr>
          <p:cNvPr id="93" name="Google Shape;92;p14"/>
          <p:cNvSpPr txBox="1"/>
          <p:nvPr/>
        </p:nvSpPr>
        <p:spPr>
          <a:xfrm>
            <a:off x="311760" y="902160"/>
            <a:ext cx="8520120" cy="3850200"/>
          </a:xfrm>
          <a:prstGeom prst="rect">
            <a:avLst/>
          </a:prstGeom>
          <a:noFill/>
          <a:ln w="0">
            <a:noFill/>
          </a:ln>
        </p:spPr>
        <p:txBody>
          <a:bodyPr tIns="91440" bIns="91440">
            <a:noAutofit/>
          </a:bodyPr>
          <a:p>
            <a:pPr marL="457200" indent="-316800">
              <a:lnSpc>
                <a:spcPct val="95000"/>
              </a:lnSpc>
              <a:buClr>
                <a:srgbClr val="434343"/>
              </a:buClr>
              <a:buFont typeface="Comfortaa"/>
              <a:buChar char="●"/>
            </a:pPr>
            <a:r>
              <a:rPr b="1" lang="en" sz="1400" spc="-1" strike="noStrike">
                <a:solidFill>
                  <a:srgbClr val="434343"/>
                </a:solidFill>
                <a:latin typeface="Comfortaa"/>
                <a:ea typeface="Comfortaa"/>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b="0" lang="en-IN" sz="1400" spc="-1" strike="noStrike">
              <a:solidFill>
                <a:srgbClr val="000000"/>
              </a:solidFill>
              <a:latin typeface="Arial"/>
            </a:endParaRPr>
          </a:p>
          <a:p>
            <a:pPr marL="457200" indent="-316800">
              <a:lnSpc>
                <a:spcPct val="95000"/>
              </a:lnSpc>
              <a:buClr>
                <a:srgbClr val="434343"/>
              </a:buClr>
              <a:buFont typeface="Comfortaa"/>
              <a:buChar char="●"/>
            </a:pPr>
            <a:r>
              <a:rPr b="1" lang="en" sz="1400" spc="-1" strike="noStrike">
                <a:solidFill>
                  <a:srgbClr val="434343"/>
                </a:solidFill>
                <a:latin typeface="Comfortaa"/>
                <a:ea typeface="Comfortaa"/>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b="0" lang="en-IN" sz="1400" spc="-1" strike="noStrike">
              <a:solidFill>
                <a:srgbClr val="000000"/>
              </a:solidFill>
              <a:latin typeface="Arial"/>
            </a:endParaRPr>
          </a:p>
          <a:p>
            <a:pPr marL="457200" indent="-316800">
              <a:lnSpc>
                <a:spcPct val="95000"/>
              </a:lnSpc>
              <a:buClr>
                <a:srgbClr val="434343"/>
              </a:buClr>
              <a:buFont typeface="Comfortaa"/>
              <a:buChar char="●"/>
            </a:pPr>
            <a:r>
              <a:rPr b="1" lang="en" sz="1400" spc="-1" strike="noStrike">
                <a:solidFill>
                  <a:srgbClr val="434343"/>
                </a:solidFill>
                <a:latin typeface="Comfortaa"/>
                <a:ea typeface="Comfortaa"/>
              </a:rPr>
              <a:t>With its diverse culture, comes diverse food items. There are many restaurants in New York City, each belonging to different categories like Chinese, Indian, and French etc.</a:t>
            </a:r>
            <a:endParaRPr b="0" lang="en-IN" sz="1400" spc="-1" strike="noStrike">
              <a:solidFill>
                <a:srgbClr val="000000"/>
              </a:solidFill>
              <a:latin typeface="Arial"/>
            </a:endParaRPr>
          </a:p>
          <a:p>
            <a:pPr>
              <a:lnSpc>
                <a:spcPct val="95000"/>
              </a:lnSpc>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97;p15"/>
          <p:cNvSpPr txBox="1"/>
          <p:nvPr/>
        </p:nvSpPr>
        <p:spPr>
          <a:xfrm>
            <a:off x="311760" y="41004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Purpose of Project</a:t>
            </a:r>
            <a:endParaRPr b="0" lang="en-IN" sz="3000" spc="-1" strike="noStrike">
              <a:solidFill>
                <a:srgbClr val="000000"/>
              </a:solidFill>
              <a:latin typeface="Arial"/>
            </a:endParaRPr>
          </a:p>
        </p:txBody>
      </p:sp>
      <p:sp>
        <p:nvSpPr>
          <p:cNvPr id="95" name="Google Shape;98;p15"/>
          <p:cNvSpPr txBox="1"/>
          <p:nvPr/>
        </p:nvSpPr>
        <p:spPr>
          <a:xfrm>
            <a:off x="311760" y="1229760"/>
            <a:ext cx="8520120" cy="3338640"/>
          </a:xfrm>
          <a:prstGeom prst="rect">
            <a:avLst/>
          </a:prstGeom>
          <a:noFill/>
          <a:ln w="0">
            <a:noFill/>
          </a:ln>
        </p:spPr>
        <p:txBody>
          <a:bodyPr tIns="91440" bIns="91440">
            <a:normAutofit/>
          </a:bodyPr>
          <a:p>
            <a:pPr>
              <a:lnSpc>
                <a:spcPct val="115000"/>
              </a:lnSpc>
              <a:tabLst>
                <a:tab algn="l" pos="0"/>
              </a:tabLst>
            </a:pPr>
            <a:r>
              <a:rPr b="0" lang="en" sz="1800" spc="-1" strike="noStrike">
                <a:solidFill>
                  <a:srgbClr val="434343"/>
                </a:solidFill>
                <a:latin typeface="Roboto"/>
                <a:ea typeface="Roboto"/>
              </a:rPr>
              <a:t>To find the answers to the following questions: </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434343"/>
                </a:solidFill>
                <a:latin typeface="Roboto"/>
                <a:ea typeface="Roboto"/>
              </a:rPr>
              <a:t>Q1) List and visualize all major parts of New York City that has great Indian restaurants.</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434343"/>
                </a:solidFill>
                <a:latin typeface="Roboto"/>
                <a:ea typeface="Roboto"/>
              </a:rPr>
              <a:t>Q2) What is best location in New York City for Indian Cuisine?</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434343"/>
                </a:solidFill>
                <a:latin typeface="Roboto"/>
                <a:ea typeface="Roboto"/>
              </a:rPr>
              <a:t>Q3) Which areas have potential Indian Restaurant Market?</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434343"/>
                </a:solidFill>
                <a:latin typeface="Roboto"/>
                <a:ea typeface="Roboto"/>
              </a:rPr>
              <a:t>Q4) Which all areas lack Good Indian Restaurants?</a:t>
            </a:r>
            <a:endParaRPr b="0" lang="en-IN" sz="1800" spc="-1" strike="noStrike">
              <a:solidFill>
                <a:srgbClr val="000000"/>
              </a:solidFill>
              <a:latin typeface="Arial"/>
            </a:endParaRPr>
          </a:p>
          <a:p>
            <a:pPr>
              <a:lnSpc>
                <a:spcPct val="115000"/>
              </a:lnSpc>
              <a:spcBef>
                <a:spcPts val="1199"/>
              </a:spcBef>
              <a:spcAft>
                <a:spcPts val="1199"/>
              </a:spcAft>
              <a:tabLst>
                <a:tab algn="l" pos="0"/>
              </a:tabLst>
            </a:pPr>
            <a:r>
              <a:rPr b="0" lang="en" sz="1800" spc="-1" strike="noStrike">
                <a:solidFill>
                  <a:srgbClr val="434343"/>
                </a:solidFill>
                <a:latin typeface="Roboto"/>
                <a:ea typeface="Roboto"/>
              </a:rPr>
              <a:t>Q5) Which is the best place to stay if you prefer Indian Cuisine?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103;p16"/>
          <p:cNvSpPr txBox="1"/>
          <p:nvPr/>
        </p:nvSpPr>
        <p:spPr>
          <a:xfrm>
            <a:off x="311760" y="20160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Data Acquisition</a:t>
            </a:r>
            <a:endParaRPr b="0" lang="en-IN" sz="3000" spc="-1" strike="noStrike">
              <a:solidFill>
                <a:srgbClr val="000000"/>
              </a:solidFill>
              <a:latin typeface="Arial"/>
            </a:endParaRPr>
          </a:p>
        </p:txBody>
      </p:sp>
      <p:sp>
        <p:nvSpPr>
          <p:cNvPr id="97" name="Google Shape;104;p16"/>
          <p:cNvSpPr txBox="1"/>
          <p:nvPr/>
        </p:nvSpPr>
        <p:spPr>
          <a:xfrm>
            <a:off x="311760" y="809280"/>
            <a:ext cx="8520120" cy="3982320"/>
          </a:xfrm>
          <a:prstGeom prst="rect">
            <a:avLst/>
          </a:prstGeom>
          <a:noFill/>
          <a:ln w="0">
            <a:noFill/>
          </a:ln>
        </p:spPr>
        <p:txBody>
          <a:bodyPr tIns="91440" bIns="91440">
            <a:noAutofit/>
          </a:bodyPr>
          <a:p>
            <a:pPr>
              <a:lnSpc>
                <a:spcPct val="100000"/>
              </a:lnSpc>
              <a:tabLst>
                <a:tab algn="l" pos="0"/>
              </a:tabLst>
            </a:pPr>
            <a:r>
              <a:rPr b="1" lang="en" sz="1460" spc="-1" strike="noStrike">
                <a:solidFill>
                  <a:srgbClr val="434343"/>
                </a:solidFill>
                <a:latin typeface="Roboto"/>
                <a:ea typeface="Roboto"/>
              </a:rPr>
              <a:t>For this project  the following data is collected:</a:t>
            </a:r>
            <a:endParaRPr b="0" lang="en-IN" sz="1460" spc="-1" strike="noStrike">
              <a:solidFill>
                <a:srgbClr val="000000"/>
              </a:solidFill>
              <a:latin typeface="Arial"/>
            </a:endParaRPr>
          </a:p>
          <a:p>
            <a:pPr lvl="1" marL="914400" indent="-320760">
              <a:lnSpc>
                <a:spcPct val="100000"/>
              </a:lnSpc>
              <a:spcBef>
                <a:spcPts val="1199"/>
              </a:spcBef>
              <a:buClr>
                <a:srgbClr val="434343"/>
              </a:buClr>
              <a:buFont typeface="Roboto"/>
              <a:buChar char="○"/>
              <a:tabLst>
                <a:tab algn="l" pos="0"/>
              </a:tabLst>
            </a:pPr>
            <a:r>
              <a:rPr b="1" lang="en" sz="1460" spc="-1" strike="noStrike">
                <a:solidFill>
                  <a:srgbClr val="434343"/>
                </a:solidFill>
                <a:latin typeface="Roboto"/>
                <a:ea typeface="Roboto"/>
              </a:rPr>
              <a:t>New York City data that contains list Boroughs, Neighbourhoods along with their latitude and longitude.</a:t>
            </a:r>
            <a:endParaRPr b="0" lang="en-IN" sz="1460" spc="-1" strike="noStrike">
              <a:solidFill>
                <a:srgbClr val="000000"/>
              </a:solidFill>
              <a:latin typeface="Arial"/>
            </a:endParaRPr>
          </a:p>
          <a:p>
            <a:pPr lvl="2" marL="13716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Data source : </a:t>
            </a:r>
            <a:r>
              <a:rPr b="0" lang="en" sz="1460" spc="-1" strike="noStrike" u="sng">
                <a:solidFill>
                  <a:srgbClr val="f06292"/>
                </a:solidFill>
                <a:uFillTx/>
                <a:latin typeface="Roboto"/>
                <a:ea typeface="Roboto"/>
                <a:hlinkClick r:id="rId1"/>
              </a:rPr>
              <a:t>https://cocl.us/new_york_dataset</a:t>
            </a:r>
            <a:endParaRPr b="0" lang="en-IN" sz="1460" spc="-1" strike="noStrike">
              <a:solidFill>
                <a:srgbClr val="000000"/>
              </a:solidFill>
              <a:latin typeface="Arial"/>
            </a:endParaRPr>
          </a:p>
          <a:p>
            <a:pPr lvl="2" marL="13716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Description: </a:t>
            </a:r>
            <a:r>
              <a:rPr b="0" lang="en" sz="1460" spc="-1" strike="noStrike">
                <a:solidFill>
                  <a:srgbClr val="434343"/>
                </a:solidFill>
                <a:latin typeface="Roboto"/>
                <a:ea typeface="Roboto"/>
              </a:rPr>
              <a:t>This data set contains the required information. And we will use this data set to explore various neighbourhoods of New York City.</a:t>
            </a:r>
            <a:endParaRPr b="0" lang="en-IN" sz="1460" spc="-1" strike="noStrike">
              <a:solidFill>
                <a:srgbClr val="000000"/>
              </a:solidFill>
              <a:latin typeface="Arial"/>
            </a:endParaRPr>
          </a:p>
          <a:p>
            <a:pPr lvl="1" marL="9144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Indian restaurants in each neighbourhood of New York City.</a:t>
            </a:r>
            <a:endParaRPr b="0" lang="en-IN" sz="1460" spc="-1" strike="noStrike">
              <a:solidFill>
                <a:srgbClr val="000000"/>
              </a:solidFill>
              <a:latin typeface="Arial"/>
            </a:endParaRPr>
          </a:p>
          <a:p>
            <a:pPr lvl="2" marL="13716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Data source : </a:t>
            </a:r>
            <a:r>
              <a:rPr b="0" lang="en" sz="1460" spc="-1" strike="noStrike">
                <a:solidFill>
                  <a:srgbClr val="434343"/>
                </a:solidFill>
                <a:latin typeface="Roboto"/>
                <a:ea typeface="Roboto"/>
              </a:rPr>
              <a:t>Foursquare API</a:t>
            </a:r>
            <a:endParaRPr b="0" lang="en-IN" sz="1460" spc="-1" strike="noStrike">
              <a:solidFill>
                <a:srgbClr val="000000"/>
              </a:solidFill>
              <a:latin typeface="Arial"/>
            </a:endParaRPr>
          </a:p>
          <a:p>
            <a:pPr lvl="2" marL="13716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Description: </a:t>
            </a:r>
            <a:r>
              <a:rPr b="0" lang="en" sz="1460" spc="-1" strike="noStrike">
                <a:solidFill>
                  <a:srgbClr val="434343"/>
                </a:solidFill>
                <a:latin typeface="Roboto"/>
                <a:ea typeface="Roboto"/>
              </a:rPr>
              <a:t>By using this API we will get all the venues in each neighbourhood. We can filter these venues to get only Indian restaurants.</a:t>
            </a:r>
            <a:endParaRPr b="0" lang="en-IN" sz="1460" spc="-1" strike="noStrike">
              <a:solidFill>
                <a:srgbClr val="000000"/>
              </a:solidFill>
              <a:latin typeface="Arial"/>
            </a:endParaRPr>
          </a:p>
          <a:p>
            <a:pPr lvl="1" marL="9144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GeoSpace data</a:t>
            </a:r>
            <a:endParaRPr b="0" lang="en-IN" sz="1460" spc="-1" strike="noStrike">
              <a:solidFill>
                <a:srgbClr val="000000"/>
              </a:solidFill>
              <a:latin typeface="Arial"/>
            </a:endParaRPr>
          </a:p>
          <a:p>
            <a:pPr lvl="2" marL="13716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Data source : ‘</a:t>
            </a:r>
            <a:r>
              <a:rPr b="0" lang="en" sz="1460" spc="-1" strike="noStrike">
                <a:solidFill>
                  <a:srgbClr val="434343"/>
                </a:solidFill>
                <a:latin typeface="Roboto"/>
                <a:ea typeface="Roboto"/>
              </a:rPr>
              <a:t>https://data.cityofnewyork.us/City-Government/Borough-Boundaries/tqmj-j8zm’</a:t>
            </a:r>
            <a:endParaRPr b="0" lang="en-IN" sz="1460" spc="-1" strike="noStrike">
              <a:solidFill>
                <a:srgbClr val="000000"/>
              </a:solidFill>
              <a:latin typeface="Arial"/>
            </a:endParaRPr>
          </a:p>
          <a:p>
            <a:pPr lvl="2" marL="1371600" indent="-320760">
              <a:lnSpc>
                <a:spcPct val="100000"/>
              </a:lnSpc>
              <a:buClr>
                <a:srgbClr val="434343"/>
              </a:buClr>
              <a:buFont typeface="Roboto"/>
              <a:buChar char="■"/>
              <a:tabLst>
                <a:tab algn="l" pos="0"/>
              </a:tabLst>
            </a:pPr>
            <a:r>
              <a:rPr b="1" lang="en" sz="1460" spc="-1" strike="noStrike">
                <a:solidFill>
                  <a:srgbClr val="434343"/>
                </a:solidFill>
                <a:latin typeface="Roboto"/>
                <a:ea typeface="Roboto"/>
              </a:rPr>
              <a:t>Description: </a:t>
            </a:r>
            <a:r>
              <a:rPr b="0" lang="en" sz="1460" spc="-1" strike="noStrike">
                <a:solidFill>
                  <a:srgbClr val="434343"/>
                </a:solidFill>
                <a:latin typeface="Roboto"/>
                <a:ea typeface="Roboto"/>
              </a:rPr>
              <a:t>By using this geo space data we will get the New York Borough boundaries that will help us visualize choropleth map.</a:t>
            </a:r>
            <a:endParaRPr b="0" lang="en-IN" sz="1460" spc="-1" strike="noStrike">
              <a:solidFill>
                <a:srgbClr val="000000"/>
              </a:solidFill>
              <a:latin typeface="Arial"/>
            </a:endParaRPr>
          </a:p>
          <a:p>
            <a:pPr>
              <a:lnSpc>
                <a:spcPct val="100000"/>
              </a:lnSpc>
              <a:tabLst>
                <a:tab algn="l" pos="0"/>
              </a:tabLst>
            </a:pPr>
            <a:endParaRPr b="0" lang="en-IN" sz="14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09;p17"/>
          <p:cNvSpPr txBox="1"/>
          <p:nvPr/>
        </p:nvSpPr>
        <p:spPr>
          <a:xfrm>
            <a:off x="311760" y="21456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Getting New York Data</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p:txBody>
      </p:sp>
      <p:pic>
        <p:nvPicPr>
          <p:cNvPr id="99" name="Google Shape;110;p17" descr=""/>
          <p:cNvPicPr/>
          <p:nvPr/>
        </p:nvPicPr>
        <p:blipFill>
          <a:blip r:embed="rId1"/>
          <a:stretch/>
        </p:blipFill>
        <p:spPr>
          <a:xfrm>
            <a:off x="925560" y="1006560"/>
            <a:ext cx="7292520" cy="36244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115;p18"/>
          <p:cNvSpPr txBox="1"/>
          <p:nvPr/>
        </p:nvSpPr>
        <p:spPr>
          <a:xfrm>
            <a:off x="311760" y="28692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Indian Restaurants for each Borough</a:t>
            </a:r>
            <a:endParaRPr b="0" lang="en-IN" sz="3000" spc="-1" strike="noStrike">
              <a:solidFill>
                <a:srgbClr val="000000"/>
              </a:solidFill>
              <a:latin typeface="Arial"/>
            </a:endParaRPr>
          </a:p>
        </p:txBody>
      </p:sp>
      <p:pic>
        <p:nvPicPr>
          <p:cNvPr id="101" name="Google Shape;116;p18" descr=""/>
          <p:cNvPicPr/>
          <p:nvPr/>
        </p:nvPicPr>
        <p:blipFill>
          <a:blip r:embed="rId1"/>
          <a:stretch/>
        </p:blipFill>
        <p:spPr>
          <a:xfrm>
            <a:off x="415800" y="1185840"/>
            <a:ext cx="8330760" cy="3572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21;p19"/>
          <p:cNvSpPr txBox="1"/>
          <p:nvPr/>
        </p:nvSpPr>
        <p:spPr>
          <a:xfrm>
            <a:off x="311760" y="16344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Indian Restaurant in each Neighborhood</a:t>
            </a:r>
            <a:endParaRPr b="0" lang="en-IN" sz="3000" spc="-1" strike="noStrike">
              <a:solidFill>
                <a:srgbClr val="000000"/>
              </a:solidFill>
              <a:latin typeface="Arial"/>
            </a:endParaRPr>
          </a:p>
        </p:txBody>
      </p:sp>
      <p:pic>
        <p:nvPicPr>
          <p:cNvPr id="103" name="Google Shape;122;p19" descr=""/>
          <p:cNvPicPr/>
          <p:nvPr/>
        </p:nvPicPr>
        <p:blipFill>
          <a:blip r:embed="rId1"/>
          <a:stretch/>
        </p:blipFill>
        <p:spPr>
          <a:xfrm>
            <a:off x="311760" y="771480"/>
            <a:ext cx="8419680" cy="3943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127;p20"/>
          <p:cNvSpPr txBox="1"/>
          <p:nvPr/>
        </p:nvSpPr>
        <p:spPr>
          <a:xfrm>
            <a:off x="311760" y="410040"/>
            <a:ext cx="8520120" cy="607320"/>
          </a:xfrm>
          <a:prstGeom prst="rect">
            <a:avLst/>
          </a:prstGeom>
          <a:noFill/>
          <a:ln w="0">
            <a:noFill/>
          </a:ln>
        </p:spPr>
        <p:txBody>
          <a:bodyPr tIns="91440" bIns="91440">
            <a:normAutofit fontScale="91000"/>
          </a:bodyPr>
          <a:p>
            <a:pPr>
              <a:lnSpc>
                <a:spcPct val="100000"/>
              </a:lnSpc>
              <a:tabLst>
                <a:tab algn="l" pos="0"/>
              </a:tabLst>
            </a:pPr>
            <a:r>
              <a:rPr b="0" lang="en" sz="3000" spc="-1" strike="noStrike">
                <a:solidFill>
                  <a:srgbClr val="2a3990"/>
                </a:solidFill>
                <a:latin typeface="Roboto"/>
                <a:ea typeface="Roboto"/>
              </a:rPr>
              <a:t>Stats for each Indian Restaurant</a:t>
            </a:r>
            <a:endParaRPr b="0" lang="en-IN" sz="3000" spc="-1" strike="noStrike">
              <a:solidFill>
                <a:srgbClr val="000000"/>
              </a:solidFill>
              <a:latin typeface="Arial"/>
            </a:endParaRPr>
          </a:p>
        </p:txBody>
      </p:sp>
      <p:sp>
        <p:nvSpPr>
          <p:cNvPr id="105" name="Google Shape;128;p20"/>
          <p:cNvSpPr txBox="1"/>
          <p:nvPr/>
        </p:nvSpPr>
        <p:spPr>
          <a:xfrm>
            <a:off x="311760" y="1229760"/>
            <a:ext cx="8520120" cy="3338640"/>
          </a:xfrm>
          <a:prstGeom prst="rect">
            <a:avLst/>
          </a:prstGeom>
          <a:noFill/>
          <a:ln w="0">
            <a:noFill/>
          </a:ln>
        </p:spPr>
        <p:txBody>
          <a:bodyPr tIns="91440" bIns="91440">
            <a:normAutofit/>
          </a:bodyPr>
          <a:p>
            <a:endParaRPr b="0" lang="en-IN" sz="1400" spc="-1" strike="noStrike">
              <a:solidFill>
                <a:srgbClr val="000000"/>
              </a:solidFill>
              <a:latin typeface="Arial"/>
            </a:endParaRPr>
          </a:p>
        </p:txBody>
      </p:sp>
      <p:pic>
        <p:nvPicPr>
          <p:cNvPr id="106" name="Google Shape;129;p20" descr=""/>
          <p:cNvPicPr/>
          <p:nvPr/>
        </p:nvPicPr>
        <p:blipFill>
          <a:blip r:embed="rId1"/>
          <a:srcRect l="12686" t="8529" r="7493" b="8589"/>
          <a:stretch/>
        </p:blipFill>
        <p:spPr>
          <a:xfrm>
            <a:off x="311760" y="1222200"/>
            <a:ext cx="8520120" cy="3338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Google Shape;134;p21"/>
          <p:cNvSpPr txBox="1"/>
          <p:nvPr/>
        </p:nvSpPr>
        <p:spPr>
          <a:xfrm>
            <a:off x="311760" y="101880"/>
            <a:ext cx="8520120" cy="607320"/>
          </a:xfrm>
          <a:prstGeom prst="rect">
            <a:avLst/>
          </a:prstGeom>
          <a:noFill/>
          <a:ln w="0">
            <a:noFill/>
          </a:ln>
        </p:spPr>
        <p:txBody>
          <a:bodyPr tIns="91440" bIns="91440">
            <a:normAutofit fontScale="32000"/>
          </a:bodyPr>
          <a:p>
            <a:pPr>
              <a:lnSpc>
                <a:spcPct val="100000"/>
              </a:lnSpc>
              <a:tabLst>
                <a:tab algn="l" pos="0"/>
              </a:tabLst>
            </a:pPr>
            <a:r>
              <a:rPr b="0" lang="en" sz="3000" spc="-1" strike="noStrike">
                <a:solidFill>
                  <a:srgbClr val="2a3990"/>
                </a:solidFill>
                <a:latin typeface="Roboto"/>
                <a:ea typeface="Roboto"/>
              </a:rPr>
              <a:t>Average Rating of Indian Restaurant in each Borough</a:t>
            </a:r>
            <a:endParaRPr b="0" lang="en-IN" sz="3000" spc="-1" strike="noStrike">
              <a:solidFill>
                <a:srgbClr val="000000"/>
              </a:solidFill>
              <a:latin typeface="Arial"/>
            </a:endParaRPr>
          </a:p>
        </p:txBody>
      </p:sp>
      <p:pic>
        <p:nvPicPr>
          <p:cNvPr id="108" name="Google Shape;135;p21" descr=""/>
          <p:cNvPicPr/>
          <p:nvPr/>
        </p:nvPicPr>
        <p:blipFill>
          <a:blip r:embed="rId1"/>
          <a:stretch/>
        </p:blipFill>
        <p:spPr>
          <a:xfrm>
            <a:off x="219240" y="709920"/>
            <a:ext cx="8520120" cy="4202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LibreOffice/7.1.3.2$Linux_X86_64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2021-05-31T13:15:15Z</dcterms:modified>
  <cp:revision>2</cp:revision>
  <dc:subject/>
  <dc:title/>
</cp:coreProperties>
</file>