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70" r:id="rId9"/>
    <p:sldId id="261" r:id="rId10"/>
    <p:sldId id="262" r:id="rId11"/>
    <p:sldId id="271" r:id="rId12"/>
    <p:sldId id="263" r:id="rId13"/>
    <p:sldId id="264" r:id="rId14"/>
    <p:sldId id="265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mittal" userId="32cb4d0f9928ce40" providerId="LiveId" clId="{590B5EFE-0AA2-449B-AD9B-24D1C9D6E83C}"/>
    <pc:docChg chg="modSld">
      <pc:chgData name="shreya mittal" userId="32cb4d0f9928ce40" providerId="LiveId" clId="{590B5EFE-0AA2-449B-AD9B-24D1C9D6E83C}" dt="2024-04-13T16:21:11.839" v="37" actId="20577"/>
      <pc:docMkLst>
        <pc:docMk/>
      </pc:docMkLst>
      <pc:sldChg chg="modSp mod">
        <pc:chgData name="shreya mittal" userId="32cb4d0f9928ce40" providerId="LiveId" clId="{590B5EFE-0AA2-449B-AD9B-24D1C9D6E83C}" dt="2024-04-13T16:21:11.839" v="37" actId="20577"/>
        <pc:sldMkLst>
          <pc:docMk/>
          <pc:sldMk cId="0" sldId="256"/>
        </pc:sldMkLst>
        <pc:spChg chg="mod">
          <ac:chgData name="shreya mittal" userId="32cb4d0f9928ce40" providerId="LiveId" clId="{590B5EFE-0AA2-449B-AD9B-24D1C9D6E83C}" dt="2024-04-13T16:21:11.839" v="37" actId="20577"/>
          <ac:spMkLst>
            <pc:docMk/>
            <pc:sldMk cId="0" sldId="256"/>
            <ac:spMk id="72" creationId="{00000000-0000-0000-0000-000000000000}"/>
          </ac:spMkLst>
        </pc:spChg>
        <pc:spChg chg="mod">
          <ac:chgData name="shreya mittal" userId="32cb4d0f9928ce40" providerId="LiveId" clId="{590B5EFE-0AA2-449B-AD9B-24D1C9D6E83C}" dt="2024-04-13T16:21:09.606" v="36" actId="20577"/>
          <ac:spMkLst>
            <pc:docMk/>
            <pc:sldMk cId="0" sldId="256"/>
            <ac:spMk id="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" name="Rectangle 11"/>
          <p:cNvSpPr/>
          <p:nvPr/>
        </p:nvSpPr>
        <p:spPr>
          <a:xfrm flipV="1">
            <a:off x="0" y="6705599"/>
            <a:ext cx="9144000" cy="198118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31" name="Picture 10" descr="Picture 10"/>
          <p:cNvPicPr>
            <a:picLocks noChangeAspect="1"/>
          </p:cNvPicPr>
          <p:nvPr/>
        </p:nvPicPr>
        <p:blipFill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icture 10" descr="Picture 10"/>
          <p:cNvPicPr>
            <a:picLocks noChangeAspect="1"/>
          </p:cNvPicPr>
          <p:nvPr/>
        </p:nvPicPr>
        <p:blipFill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" name="Group 7"/>
          <p:cNvGrpSpPr/>
          <p:nvPr/>
        </p:nvGrpSpPr>
        <p:grpSpPr>
          <a:xfrm>
            <a:off x="6146800" y="-2"/>
            <a:ext cx="2997200" cy="876304"/>
            <a:chOff x="0" y="0"/>
            <a:chExt cx="2997200" cy="876302"/>
          </a:xfrm>
        </p:grpSpPr>
        <p:sp>
          <p:nvSpPr>
            <p:cNvPr id="33" name="Rectangle 11"/>
            <p:cNvSpPr/>
            <p:nvPr/>
          </p:nvSpPr>
          <p:spPr>
            <a:xfrm>
              <a:off x="0" y="-1"/>
              <a:ext cx="2997200" cy="838201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pic>
          <p:nvPicPr>
            <p:cNvPr id="34" name="Picture 9" descr="Picture 9"/>
            <p:cNvPicPr>
              <a:picLocks noChangeAspect="1"/>
            </p:cNvPicPr>
            <p:nvPr/>
          </p:nvPicPr>
          <p:blipFill>
            <a:blip r:embed="rId2"/>
            <a:srcRect b="10712"/>
            <a:stretch>
              <a:fillRect/>
            </a:stretch>
          </p:blipFill>
          <p:spPr>
            <a:xfrm>
              <a:off x="406399" y="228600"/>
              <a:ext cx="2057401" cy="63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" name="Rectangle 18"/>
            <p:cNvSpPr/>
            <p:nvPr/>
          </p:nvSpPr>
          <p:spPr>
            <a:xfrm>
              <a:off x="380999" y="190500"/>
              <a:ext cx="2076451" cy="6858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pic>
        <p:nvPicPr>
          <p:cNvPr id="37" name="Picture 15" descr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0" descr="Picture 10"/>
          <p:cNvPicPr>
            <a:picLocks noChangeAspect="1"/>
          </p:cNvPicPr>
          <p:nvPr/>
        </p:nvPicPr>
        <p:blipFill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" name="Group 7"/>
          <p:cNvGrpSpPr/>
          <p:nvPr/>
        </p:nvGrpSpPr>
        <p:grpSpPr>
          <a:xfrm>
            <a:off x="6146800" y="-2"/>
            <a:ext cx="2997200" cy="876304"/>
            <a:chOff x="0" y="0"/>
            <a:chExt cx="2997200" cy="876302"/>
          </a:xfrm>
        </p:grpSpPr>
        <p:sp>
          <p:nvSpPr>
            <p:cNvPr id="39" name="Rectangle 11"/>
            <p:cNvSpPr/>
            <p:nvPr/>
          </p:nvSpPr>
          <p:spPr>
            <a:xfrm>
              <a:off x="0" y="-1"/>
              <a:ext cx="2997200" cy="838201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pic>
          <p:nvPicPr>
            <p:cNvPr id="40" name="Picture 9" descr="Picture 9"/>
            <p:cNvPicPr>
              <a:picLocks noChangeAspect="1"/>
            </p:cNvPicPr>
            <p:nvPr/>
          </p:nvPicPr>
          <p:blipFill>
            <a:blip r:embed="rId2"/>
            <a:srcRect b="10712"/>
            <a:stretch>
              <a:fillRect/>
            </a:stretch>
          </p:blipFill>
          <p:spPr>
            <a:xfrm>
              <a:off x="406399" y="228600"/>
              <a:ext cx="2057401" cy="63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" name="Rectangle 7"/>
            <p:cNvSpPr/>
            <p:nvPr/>
          </p:nvSpPr>
          <p:spPr>
            <a:xfrm>
              <a:off x="380999" y="190500"/>
              <a:ext cx="2076451" cy="6858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pic>
        <p:nvPicPr>
          <p:cNvPr id="43" name="Picture 15" descr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285750" algn="l">
              <a:spcBef>
                <a:spcPts val="500"/>
              </a:spcBef>
              <a:buSzPct val="100000"/>
              <a:buFont typeface="Arial"/>
              <a:buChar char="–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228600" algn="l">
              <a:spcBef>
                <a:spcPts val="500"/>
              </a:spcBef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228600" algn="l">
              <a:spcBef>
                <a:spcPts val="500"/>
              </a:spcBef>
              <a:buSzPct val="100000"/>
              <a:buFont typeface="Arial"/>
              <a:buChar char="–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228600" algn="l">
              <a:spcBef>
                <a:spcPts val="500"/>
              </a:spcBef>
              <a:buSzPct val="100000"/>
              <a:buFont typeface="Arial"/>
              <a:buChar char="»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0262" y="6401180"/>
            <a:ext cx="256539" cy="2754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4" name="Rectangle 11"/>
          <p:cNvSpPr/>
          <p:nvPr/>
        </p:nvSpPr>
        <p:spPr>
          <a:xfrm flipV="1">
            <a:off x="0" y="6705599"/>
            <a:ext cx="9144000" cy="198118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55" name="Picture 10" descr="Picture 10"/>
          <p:cNvPicPr>
            <a:picLocks noChangeAspect="1"/>
          </p:cNvPicPr>
          <p:nvPr/>
        </p:nvPicPr>
        <p:blipFill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" name="Group 7"/>
          <p:cNvGrpSpPr/>
          <p:nvPr/>
        </p:nvGrpSpPr>
        <p:grpSpPr>
          <a:xfrm>
            <a:off x="6146800" y="-2"/>
            <a:ext cx="2997200" cy="876304"/>
            <a:chOff x="0" y="0"/>
            <a:chExt cx="2997200" cy="876302"/>
          </a:xfrm>
        </p:grpSpPr>
        <p:sp>
          <p:nvSpPr>
            <p:cNvPr id="57" name="Rectangle 11"/>
            <p:cNvSpPr/>
            <p:nvPr/>
          </p:nvSpPr>
          <p:spPr>
            <a:xfrm>
              <a:off x="0" y="-1"/>
              <a:ext cx="2997200" cy="838201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pic>
          <p:nvPicPr>
            <p:cNvPr id="58" name="Picture 9" descr="Picture 9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>
            <a:xfrm>
              <a:off x="406399" y="228600"/>
              <a:ext cx="2057401" cy="63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" name="Rectangle 18"/>
            <p:cNvSpPr/>
            <p:nvPr/>
          </p:nvSpPr>
          <p:spPr>
            <a:xfrm>
              <a:off x="380999" y="190500"/>
              <a:ext cx="2076451" cy="6858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pic>
        <p:nvPicPr>
          <p:cNvPr id="61" name="Picture 15" descr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" name="Rectangle 11"/>
          <p:cNvSpPr/>
          <p:nvPr/>
        </p:nvSpPr>
        <p:spPr>
          <a:xfrm flipV="1">
            <a:off x="0" y="6705599"/>
            <a:ext cx="9144000" cy="198118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4" name="Picture 10" descr="Picture 10"/>
          <p:cNvPicPr>
            <a:picLocks noChangeAspect="1"/>
          </p:cNvPicPr>
          <p:nvPr/>
        </p:nvPicPr>
        <p:blipFill>
          <a:blip r:embed="rId5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5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Group 7"/>
          <p:cNvGrpSpPr/>
          <p:nvPr/>
        </p:nvGrpSpPr>
        <p:grpSpPr>
          <a:xfrm>
            <a:off x="6146800" y="-2"/>
            <a:ext cx="2997200" cy="876304"/>
            <a:chOff x="0" y="0"/>
            <a:chExt cx="2997200" cy="876302"/>
          </a:xfrm>
        </p:grpSpPr>
        <p:sp>
          <p:nvSpPr>
            <p:cNvPr id="6" name="Rectangle 11"/>
            <p:cNvSpPr/>
            <p:nvPr/>
          </p:nvSpPr>
          <p:spPr>
            <a:xfrm>
              <a:off x="0" y="-1"/>
              <a:ext cx="2997200" cy="838201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pic>
          <p:nvPicPr>
            <p:cNvPr id="7" name="Picture 9" descr="Picture 9"/>
            <p:cNvPicPr>
              <a:picLocks noChangeAspect="1"/>
            </p:cNvPicPr>
            <p:nvPr/>
          </p:nvPicPr>
          <p:blipFill>
            <a:blip r:embed="rId5"/>
            <a:srcRect b="10713"/>
            <a:stretch>
              <a:fillRect/>
            </a:stretch>
          </p:blipFill>
          <p:spPr>
            <a:xfrm>
              <a:off x="406399" y="228600"/>
              <a:ext cx="2057401" cy="63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Rectangle 18"/>
            <p:cNvSpPr/>
            <p:nvPr/>
          </p:nvSpPr>
          <p:spPr>
            <a:xfrm>
              <a:off x="380999" y="190500"/>
              <a:ext cx="2076451" cy="6858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pic>
        <p:nvPicPr>
          <p:cNvPr id="10" name="Picture 15" descr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0" y="1"/>
            <a:ext cx="54864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0262" y="6401180"/>
            <a:ext cx="256539" cy="2754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0" marR="0" indent="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888888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888888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888888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888888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com" TargetMode="External"/><Relationship Id="rId2" Type="http://schemas.openxmlformats.org/officeDocument/2006/relationships/hyperlink" Target="http://www.wikipedia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kaggle.com" TargetMode="External"/><Relationship Id="rId4" Type="http://schemas.openxmlformats.org/officeDocument/2006/relationships/hyperlink" Target="http://www.github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3"/>
          <p:cNvSpPr txBox="1"/>
          <p:nvPr/>
        </p:nvSpPr>
        <p:spPr>
          <a:xfrm>
            <a:off x="1017319" y="1352414"/>
            <a:ext cx="7469400" cy="138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6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Gold Price Prediction</a:t>
            </a:r>
          </a:p>
        </p:txBody>
      </p:sp>
      <p:sp>
        <p:nvSpPr>
          <p:cNvPr id="72" name="TextBox 4"/>
          <p:cNvSpPr txBox="1"/>
          <p:nvPr/>
        </p:nvSpPr>
        <p:spPr>
          <a:xfrm>
            <a:off x="3321575" y="4653137"/>
            <a:ext cx="92394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endParaRPr dirty="0"/>
          </a:p>
        </p:txBody>
      </p:sp>
      <p:sp>
        <p:nvSpPr>
          <p:cNvPr id="73" name="TextBox 5"/>
          <p:cNvSpPr txBox="1"/>
          <p:nvPr/>
        </p:nvSpPr>
        <p:spPr>
          <a:xfrm>
            <a:off x="2195734" y="2442177"/>
            <a:ext cx="5112572" cy="2246765"/>
          </a:xfrm>
          <a:prstGeom prst="rect">
            <a:avLst/>
          </a:prstGeom>
          <a:solidFill>
            <a:srgbClr val="FAC09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Team Details: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Navya(</a:t>
            </a:r>
            <a:r>
              <a:rPr dirty="0"/>
              <a:t>2110993</a:t>
            </a:r>
            <a:r>
              <a:rPr lang="en-US" dirty="0"/>
              <a:t>819</a:t>
            </a:r>
            <a:r>
              <a:rPr dirty="0"/>
              <a:t>)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Shreya Mittal</a:t>
            </a:r>
            <a:r>
              <a:rPr dirty="0"/>
              <a:t>(21109938</a:t>
            </a:r>
            <a:r>
              <a:rPr lang="en-US" dirty="0"/>
              <a:t>36</a:t>
            </a:r>
            <a:r>
              <a:rPr dirty="0"/>
              <a:t>)</a:t>
            </a:r>
            <a:endParaRPr lang="en-US" dirty="0"/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Deepanshi(2110993873)</a:t>
            </a:r>
            <a:endParaRPr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Faculty Coordinator: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Dr. </a:t>
            </a:r>
            <a:r>
              <a:rPr lang="en-US" dirty="0"/>
              <a:t>Shruti Arora</a:t>
            </a:r>
            <a:endParaRPr dirty="0"/>
          </a:p>
        </p:txBody>
      </p:sp>
      <p:sp>
        <p:nvSpPr>
          <p:cNvPr id="74" name="TextBox 8"/>
          <p:cNvSpPr txBox="1"/>
          <p:nvPr/>
        </p:nvSpPr>
        <p:spPr>
          <a:xfrm>
            <a:off x="1348154" y="5805587"/>
            <a:ext cx="6807729" cy="66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Chitkara University Institute of Engineering and Technology, </a:t>
            </a:r>
          </a:p>
          <a:p>
            <a:pPr algn="ctr">
              <a:defRPr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Chitkara University, Punjab</a:t>
            </a:r>
          </a:p>
        </p:txBody>
      </p:sp>
    </p:spTree>
  </p:cSld>
  <p:clrMapOvr>
    <a:masterClrMapping/>
  </p:clrMapOvr>
  <p:transition spd="med" advClick="0" advTm="4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1"/>
          <p:cNvSpPr txBox="1"/>
          <p:nvPr/>
        </p:nvSpPr>
        <p:spPr>
          <a:xfrm>
            <a:off x="513263" y="260647"/>
            <a:ext cx="5309162" cy="54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Project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65EC7-9E97-B688-AF76-B5F9A56D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68879"/>
            <a:ext cx="4298623" cy="2912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888DA-6021-763D-D8FE-009AC98B1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8" y="909445"/>
            <a:ext cx="4223896" cy="2754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4000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547CBE-9E71-C405-DAE1-AD4128FC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19" y="3636390"/>
            <a:ext cx="5967167" cy="2672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2D90F9-5071-6A21-317F-CF9159AD9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5" y="868714"/>
            <a:ext cx="7132552" cy="26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651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onclus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98" name="1)It is concluded that machine learning algorithms with Random Forest  analysis are very useful in gold price prediction.…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algn="l">
              <a:spcBef>
                <a:spcPts val="0"/>
              </a:spcBef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1)It is concluded that machine learning algorithms with Random Forest  analysis are very useful in gold price prediction.</a:t>
            </a:r>
          </a:p>
          <a:p>
            <a:pPr algn="l">
              <a:spcBef>
                <a:spcPts val="0"/>
              </a:spcBef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2)It is concluded that, the model's R-square is 97 percent. R-squared is usually 0 to 100 per cent. A score close to 100 per cent indicates that the Gold prices are well explained by the given model.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4000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1"/>
          <p:cNvSpPr txBox="1"/>
          <p:nvPr/>
        </p:nvSpPr>
        <p:spPr>
          <a:xfrm>
            <a:off x="513264" y="260647"/>
            <a:ext cx="5309161" cy="54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References/Links used</a:t>
            </a:r>
          </a:p>
        </p:txBody>
      </p:sp>
      <p:sp>
        <p:nvSpPr>
          <p:cNvPr id="101" name="Rectangle 2"/>
          <p:cNvSpPr txBox="1"/>
          <p:nvPr/>
        </p:nvSpPr>
        <p:spPr>
          <a:xfrm>
            <a:off x="549266" y="956822"/>
            <a:ext cx="8045468" cy="258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ct val="107916"/>
              </a:lnSpc>
              <a:spcBef>
                <a:spcPts val="800"/>
              </a:spcBef>
              <a:defRPr sz="2000" b="1" u="sng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REFRENCES: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  <a:p>
            <a:pPr marL="160420" indent="-160420" defTabSz="457200">
              <a:lnSpc>
                <a:spcPct val="107916"/>
              </a:lnSpc>
              <a:spcBef>
                <a:spcPts val="800"/>
              </a:spcBef>
              <a:buSzPct val="100000"/>
              <a:buChar char="•"/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>
              <a:latin typeface="+mn-lt"/>
              <a:ea typeface="+mn-ea"/>
              <a:cs typeface="+mn-cs"/>
              <a:sym typeface="Calibri"/>
            </a:endParaRPr>
          </a:p>
          <a:p>
            <a:pPr marL="160420" indent="-160420" defTabSz="457200">
              <a:lnSpc>
                <a:spcPct val="107916"/>
              </a:lnSpc>
              <a:spcBef>
                <a:spcPts val="800"/>
              </a:spcBef>
              <a:buSzPct val="100000"/>
              <a:buChar char="•"/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dirty="0">
                <a:hlinkClick r:id="rId2"/>
              </a:rPr>
              <a:t>www.wikipedia.com</a:t>
            </a:r>
            <a:endParaRPr dirty="0">
              <a:uFill>
                <a:solidFill>
                  <a:srgbClr val="000000"/>
                </a:solidFill>
              </a:uFill>
            </a:endParaRPr>
          </a:p>
          <a:p>
            <a:pPr marL="160420" indent="-160420" defTabSz="457200">
              <a:lnSpc>
                <a:spcPct val="107916"/>
              </a:lnSpc>
              <a:spcBef>
                <a:spcPts val="800"/>
              </a:spcBef>
              <a:buSzPct val="100000"/>
              <a:buChar char="•"/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dirty="0">
                <a:hlinkClick r:id="rId3"/>
              </a:rPr>
              <a:t>www.geeksforgeeks.com</a:t>
            </a:r>
            <a:endParaRPr dirty="0">
              <a:uFill>
                <a:solidFill>
                  <a:srgbClr val="000000"/>
                </a:solidFill>
              </a:uFill>
            </a:endParaRPr>
          </a:p>
          <a:p>
            <a:pPr marL="160420" indent="-160420" defTabSz="457200">
              <a:lnSpc>
                <a:spcPct val="107916"/>
              </a:lnSpc>
              <a:spcBef>
                <a:spcPts val="800"/>
              </a:spcBef>
              <a:buSzPct val="100000"/>
              <a:buChar char="•"/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dirty="0">
                <a:hlinkClick r:id="rId4"/>
              </a:rPr>
              <a:t>www.github.com</a:t>
            </a:r>
            <a:endParaRPr dirty="0">
              <a:uFill>
                <a:solidFill>
                  <a:srgbClr val="000000"/>
                </a:solidFill>
              </a:uFill>
            </a:endParaRPr>
          </a:p>
          <a:p>
            <a:pPr marL="160420" indent="-160420" defTabSz="457200">
              <a:lnSpc>
                <a:spcPct val="107916"/>
              </a:lnSpc>
              <a:spcBef>
                <a:spcPts val="800"/>
              </a:spcBef>
              <a:buSzPct val="100000"/>
              <a:buChar char="•"/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dirty="0">
                <a:hlinkClick r:id="rId5"/>
              </a:rPr>
              <a:t>www.kaggle.com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1"/>
            <a:ext cx="9144000" cy="5786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1"/>
          <p:cNvSpPr txBox="1"/>
          <p:nvPr/>
        </p:nvSpPr>
        <p:spPr>
          <a:xfrm>
            <a:off x="513264" y="260647"/>
            <a:ext cx="5309161" cy="54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Table of Contents</a:t>
            </a:r>
          </a:p>
        </p:txBody>
      </p:sp>
      <p:sp>
        <p:nvSpPr>
          <p:cNvPr id="77" name="TextBox 2"/>
          <p:cNvSpPr txBox="1"/>
          <p:nvPr/>
        </p:nvSpPr>
        <p:spPr>
          <a:xfrm>
            <a:off x="369248" y="980728"/>
            <a:ext cx="6821328" cy="440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Introduction</a:t>
            </a:r>
          </a:p>
          <a:p>
            <a:pPr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Problem Statement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Dataset Features</a:t>
            </a:r>
          </a:p>
          <a:p>
            <a:pPr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Data Preprocessing</a:t>
            </a:r>
            <a:endParaRPr dirty="0"/>
          </a:p>
          <a:p>
            <a:pPr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Technical Details</a:t>
            </a:r>
            <a:endParaRPr lang="en-US" dirty="0"/>
          </a:p>
          <a:p>
            <a:pPr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Flowchart</a:t>
            </a:r>
            <a:endParaRPr dirty="0"/>
          </a:p>
          <a:p>
            <a:pPr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Algorithm Used</a:t>
            </a:r>
            <a:r>
              <a:rPr dirty="0"/>
              <a:t> </a:t>
            </a:r>
          </a:p>
          <a:p>
            <a:pPr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Project Highlights</a:t>
            </a:r>
          </a:p>
          <a:p>
            <a:pPr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Conclusion</a:t>
            </a:r>
          </a:p>
          <a:p>
            <a:pPr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References/Links used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4000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1"/>
          <p:cNvSpPr txBox="1"/>
          <p:nvPr/>
        </p:nvSpPr>
        <p:spPr>
          <a:xfrm>
            <a:off x="513263" y="260647"/>
            <a:ext cx="5309162" cy="54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Introduction</a:t>
            </a:r>
          </a:p>
        </p:txBody>
      </p:sp>
      <p:sp>
        <p:nvSpPr>
          <p:cNvPr id="80" name="Rectangle 2"/>
          <p:cNvSpPr txBox="1"/>
          <p:nvPr/>
        </p:nvSpPr>
        <p:spPr>
          <a:xfrm>
            <a:off x="441254" y="1196751"/>
            <a:ext cx="8045468" cy="389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2" indent="-180472" defTabSz="457200">
              <a:buSzPct val="100000"/>
              <a:buChar char="•"/>
              <a:defRPr sz="2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field of machine learning has become increasingly valuable in financial markets, where accurate predictions can greatly assist investors, financial institutions, and individuals in making informed decisions.</a:t>
            </a:r>
          </a:p>
          <a:p>
            <a:pPr marL="180472" indent="-180472" defTabSz="457200">
              <a:buSzPct val="100000"/>
              <a:buChar char="•"/>
              <a:defRPr sz="2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180472" indent="-180472" defTabSz="457200">
              <a:buSzPct val="100000"/>
              <a:buChar char="•"/>
              <a:defRPr sz="2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model presents a machine learning project that focuses on developing a gold price predictor using the Random Forest Regressor algorithm. </a:t>
            </a:r>
          </a:p>
          <a:p>
            <a:pPr marL="180472" indent="-180472" defTabSz="457200">
              <a:buSzPct val="100000"/>
              <a:buChar char="•"/>
              <a:defRPr sz="2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180472" indent="-180472" defTabSz="457200">
              <a:buSzPct val="100000"/>
              <a:buChar char="•"/>
              <a:defRPr sz="2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objective of this project is to build a robust model that can forecast the price of gold, allowing stakeholders to anticipate market trends and optimize their investment strategies.ms.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4000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1"/>
          <p:cNvSpPr txBox="1"/>
          <p:nvPr/>
        </p:nvSpPr>
        <p:spPr>
          <a:xfrm>
            <a:off x="513263" y="260647"/>
            <a:ext cx="5309162" cy="54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Problem Statement</a:t>
            </a:r>
          </a:p>
        </p:txBody>
      </p:sp>
      <p:sp>
        <p:nvSpPr>
          <p:cNvPr id="83" name="Rectangle 2"/>
          <p:cNvSpPr txBox="1"/>
          <p:nvPr/>
        </p:nvSpPr>
        <p:spPr>
          <a:xfrm>
            <a:off x="441255" y="1196751"/>
            <a:ext cx="8045464" cy="4207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10551" indent="-210551">
              <a:buSzPct val="100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The project aims to address the challenge of predicting the price of gold accurately.</a:t>
            </a:r>
          </a:p>
          <a:p>
            <a: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210551" indent="-210551">
              <a:buSzPct val="100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Traditional forecasting methods often struggle to capture the non-linear and dynamic nature of gold price movements. </a:t>
            </a:r>
          </a:p>
          <a:p>
            <a: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210551" indent="-210551">
              <a:buSzPct val="100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Therefore, applying machine learning algorithms, such as Random Forest Regressor, provides a promising approach to tackle this problem effectively.</a:t>
            </a:r>
          </a:p>
          <a:p>
            <a: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4000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5502-EA59-807B-1E36-D504653D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880C1-4154-2C60-B973-67657BD69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total 5 features in our dataset.</a:t>
            </a:r>
          </a:p>
          <a:p>
            <a:pPr marL="0" indent="0">
              <a:buNone/>
            </a:pPr>
            <a:endParaRPr lang="en-US" dirty="0"/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Date: Date in the dataset is telling us about the year and the month which describes the value at the time.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SPX:  Capitalization index of top 500 companies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GLD:  GLD here determines the gold price which is the feature predicted.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SLV: SLV here determines the silver price.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EUR/USD: Currency Medium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521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8FAD-F823-89B1-4A3D-42ED91CE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B06E-B76A-0EE2-9458-994A600C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defTabSz="457200">
              <a:lnSpc>
                <a:spcPct val="120000"/>
              </a:lnSpc>
              <a:spcBef>
                <a:spcPts val="800"/>
              </a:spcBef>
              <a:buNone/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 : </a:t>
            </a:r>
          </a:p>
          <a:p>
            <a:pPr marL="0" indent="0" algn="l" defTabSz="457200">
              <a:lnSpc>
                <a:spcPct val="120000"/>
              </a:lnSpc>
              <a:spcBef>
                <a:spcPts val="800"/>
              </a:spcBef>
              <a:buNone/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Before training the machine learning model, the dataset underwent several preprocessing steps: </a:t>
            </a:r>
          </a:p>
          <a:p>
            <a:pPr marL="377825" indent="-238125" algn="l" defTabSz="457200">
              <a:lnSpc>
                <a:spcPct val="120000"/>
              </a:lnSpc>
              <a:spcBef>
                <a:spcPts val="800"/>
              </a:spcBef>
              <a:buSzPct val="100000"/>
              <a:buFont typeface="Times New Roman"/>
              <a:buChar char="•"/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825" indent="-238125" algn="l" defTabSz="457200">
              <a:lnSpc>
                <a:spcPct val="120000"/>
              </a:lnSpc>
              <a:spcBef>
                <a:spcPts val="800"/>
              </a:spcBef>
              <a:buSzPct val="100000"/>
              <a:buFont typeface="Times New Roman"/>
              <a:buChar char="•"/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Handling missing values: Missing values were either imputed or removed based on the nature and quantity of missing data. </a:t>
            </a:r>
            <a:br>
              <a:rPr lang="en-US" dirty="0"/>
            </a:br>
            <a:endParaRPr lang="en-US" dirty="0"/>
          </a:p>
          <a:p>
            <a:pPr marL="377825" indent="-238125" algn="l" defTabSz="457200">
              <a:lnSpc>
                <a:spcPct val="120000"/>
              </a:lnSpc>
              <a:spcBef>
                <a:spcPts val="800"/>
              </a:spcBef>
              <a:buSzPct val="100000"/>
              <a:buFont typeface="Times New Roman"/>
              <a:buChar char="•"/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 marL="377825" indent="-238125" algn="l" defTabSz="457200">
              <a:lnSpc>
                <a:spcPct val="120000"/>
              </a:lnSpc>
              <a:spcBef>
                <a:spcPts val="800"/>
              </a:spcBef>
              <a:buSzPct val="100000"/>
              <a:buFont typeface="Times New Roman"/>
              <a:buChar char="•"/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Feature encoding: Categorical features were encoded using techniques like one-hot encoding or label encoding to convert them into numerical representations. </a:t>
            </a:r>
            <a:br>
              <a:rPr lang="en-US" dirty="0"/>
            </a:br>
            <a:endParaRPr lang="en-US" dirty="0"/>
          </a:p>
          <a:p>
            <a:pPr marL="377825" indent="-238125" algn="l" defTabSz="457200">
              <a:lnSpc>
                <a:spcPct val="120000"/>
              </a:lnSpc>
              <a:spcBef>
                <a:spcPts val="800"/>
              </a:spcBef>
              <a:buSzPct val="100000"/>
              <a:buFont typeface="Times New Roman"/>
              <a:buChar char="•"/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 marL="377825" indent="-238125" algn="l" defTabSz="457200">
              <a:lnSpc>
                <a:spcPct val="120000"/>
              </a:lnSpc>
              <a:spcBef>
                <a:spcPts val="800"/>
              </a:spcBef>
              <a:buSzPct val="100000"/>
              <a:buFont typeface="Times New Roman"/>
              <a:buChar char="•"/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Feature scaling: Numerical features were scaled to ensure all features had a similar range, typically using techniques like standardization or normalization.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14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 txBox="1"/>
          <p:nvPr/>
        </p:nvSpPr>
        <p:spPr>
          <a:xfrm>
            <a:off x="513264" y="260647"/>
            <a:ext cx="5309161" cy="54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Technical Details</a:t>
            </a:r>
          </a:p>
        </p:txBody>
      </p:sp>
      <p:sp>
        <p:nvSpPr>
          <p:cNvPr id="86" name="Rectangle 2"/>
          <p:cNvSpPr txBox="1"/>
          <p:nvPr/>
        </p:nvSpPr>
        <p:spPr>
          <a:xfrm>
            <a:off x="441254" y="1196752"/>
            <a:ext cx="8045468" cy="493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33684" indent="-133684" defTabSz="457200">
              <a:spcBef>
                <a:spcPts val="1200"/>
              </a:spcBef>
              <a:buSzPct val="100000"/>
              <a:buChar char="•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Importing Python Libraries- We need to import important python libraries like numpy, pandas, matplotlib, seaborn etc. to train our model. </a:t>
            </a:r>
          </a:p>
          <a:p>
            <a:pPr marL="133684" indent="-133684" defTabSz="457200">
              <a:spcBef>
                <a:spcPts val="1200"/>
              </a:spcBef>
              <a:buSzPct val="100000"/>
              <a:buChar char="•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133684" indent="-133684" defTabSz="457200">
              <a:spcBef>
                <a:spcPts val="1200"/>
              </a:spcBef>
              <a:buSzPct val="100000"/>
              <a:buChar char="•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collection- The dataset collected for Gold Price Prediction is foretold into Training set and testing set</a:t>
            </a:r>
          </a:p>
          <a:p>
            <a:pPr marL="133684" indent="-133684" defTabSz="457200">
              <a:spcBef>
                <a:spcPts val="1200"/>
              </a:spcBef>
              <a:buSzPct val="100000"/>
              <a:buChar char="•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133684" indent="-133684" defTabSz="457200">
              <a:spcBef>
                <a:spcPts val="1200"/>
              </a:spcBef>
              <a:buSzPct val="100000"/>
              <a:buChar char="•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cleaning and preprocessing- The collected data  may contain missing values that may lead to  inconsistency. To gain better results data need to be preprocessed and so it'll better the effectiveness of the algorithm. </a:t>
            </a:r>
          </a:p>
          <a:p>
            <a:pPr marL="133684" indent="-133684" defTabSz="457200">
              <a:spcBef>
                <a:spcPts val="1200"/>
              </a:spcBef>
              <a:buSzPct val="100000"/>
              <a:buChar char="•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133684" indent="-133684" defTabSz="457200">
              <a:spcBef>
                <a:spcPts val="1200"/>
              </a:spcBef>
              <a:buSzPct val="100000"/>
              <a:buChar char="•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Model selection- We have a lots of Machine Learning Model from sklearn package, and we need to decide which model is give us the better performance.</a:t>
            </a:r>
          </a:p>
          <a:p>
            <a:pPr marL="133684" indent="-133684" defTabSz="457200">
              <a:spcBef>
                <a:spcPts val="1200"/>
              </a:spcBef>
              <a:buSzPct val="100000"/>
              <a:buChar char="•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133684" indent="-133684" defTabSz="457200">
              <a:spcBef>
                <a:spcPts val="1200"/>
              </a:spcBef>
              <a:buSzPct val="100000"/>
              <a:buChar char="•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Validation Process- We applied the hold-out validation process by holding 80% data on training and 20% data on testing.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4000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A1B8-2B03-007D-F9F7-F4EAB88C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34E3-6A96-9D68-6966-1B7DD60AA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Data Collection">
            <a:extLst>
              <a:ext uri="{FF2B5EF4-FFF2-40B4-BE49-F238E27FC236}">
                <a16:creationId xmlns:a16="http://schemas.microsoft.com/office/drawing/2014/main" id="{C225B754-740D-2DE1-6F02-BF53798D694A}"/>
              </a:ext>
            </a:extLst>
          </p:cNvPr>
          <p:cNvSpPr txBox="1"/>
          <p:nvPr/>
        </p:nvSpPr>
        <p:spPr>
          <a:xfrm>
            <a:off x="401128" y="1177515"/>
            <a:ext cx="1545167" cy="348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Data Collection</a:t>
            </a:r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888B3C2C-3883-6DE3-AE09-06DD11A30B5B}"/>
              </a:ext>
            </a:extLst>
          </p:cNvPr>
          <p:cNvSpPr/>
          <p:nvPr/>
        </p:nvSpPr>
        <p:spPr>
          <a:xfrm>
            <a:off x="2280949" y="1362934"/>
            <a:ext cx="48966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Data Prepration">
            <a:extLst>
              <a:ext uri="{FF2B5EF4-FFF2-40B4-BE49-F238E27FC236}">
                <a16:creationId xmlns:a16="http://schemas.microsoft.com/office/drawing/2014/main" id="{C0C1FD28-6E3A-F487-37FD-D93E5B45588F}"/>
              </a:ext>
            </a:extLst>
          </p:cNvPr>
          <p:cNvSpPr txBox="1"/>
          <p:nvPr/>
        </p:nvSpPr>
        <p:spPr>
          <a:xfrm>
            <a:off x="3075939" y="1177515"/>
            <a:ext cx="1545056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 Prepration</a:t>
            </a:r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46AD7259-C260-C3B1-F864-F8290DC30F53}"/>
              </a:ext>
            </a:extLst>
          </p:cNvPr>
          <p:cNvSpPr/>
          <p:nvPr/>
        </p:nvSpPr>
        <p:spPr>
          <a:xfrm>
            <a:off x="4940888" y="1362934"/>
            <a:ext cx="48966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" name="Data Splitting">
            <a:extLst>
              <a:ext uri="{FF2B5EF4-FFF2-40B4-BE49-F238E27FC236}">
                <a16:creationId xmlns:a16="http://schemas.microsoft.com/office/drawing/2014/main" id="{A0B93675-8E22-8D1A-0DD3-52CF0F30149C}"/>
              </a:ext>
            </a:extLst>
          </p:cNvPr>
          <p:cNvSpPr txBox="1"/>
          <p:nvPr/>
        </p:nvSpPr>
        <p:spPr>
          <a:xfrm>
            <a:off x="5791350" y="1177515"/>
            <a:ext cx="1380415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 Splitting</a:t>
            </a:r>
          </a:p>
        </p:txBody>
      </p:sp>
      <p:sp>
        <p:nvSpPr>
          <p:cNvPr id="38" name="Line">
            <a:extLst>
              <a:ext uri="{FF2B5EF4-FFF2-40B4-BE49-F238E27FC236}">
                <a16:creationId xmlns:a16="http://schemas.microsoft.com/office/drawing/2014/main" id="{330050FC-3833-DAD1-8152-493A7252A055}"/>
              </a:ext>
            </a:extLst>
          </p:cNvPr>
          <p:cNvSpPr/>
          <p:nvPr/>
        </p:nvSpPr>
        <p:spPr>
          <a:xfrm>
            <a:off x="6584146" y="1865258"/>
            <a:ext cx="1" cy="49507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" name="Feature Selection">
            <a:extLst>
              <a:ext uri="{FF2B5EF4-FFF2-40B4-BE49-F238E27FC236}">
                <a16:creationId xmlns:a16="http://schemas.microsoft.com/office/drawing/2014/main" id="{DACBAB7F-830E-DBE2-6556-D238329EA160}"/>
              </a:ext>
            </a:extLst>
          </p:cNvPr>
          <p:cNvSpPr txBox="1"/>
          <p:nvPr/>
        </p:nvSpPr>
        <p:spPr>
          <a:xfrm>
            <a:off x="5706863" y="2699648"/>
            <a:ext cx="1754568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Feature Selection </a:t>
            </a:r>
          </a:p>
        </p:txBody>
      </p:sp>
      <p:sp>
        <p:nvSpPr>
          <p:cNvPr id="41" name="Line">
            <a:extLst>
              <a:ext uri="{FF2B5EF4-FFF2-40B4-BE49-F238E27FC236}">
                <a16:creationId xmlns:a16="http://schemas.microsoft.com/office/drawing/2014/main" id="{9668B494-9B56-7323-96EC-EB45579F873B}"/>
              </a:ext>
            </a:extLst>
          </p:cNvPr>
          <p:cNvSpPr/>
          <p:nvPr/>
        </p:nvSpPr>
        <p:spPr>
          <a:xfrm flipH="1">
            <a:off x="4940888" y="2873861"/>
            <a:ext cx="48966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" name="Model Selection">
            <a:extLst>
              <a:ext uri="{FF2B5EF4-FFF2-40B4-BE49-F238E27FC236}">
                <a16:creationId xmlns:a16="http://schemas.microsoft.com/office/drawing/2014/main" id="{4DCF25DC-9277-2BB1-84F9-1726E5FE3693}"/>
              </a:ext>
            </a:extLst>
          </p:cNvPr>
          <p:cNvSpPr txBox="1"/>
          <p:nvPr/>
        </p:nvSpPr>
        <p:spPr>
          <a:xfrm>
            <a:off x="3007035" y="2699648"/>
            <a:ext cx="1665942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 Selection </a:t>
            </a:r>
          </a:p>
        </p:txBody>
      </p:sp>
      <p:sp>
        <p:nvSpPr>
          <p:cNvPr id="44" name="Line">
            <a:extLst>
              <a:ext uri="{FF2B5EF4-FFF2-40B4-BE49-F238E27FC236}">
                <a16:creationId xmlns:a16="http://schemas.microsoft.com/office/drawing/2014/main" id="{7244F07F-C27F-806C-D5D4-0E47A3184443}"/>
              </a:ext>
            </a:extLst>
          </p:cNvPr>
          <p:cNvSpPr/>
          <p:nvPr/>
        </p:nvSpPr>
        <p:spPr>
          <a:xfrm flipH="1">
            <a:off x="2280949" y="2873861"/>
            <a:ext cx="48966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" name="Model Training">
            <a:extLst>
              <a:ext uri="{FF2B5EF4-FFF2-40B4-BE49-F238E27FC236}">
                <a16:creationId xmlns:a16="http://schemas.microsoft.com/office/drawing/2014/main" id="{1B656039-61BD-947A-DFBB-CBB0B0B7B736}"/>
              </a:ext>
            </a:extLst>
          </p:cNvPr>
          <p:cNvSpPr txBox="1"/>
          <p:nvPr/>
        </p:nvSpPr>
        <p:spPr>
          <a:xfrm>
            <a:off x="378581" y="2699648"/>
            <a:ext cx="1590263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 Training </a:t>
            </a:r>
          </a:p>
        </p:txBody>
      </p:sp>
      <p:sp>
        <p:nvSpPr>
          <p:cNvPr id="47" name="Line">
            <a:extLst>
              <a:ext uri="{FF2B5EF4-FFF2-40B4-BE49-F238E27FC236}">
                <a16:creationId xmlns:a16="http://schemas.microsoft.com/office/drawing/2014/main" id="{1200070F-2454-9B26-5D71-0B10BBAE81AB}"/>
              </a:ext>
            </a:extLst>
          </p:cNvPr>
          <p:cNvSpPr/>
          <p:nvPr/>
        </p:nvSpPr>
        <p:spPr>
          <a:xfrm flipH="1">
            <a:off x="1173712" y="3524362"/>
            <a:ext cx="1" cy="4950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" name="Model Evaluation">
            <a:extLst>
              <a:ext uri="{FF2B5EF4-FFF2-40B4-BE49-F238E27FC236}">
                <a16:creationId xmlns:a16="http://schemas.microsoft.com/office/drawing/2014/main" id="{CF950B20-1585-8A1F-C564-9FE8BB928E4A}"/>
              </a:ext>
            </a:extLst>
          </p:cNvPr>
          <p:cNvSpPr txBox="1"/>
          <p:nvPr/>
        </p:nvSpPr>
        <p:spPr>
          <a:xfrm>
            <a:off x="300245" y="4495724"/>
            <a:ext cx="1805579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 Evaluation </a:t>
            </a:r>
          </a:p>
        </p:txBody>
      </p:sp>
      <p:sp>
        <p:nvSpPr>
          <p:cNvPr id="50" name="Line">
            <a:extLst>
              <a:ext uri="{FF2B5EF4-FFF2-40B4-BE49-F238E27FC236}">
                <a16:creationId xmlns:a16="http://schemas.microsoft.com/office/drawing/2014/main" id="{4240AE35-F595-3B27-4352-2A763DAA371B}"/>
              </a:ext>
            </a:extLst>
          </p:cNvPr>
          <p:cNvSpPr/>
          <p:nvPr/>
        </p:nvSpPr>
        <p:spPr>
          <a:xfrm>
            <a:off x="2280949" y="4669938"/>
            <a:ext cx="48966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" name="Model Maintenance">
            <a:extLst>
              <a:ext uri="{FF2B5EF4-FFF2-40B4-BE49-F238E27FC236}">
                <a16:creationId xmlns:a16="http://schemas.microsoft.com/office/drawing/2014/main" id="{41D2A7C6-78B3-7A69-3047-CFC78AC42A46}"/>
              </a:ext>
            </a:extLst>
          </p:cNvPr>
          <p:cNvSpPr txBox="1"/>
          <p:nvPr/>
        </p:nvSpPr>
        <p:spPr>
          <a:xfrm>
            <a:off x="2949893" y="4489339"/>
            <a:ext cx="1995782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 Maintenance </a:t>
            </a:r>
          </a:p>
        </p:txBody>
      </p:sp>
    </p:spTree>
    <p:extLst>
      <p:ext uri="{BB962C8B-B14F-4D97-AF65-F5344CB8AC3E}">
        <p14:creationId xmlns:p14="http://schemas.microsoft.com/office/powerpoint/2010/main" val="12453399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1"/>
          <p:cNvSpPr txBox="1"/>
          <p:nvPr/>
        </p:nvSpPr>
        <p:spPr>
          <a:xfrm>
            <a:off x="513264" y="260647"/>
            <a:ext cx="530916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/>
              <a:t>Algorithm Used</a:t>
            </a:r>
            <a:endParaRPr dirty="0"/>
          </a:p>
        </p:txBody>
      </p:sp>
      <p:sp>
        <p:nvSpPr>
          <p:cNvPr id="89" name="Rectangle 2"/>
          <p:cNvSpPr txBox="1"/>
          <p:nvPr/>
        </p:nvSpPr>
        <p:spPr>
          <a:xfrm>
            <a:off x="441254" y="1196752"/>
            <a:ext cx="8045468" cy="470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Key Features in Model:</a:t>
            </a:r>
          </a:p>
          <a:p>
            <a:pPr defTabSz="457200"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220578" indent="-220578" defTabSz="457200"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Random Forest Regressor: The Random Forest Regressor algorithm is chosen for this project due to its ability to handle both numerical and categorical features, handle non-linear relationships, and mitigate the risk of overfitting. The model is trained using historical data, and its hyperparameters are tuned to optimize its performance.</a:t>
            </a:r>
          </a:p>
          <a:p>
            <a:pPr defTabSz="457200"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220578" indent="-220578" defTabSz="457200"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R-Squared: R-Square is a valuable metric for model evaluation as it provides a measure of how well the model fits the data and allows for the comparison of different models. However, it should be used in conjunction with other metrics to gain a more complete understanding of the model's performance.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4000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Bubble Sort">
  <a:themeElements>
    <a:clrScheme name="Bubble Sor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ubble Sor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ubble Sor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ubble Sort">
  <a:themeElements>
    <a:clrScheme name="Bubble Sor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ubble Sor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ubble Sor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722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Dataset Features</vt:lpstr>
      <vt:lpstr>Data Preprocessing</vt:lpstr>
      <vt:lpstr>PowerPoint Presentation</vt:lpstr>
      <vt:lpstr>Flowchart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mittal</dc:creator>
  <cp:lastModifiedBy>shreya mittal</cp:lastModifiedBy>
  <cp:revision>3</cp:revision>
  <dcterms:modified xsi:type="dcterms:W3CDTF">2024-04-13T16:21:20Z</dcterms:modified>
</cp:coreProperties>
</file>