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17c864c6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17c864c6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3ee6634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3ee6634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78ffd61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78ffd61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2953395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2953395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2953395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2953395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47a9ba75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47a9ba75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17c864c6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17c864c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20de15f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20de15f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78ffd615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78ffd615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a48631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a48631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3ee663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83ee663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96901e86_1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a96901e86_1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a96901e86_14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a96901e86_1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0698b0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90698b0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7c864c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17c864c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oakridge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17c864c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17c864c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8ffd61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78ffd61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78ffd615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78ffd61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47a9ba75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47a9ba75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17c864c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17c864c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476375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quantum-journal.org/papers/q-2021-04-15-433/?utm_source=chatgpt.com#" TargetMode="External"/><Relationship Id="rId4" Type="http://schemas.openxmlformats.org/officeDocument/2006/relationships/hyperlink" Target="https://quantum-journal.org/papers/q-2021-04-15-433/?utm_source=chatgpt.com#" TargetMode="External"/><Relationship Id="rId5" Type="http://schemas.openxmlformats.org/officeDocument/2006/relationships/hyperlink" Target="https://quantum-journal.org/papers/q-2021-04-15-433/?utm_source=chatgpt.com#" TargetMode="External"/><Relationship Id="rId6" Type="http://schemas.openxmlformats.org/officeDocument/2006/relationships/hyperlink" Target="https://quantum-journal.org/papers/q-2021-04-15-433/?utm_source=chatgpt.com#" TargetMode="External"/><Relationship Id="rId7" Type="http://schemas.openxmlformats.org/officeDocument/2006/relationships/hyperlink" Target="https://quantum-journal.org/papers/q-2021-04-15-433/?utm_source=chatgpt.com#" TargetMode="External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github.com/mittalswastik/qpu" TargetMode="External"/><Relationship Id="rId5" Type="http://schemas.openxmlformats.org/officeDocument/2006/relationships/hyperlink" Target="https://mittalswastik.github.io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2464275" y="484350"/>
            <a:ext cx="4506750" cy="45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ctrTitle"/>
          </p:nvPr>
        </p:nvSpPr>
        <p:spPr>
          <a:xfrm>
            <a:off x="387908" y="18323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OpenMP-Q</a:t>
            </a:r>
            <a:r>
              <a:rPr lang="en" sz="3600"/>
              <a:t>: Quantum Task Offloading In OpenMP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600">
                <a:solidFill>
                  <a:srgbClr val="FF0000"/>
                </a:solidFill>
              </a:rPr>
              <a:t>Swastik Mittal, </a:t>
            </a:r>
            <a:r>
              <a:rPr b="0" i="1" lang="en" sz="3600"/>
              <a:t>Atulya</a:t>
            </a:r>
            <a:r>
              <a:rPr b="0" i="1" lang="en" sz="3600">
                <a:solidFill>
                  <a:srgbClr val="FF0000"/>
                </a:solidFill>
              </a:rPr>
              <a:t> </a:t>
            </a:r>
            <a:r>
              <a:rPr b="0" i="1" lang="en" sz="3600"/>
              <a:t>Mahesh,</a:t>
            </a:r>
            <a:r>
              <a:rPr b="0" i="1" lang="en" sz="3600">
                <a:solidFill>
                  <a:srgbClr val="FF0000"/>
                </a:solidFill>
              </a:rPr>
              <a:t> </a:t>
            </a:r>
            <a:r>
              <a:rPr b="0" i="1" lang="en" sz="3600"/>
              <a:t>Frank Mueller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7641875" y="1520600"/>
            <a:ext cx="6651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Overheads - Reverse Offload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4543675" y="1123324"/>
            <a:ext cx="42885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1200"/>
              <a:buChar char="•"/>
            </a:pPr>
            <a:r>
              <a:rPr lang="en" sz="1400">
                <a:solidFill>
                  <a:srgbClr val="9900FF"/>
                </a:solidFill>
              </a:rPr>
              <a:t>Ansatz → observe bitstrings → estimate cost → </a:t>
            </a:r>
            <a:r>
              <a:rPr b="1" lang="en" sz="1400">
                <a:solidFill>
                  <a:srgbClr val="9900FF"/>
                </a:solidFill>
              </a:rPr>
              <a:t>classical</a:t>
            </a:r>
            <a:r>
              <a:rPr lang="en" sz="1400">
                <a:solidFill>
                  <a:srgbClr val="9900FF"/>
                </a:solidFill>
              </a:rPr>
              <a:t> update of angles → repeat.</a:t>
            </a:r>
            <a:endParaRPr sz="1400">
              <a:solidFill>
                <a:srgbClr val="99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FF0000"/>
                </a:solidFill>
              </a:rPr>
              <a:t>Repeated Kernel creation + execution</a:t>
            </a:r>
            <a:r>
              <a:rPr lang="en" sz="1400"/>
              <a:t> on the quantum device significantly </a:t>
            </a:r>
            <a:r>
              <a:rPr lang="en" sz="1400">
                <a:solidFill>
                  <a:srgbClr val="FF0000"/>
                </a:solidFill>
              </a:rPr>
              <a:t>adds initialization cost + time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OpenMP reverse-offload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Enable reverse-offloading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Execute kernel </a:t>
            </a:r>
            <a:r>
              <a:rPr b="1" lang="en" sz="1400"/>
              <a:t>once</a:t>
            </a:r>
            <a:endParaRPr b="1"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Copy evaluated result from QPU to Device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Execute classical evaluation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Copy updated angles back to QPU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Continue kernel execution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Need to push VQE outside target region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No issues as runtime can retrieve the values from quantum object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Loop pushed inside the target region</a:t>
            </a:r>
            <a:endParaRPr sz="1400"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8" y="1348709"/>
            <a:ext cx="4238875" cy="2956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7"/>
          <p:cNvCxnSpPr/>
          <p:nvPr/>
        </p:nvCxnSpPr>
        <p:spPr>
          <a:xfrm>
            <a:off x="389775" y="1520600"/>
            <a:ext cx="1951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317925" y="2070900"/>
            <a:ext cx="0" cy="22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7"/>
          <p:cNvSpPr txBox="1"/>
          <p:nvPr/>
        </p:nvSpPr>
        <p:spPr>
          <a:xfrm>
            <a:off x="178087" y="4418249"/>
            <a:ext cx="429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>
                <a:solidFill>
                  <a:srgbClr val="FF0000"/>
                </a:solidFill>
              </a:rPr>
              <a:t>How do you synchronize C++ &amp; Python execution? Python process cannot stop!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3380550" y="2481975"/>
            <a:ext cx="1837500" cy="49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7"/>
          <p:cNvCxnSpPr/>
          <p:nvPr/>
        </p:nvCxnSpPr>
        <p:spPr>
          <a:xfrm flipH="1">
            <a:off x="3888100" y="2980925"/>
            <a:ext cx="1373700" cy="63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522826" y="2643312"/>
            <a:ext cx="0" cy="22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Kernel Execution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79025" y="951048"/>
            <a:ext cx="49815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Unix pipes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Bi-directional communication between OpenMP (C++) &amp; Quantum Python Lib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Parent-Child process allow parallel execution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Python execution initialized once!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Synchronization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Wait for data from the pipe after evaluation</a:t>
            </a:r>
            <a:endParaRPr sz="1400"/>
          </a:p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8" title="Screenshot from 2025-09-28 17-31-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50" y="1406550"/>
            <a:ext cx="3584050" cy="3454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8" title="Screenshot from 2025-09-28 17-31-28.png"/>
          <p:cNvPicPr preferRelativeResize="0"/>
          <p:nvPr/>
        </p:nvPicPr>
        <p:blipFill rotWithShape="1">
          <a:blip r:embed="rId3">
            <a:alphaModFix/>
          </a:blip>
          <a:srcRect b="88217" l="75047" r="0" t="0"/>
          <a:stretch/>
        </p:blipFill>
        <p:spPr>
          <a:xfrm>
            <a:off x="7676334" y="3417392"/>
            <a:ext cx="455401" cy="295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64" name="Google Shape;164;p18"/>
          <p:cNvSpPr txBox="1"/>
          <p:nvPr/>
        </p:nvSpPr>
        <p:spPr>
          <a:xfrm>
            <a:off x="7576575" y="3355543"/>
            <a:ext cx="654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Quantum Device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7235896" y="3544881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7235905" y="3645021"/>
            <a:ext cx="3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75250"/>
          <a:stretch/>
        </p:blipFill>
        <p:spPr>
          <a:xfrm>
            <a:off x="439038" y="2635127"/>
            <a:ext cx="4238875" cy="731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8"/>
          <p:cNvCxnSpPr/>
          <p:nvPr/>
        </p:nvCxnSpPr>
        <p:spPr>
          <a:xfrm>
            <a:off x="722900" y="2800833"/>
            <a:ext cx="4554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18" title="Screenshot from 2025-09-23 00-03-23.png"/>
          <p:cNvPicPr preferRelativeResize="0"/>
          <p:nvPr/>
        </p:nvPicPr>
        <p:blipFill rotWithShape="1">
          <a:blip r:embed="rId5">
            <a:alphaModFix/>
          </a:blip>
          <a:srcRect b="0" l="0" r="0" t="57125"/>
          <a:stretch/>
        </p:blipFill>
        <p:spPr>
          <a:xfrm>
            <a:off x="553750" y="3409509"/>
            <a:ext cx="4009451" cy="162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8"/>
          <p:cNvCxnSpPr/>
          <p:nvPr/>
        </p:nvCxnSpPr>
        <p:spPr>
          <a:xfrm>
            <a:off x="440398" y="3595792"/>
            <a:ext cx="360300" cy="1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5051800" y="2552150"/>
            <a:ext cx="4113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63050" y="3392175"/>
            <a:ext cx="5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4722945" y="4025838"/>
            <a:ext cx="53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/>
          <p:nvPr/>
        </p:nvCxnSpPr>
        <p:spPr>
          <a:xfrm rot="10800000">
            <a:off x="2094300" y="4746975"/>
            <a:ext cx="6387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8018125" y="2683400"/>
            <a:ext cx="212925" cy="498775"/>
          </a:xfrm>
          <a:custGeom>
            <a:rect b="b" l="l" r="r" t="t"/>
            <a:pathLst>
              <a:path extrusionOk="0" h="19951" w="8517">
                <a:moveTo>
                  <a:pt x="0" y="0"/>
                </a:moveTo>
                <a:cubicBezTo>
                  <a:pt x="1400" y="1050"/>
                  <a:pt x="7934" y="4667"/>
                  <a:pt x="8401" y="6300"/>
                </a:cubicBezTo>
                <a:cubicBezTo>
                  <a:pt x="8868" y="7934"/>
                  <a:pt x="2918" y="8459"/>
                  <a:pt x="2801" y="9801"/>
                </a:cubicBezTo>
                <a:cubicBezTo>
                  <a:pt x="2684" y="11143"/>
                  <a:pt x="8051" y="12659"/>
                  <a:pt x="7701" y="14351"/>
                </a:cubicBezTo>
                <a:cubicBezTo>
                  <a:pt x="7351" y="16043"/>
                  <a:pt x="1867" y="19018"/>
                  <a:pt x="700" y="1995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Pipeline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4621309" y="1085486"/>
            <a:ext cx="1455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/>
              <a:t>OpenMP User Code</a:t>
            </a:r>
            <a:endParaRPr sz="903"/>
          </a:p>
        </p:txBody>
      </p:sp>
      <p:sp>
        <p:nvSpPr>
          <p:cNvPr id="183" name="Google Shape;183;p19"/>
          <p:cNvSpPr/>
          <p:nvPr/>
        </p:nvSpPr>
        <p:spPr>
          <a:xfrm>
            <a:off x="4621294" y="1780841"/>
            <a:ext cx="1455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/>
              <a:t>OpenMP Runtime Offload</a:t>
            </a:r>
            <a:endParaRPr sz="903"/>
          </a:p>
        </p:txBody>
      </p:sp>
      <p:sp>
        <p:nvSpPr>
          <p:cNvPr id="184" name="Google Shape;184;p19"/>
          <p:cNvSpPr/>
          <p:nvPr/>
        </p:nvSpPr>
        <p:spPr>
          <a:xfrm>
            <a:off x="1120091" y="3236587"/>
            <a:ext cx="1455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/>
              <a:t>Invoke Unix Bridge</a:t>
            </a:r>
            <a:endParaRPr sz="903"/>
          </a:p>
        </p:txBody>
      </p:sp>
      <p:sp>
        <p:nvSpPr>
          <p:cNvPr id="185" name="Google Shape;185;p19"/>
          <p:cNvSpPr/>
          <p:nvPr/>
        </p:nvSpPr>
        <p:spPr>
          <a:xfrm>
            <a:off x="6565997" y="1531347"/>
            <a:ext cx="1678500" cy="2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>
                <a:solidFill>
                  <a:schemeClr val="dk1"/>
                </a:solidFill>
              </a:rPr>
              <a:t>Initialize Quantum Object </a:t>
            </a:r>
            <a:endParaRPr sz="903"/>
          </a:p>
        </p:txBody>
      </p:sp>
      <p:cxnSp>
        <p:nvCxnSpPr>
          <p:cNvPr id="186" name="Google Shape;186;p19"/>
          <p:cNvCxnSpPr>
            <a:stCxn id="182" idx="3"/>
            <a:endCxn id="185" idx="0"/>
          </p:cNvCxnSpPr>
          <p:nvPr/>
        </p:nvCxnSpPr>
        <p:spPr>
          <a:xfrm>
            <a:off x="6077209" y="1347836"/>
            <a:ext cx="1328100" cy="183600"/>
          </a:xfrm>
          <a:prstGeom prst="bentConnector2">
            <a:avLst/>
          </a:prstGeom>
          <a:noFill/>
          <a:ln cap="flat" cmpd="sng" w="91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19"/>
          <p:cNvSpPr/>
          <p:nvPr/>
        </p:nvSpPr>
        <p:spPr>
          <a:xfrm>
            <a:off x="6565997" y="2696288"/>
            <a:ext cx="1744200" cy="313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>
                <a:solidFill>
                  <a:schemeClr val="dk1"/>
                </a:solidFill>
              </a:rPr>
              <a:t>Store Mapped Data (angles) in Quantum Object</a:t>
            </a:r>
            <a:endParaRPr sz="903"/>
          </a:p>
        </p:txBody>
      </p:sp>
      <p:cxnSp>
        <p:nvCxnSpPr>
          <p:cNvPr id="188" name="Google Shape;188;p19"/>
          <p:cNvCxnSpPr>
            <a:stCxn id="183" idx="2"/>
            <a:endCxn id="187" idx="0"/>
          </p:cNvCxnSpPr>
          <p:nvPr/>
        </p:nvCxnSpPr>
        <p:spPr>
          <a:xfrm flipH="1" rot="-5400000">
            <a:off x="6198394" y="1456391"/>
            <a:ext cx="390600" cy="2088900"/>
          </a:xfrm>
          <a:prstGeom prst="bentConnector3">
            <a:avLst>
              <a:gd fmla="val 50019" name="adj1"/>
            </a:avLst>
          </a:prstGeom>
          <a:noFill/>
          <a:ln cap="flat" cmpd="sng" w="91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19"/>
          <p:cNvCxnSpPr>
            <a:stCxn id="190" idx="1"/>
            <a:endCxn id="184" idx="3"/>
          </p:cNvCxnSpPr>
          <p:nvPr/>
        </p:nvCxnSpPr>
        <p:spPr>
          <a:xfrm flipH="1">
            <a:off x="2575872" y="3498929"/>
            <a:ext cx="441600" cy="600"/>
          </a:xfrm>
          <a:prstGeom prst="bentConnector3">
            <a:avLst>
              <a:gd fmla="val 49987" name="adj1"/>
            </a:avLst>
          </a:prstGeom>
          <a:noFill/>
          <a:ln cap="flat" cmpd="sng" w="917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" name="Google Shape;191;p19"/>
          <p:cNvSpPr/>
          <p:nvPr/>
        </p:nvSpPr>
        <p:spPr>
          <a:xfrm>
            <a:off x="1120087" y="3905995"/>
            <a:ext cx="14559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/>
              <a:t>Execute Python -&gt; Execute Quantum</a:t>
            </a:r>
            <a:endParaRPr sz="903"/>
          </a:p>
        </p:txBody>
      </p:sp>
      <p:cxnSp>
        <p:nvCxnSpPr>
          <p:cNvPr id="192" name="Google Shape;192;p19"/>
          <p:cNvCxnSpPr>
            <a:stCxn id="184" idx="2"/>
            <a:endCxn id="191" idx="0"/>
          </p:cNvCxnSpPr>
          <p:nvPr/>
        </p:nvCxnSpPr>
        <p:spPr>
          <a:xfrm>
            <a:off x="1848041" y="3761287"/>
            <a:ext cx="0" cy="144600"/>
          </a:xfrm>
          <a:prstGeom prst="straightConnector1">
            <a:avLst/>
          </a:prstGeom>
          <a:noFill/>
          <a:ln cap="flat" cmpd="sng" w="89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" name="Google Shape;193;p19"/>
          <p:cNvSpPr/>
          <p:nvPr/>
        </p:nvSpPr>
        <p:spPr>
          <a:xfrm>
            <a:off x="1120075" y="4626330"/>
            <a:ext cx="1455900" cy="4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25" lIns="85625" spcFirstLastPara="1" rIns="85625" wrap="square" tIns="85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2"/>
              <a:t>Execute HPC</a:t>
            </a:r>
            <a:endParaRPr sz="922"/>
          </a:p>
        </p:txBody>
      </p:sp>
      <p:sp>
        <p:nvSpPr>
          <p:cNvPr id="194" name="Google Shape;194;p19"/>
          <p:cNvSpPr/>
          <p:nvPr/>
        </p:nvSpPr>
        <p:spPr>
          <a:xfrm>
            <a:off x="3064763" y="4388961"/>
            <a:ext cx="1744200" cy="313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>
                <a:solidFill>
                  <a:schemeClr val="dk1"/>
                </a:solidFill>
              </a:rPr>
              <a:t>Retrieve Python Result to Mapped Data (stats)</a:t>
            </a:r>
            <a:endParaRPr sz="903"/>
          </a:p>
        </p:txBody>
      </p:sp>
      <p:cxnSp>
        <p:nvCxnSpPr>
          <p:cNvPr id="195" name="Google Shape;195;p19"/>
          <p:cNvCxnSpPr>
            <a:stCxn id="191" idx="3"/>
            <a:endCxn id="194" idx="0"/>
          </p:cNvCxnSpPr>
          <p:nvPr/>
        </p:nvCxnSpPr>
        <p:spPr>
          <a:xfrm>
            <a:off x="2575987" y="4168345"/>
            <a:ext cx="1360800" cy="220500"/>
          </a:xfrm>
          <a:prstGeom prst="bentConnector2">
            <a:avLst/>
          </a:prstGeom>
          <a:noFill/>
          <a:ln cap="flat" cmpd="sng" w="89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" name="Google Shape;196;p19"/>
          <p:cNvCxnSpPr>
            <a:stCxn id="194" idx="2"/>
            <a:endCxn id="193" idx="3"/>
          </p:cNvCxnSpPr>
          <p:nvPr/>
        </p:nvCxnSpPr>
        <p:spPr>
          <a:xfrm rot="5400000">
            <a:off x="3176513" y="4102311"/>
            <a:ext cx="159900" cy="1360800"/>
          </a:xfrm>
          <a:prstGeom prst="bentConnector2">
            <a:avLst/>
          </a:prstGeom>
          <a:noFill/>
          <a:ln cap="flat" cmpd="sng" w="89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" name="Google Shape;197;p19"/>
          <p:cNvSpPr/>
          <p:nvPr/>
        </p:nvSpPr>
        <p:spPr>
          <a:xfrm>
            <a:off x="5203125" y="3236574"/>
            <a:ext cx="16182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Generate Python Script</a:t>
            </a:r>
            <a:endParaRPr sz="900"/>
          </a:p>
        </p:txBody>
      </p:sp>
      <p:sp>
        <p:nvSpPr>
          <p:cNvPr id="190" name="Google Shape;190;p19"/>
          <p:cNvSpPr/>
          <p:nvPr/>
        </p:nvSpPr>
        <p:spPr>
          <a:xfrm>
            <a:off x="3017472" y="3342029"/>
            <a:ext cx="1744200" cy="313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>
                <a:solidFill>
                  <a:schemeClr val="dk1"/>
                </a:solidFill>
              </a:rPr>
              <a:t>Store Python Script in Quantum Object</a:t>
            </a:r>
            <a:endParaRPr sz="903"/>
          </a:p>
        </p:txBody>
      </p:sp>
      <p:cxnSp>
        <p:nvCxnSpPr>
          <p:cNvPr id="198" name="Google Shape;198;p19"/>
          <p:cNvCxnSpPr>
            <a:stCxn id="187" idx="2"/>
            <a:endCxn id="197" idx="3"/>
          </p:cNvCxnSpPr>
          <p:nvPr/>
        </p:nvCxnSpPr>
        <p:spPr>
          <a:xfrm rot="5400000">
            <a:off x="6885347" y="2946038"/>
            <a:ext cx="488700" cy="61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" name="Google Shape;199;p19"/>
          <p:cNvCxnSpPr>
            <a:stCxn id="197" idx="1"/>
            <a:endCxn id="190" idx="3"/>
          </p:cNvCxnSpPr>
          <p:nvPr/>
        </p:nvCxnSpPr>
        <p:spPr>
          <a:xfrm rot="10800000">
            <a:off x="4761525" y="3498924"/>
            <a:ext cx="4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9"/>
          <p:cNvCxnSpPr>
            <a:stCxn id="191" idx="1"/>
            <a:endCxn id="193" idx="1"/>
          </p:cNvCxnSpPr>
          <p:nvPr/>
        </p:nvCxnSpPr>
        <p:spPr>
          <a:xfrm>
            <a:off x="1120087" y="4168345"/>
            <a:ext cx="600" cy="694200"/>
          </a:xfrm>
          <a:prstGeom prst="bentConnector3">
            <a:avLst>
              <a:gd fmla="val -63931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1" name="Google Shape;201;p19"/>
          <p:cNvSpPr/>
          <p:nvPr/>
        </p:nvSpPr>
        <p:spPr>
          <a:xfrm>
            <a:off x="6533154" y="1886308"/>
            <a:ext cx="1744200" cy="3138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1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150" lIns="88150" spcFirstLastPara="1" rIns="88150" wrap="square" tIns="88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3">
                <a:solidFill>
                  <a:schemeClr val="dk1"/>
                </a:solidFill>
              </a:rPr>
              <a:t>Store Quantum Gate Seq. In Quantum Object</a:t>
            </a:r>
            <a:endParaRPr sz="903"/>
          </a:p>
        </p:txBody>
      </p:sp>
      <p:cxnSp>
        <p:nvCxnSpPr>
          <p:cNvPr id="202" name="Google Shape;202;p19"/>
          <p:cNvCxnSpPr>
            <a:stCxn id="185" idx="2"/>
            <a:endCxn id="201" idx="0"/>
          </p:cNvCxnSpPr>
          <p:nvPr/>
        </p:nvCxnSpPr>
        <p:spPr>
          <a:xfrm>
            <a:off x="7405247" y="1745547"/>
            <a:ext cx="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201" idx="1"/>
            <a:endCxn id="183" idx="3"/>
          </p:cNvCxnSpPr>
          <p:nvPr/>
        </p:nvCxnSpPr>
        <p:spPr>
          <a:xfrm rot="10800000">
            <a:off x="6077154" y="2043208"/>
            <a:ext cx="4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311700" y="53340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VQE runs to </a:t>
            </a:r>
            <a:r>
              <a:rPr lang="en"/>
              <a:t>avoid</a:t>
            </a:r>
            <a:r>
              <a:rPr lang="en"/>
              <a:t> local minima? - Multiple QPU’s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4572000" y="1443982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Utilizing multiple quantum devices to offload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Use OpenMP SPMD style programming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Each thread has its own quantum object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No race condition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Classical evaluation of angles in parallel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Reaping maximum performance benefit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integrate multi-qpu and reverse-offload together!</a:t>
            </a:r>
            <a:endParaRPr sz="1400"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0" title="Screenshot from 2025-09-24 15-09-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8" y="1649775"/>
            <a:ext cx="4381124" cy="2208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0"/>
          <p:cNvCxnSpPr/>
          <p:nvPr/>
        </p:nvCxnSpPr>
        <p:spPr>
          <a:xfrm flipH="1">
            <a:off x="1470425" y="2248050"/>
            <a:ext cx="3800700" cy="111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328600" y="2023700"/>
            <a:ext cx="115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 flipH="1">
            <a:off x="1665350" y="1939625"/>
            <a:ext cx="3115200" cy="5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Queries 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4172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Why not utilize OpenMP Interop?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We generate python/qiskit jobs and submit them to a simulator or cloud QPU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no stream/queue</a:t>
            </a:r>
            <a:r>
              <a:rPr lang="en" sz="1400"/>
              <a:t> to acquire or share via interop.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Avoids coupling to a specific accelerator API’s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Generate python code for any quantum api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Execute classically if no quantum device available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Set of problems solved would take extremely high time classically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Of no use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If not a quantum hardware then a simulator can be used (kind of executing on the host itself:))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Cuda-Q, Intel Quantum SDK vs OpenMP-Q?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Easy parallelism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There is </a:t>
            </a:r>
            <a:r>
              <a:rPr lang="en" sz="1400">
                <a:solidFill>
                  <a:srgbClr val="0000FF"/>
                </a:solidFill>
              </a:rPr>
              <a:t>no vs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Cuda-Q can be used as the underlying API executed by OpenMP QuantumCircuit Library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Qiskit uses rust below the python api</a:t>
            </a:r>
            <a:endParaRPr sz="1400"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artoon cat with a pink bow on its head says emmm ... (Provided by Tenor)"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499" y="342649"/>
            <a:ext cx="1383825" cy="1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38761D"/>
                </a:solidFill>
              </a:rPr>
              <a:t>VQE</a:t>
            </a:r>
            <a:r>
              <a:rPr lang="en" sz="1400"/>
              <a:t> to approximate the ground-state energy of a Hamiltonian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Ansatz preparation</a:t>
            </a:r>
            <a:r>
              <a:rPr lang="en" sz="1400"/>
              <a:t>: A parameterized quantum circuit encodes a trial wave function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Expectation estimation</a:t>
            </a:r>
            <a:r>
              <a:rPr lang="en" sz="1400"/>
              <a:t>: The Hamiltonian is decomposed into simpler terms (e.g., Pauli strings), each measured on the quantum device to compute the energy.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Classical optimization</a:t>
            </a:r>
            <a:r>
              <a:rPr lang="en" sz="1400"/>
              <a:t>: A classical solver updates the circuit parameters and iterates until converged.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Evaluate </a:t>
            </a:r>
            <a:r>
              <a:rPr lang="en" sz="1400">
                <a:solidFill>
                  <a:srgbClr val="0000FF"/>
                </a:solidFill>
              </a:rPr>
              <a:t>OpenMP-Q using a VQE implementation</a:t>
            </a:r>
            <a:r>
              <a:rPr lang="en" sz="1400"/>
              <a:t> over several runs with different randomized initial circuit </a:t>
            </a:r>
            <a:r>
              <a:rPr lang="en" sz="1400"/>
              <a:t>parameters</a:t>
            </a:r>
            <a:r>
              <a:rPr lang="en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Compare runtimes for </a:t>
            </a:r>
            <a:r>
              <a:rPr b="1" lang="en" sz="1400"/>
              <a:t>1–6 VQE</a:t>
            </a:r>
            <a:r>
              <a:rPr lang="en" sz="1400"/>
              <a:t> runs (each run executing </a:t>
            </a:r>
            <a:r>
              <a:rPr b="1" lang="en" sz="1400"/>
              <a:t>80 iterations of classical optimizations</a:t>
            </a:r>
            <a:r>
              <a:rPr lang="en" sz="1400"/>
              <a:t>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 sz="1400">
                <a:solidFill>
                  <a:srgbClr val="FF0000"/>
                </a:solidFill>
              </a:rPr>
              <a:t>Serially</a:t>
            </a:r>
            <a:endParaRPr sz="1400"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Parallel via our Multi-QPU offload extension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Using reverse-offload style execution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Linux system (Ubuntu 22.04) with 16GB RAM and an Intel i9 (3.10GHz) processor</a:t>
            </a:r>
            <a:endParaRPr sz="1400"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Multi-QPU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4448500" y="1765375"/>
            <a:ext cx="44871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Total time (y-axis) over 200 trials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 </a:t>
            </a:r>
            <a:r>
              <a:rPr lang="en" sz="1400">
                <a:solidFill>
                  <a:srgbClr val="FF0000"/>
                </a:solidFill>
              </a:rPr>
              <a:t>single VQE execution takes 23 seconds</a:t>
            </a:r>
            <a:r>
              <a:rPr lang="en" sz="1400"/>
              <a:t> on average under OpenMP-Q.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FF0000"/>
                </a:solidFill>
              </a:rPr>
              <a:t>Six runs </a:t>
            </a:r>
            <a:r>
              <a:rPr lang="en" sz="1400">
                <a:solidFill>
                  <a:srgbClr val="FF0000"/>
                </a:solidFill>
              </a:rPr>
              <a:t>consecutive</a:t>
            </a:r>
            <a:r>
              <a:rPr lang="en" sz="1400">
                <a:solidFill>
                  <a:srgbClr val="FF0000"/>
                </a:solidFill>
              </a:rPr>
              <a:t> require 143 seconds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Six simultaneous runs </a:t>
            </a:r>
            <a:r>
              <a:rPr lang="en" sz="1400">
                <a:solidFill>
                  <a:srgbClr val="0000FF"/>
                </a:solidFill>
              </a:rPr>
              <a:t>complete in just 49 seconds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2.9× overall speedup</a:t>
            </a:r>
            <a:endParaRPr sz="1400"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3" title="multi_vqebar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599488"/>
            <a:ext cx="4143698" cy="235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4339700" y="1266501"/>
            <a:ext cx="45006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1" lang="en" sz="1400">
                <a:solidFill>
                  <a:srgbClr val="000000"/>
                </a:solidFill>
              </a:rPr>
              <a:t>Single entry into target region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Python </a:t>
            </a:r>
            <a:r>
              <a:rPr b="1" lang="en" sz="1400"/>
              <a:t>initialized</a:t>
            </a:r>
            <a:r>
              <a:rPr b="1" lang="en" sz="1400"/>
              <a:t> and launched once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Bidirectional pipe connection is established for all six iterations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Six iterations complete in approximately </a:t>
            </a:r>
            <a:r>
              <a:rPr b="1" lang="en" sz="1400">
                <a:solidFill>
                  <a:srgbClr val="0000FF"/>
                </a:solidFill>
              </a:rPr>
              <a:t>1.13 seconds, a 126× speedup</a:t>
            </a:r>
            <a:r>
              <a:rPr lang="en" sz="1400">
                <a:solidFill>
                  <a:srgbClr val="0000FF"/>
                </a:solidFill>
              </a:rPr>
              <a:t> compared to naive back-to-back offloads.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Exposes </a:t>
            </a:r>
            <a:r>
              <a:rPr b="1" lang="en" sz="1400">
                <a:solidFill>
                  <a:srgbClr val="FF0000"/>
                </a:solidFill>
              </a:rPr>
              <a:t>overhead</a:t>
            </a:r>
            <a:r>
              <a:rPr lang="en" sz="1400"/>
              <a:t> of </a:t>
            </a:r>
            <a:r>
              <a:rPr lang="en" sz="1400">
                <a:solidFill>
                  <a:srgbClr val="FF0000"/>
                </a:solidFill>
              </a:rPr>
              <a:t>relaunching on the target -&gt; rebuilding the circuit -&gt; re-invoking Python (pipes, imports) on every iteration.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Reverse-offload </a:t>
            </a:r>
            <a:r>
              <a:rPr b="1" lang="en" sz="1400"/>
              <a:t>only adds ≈0.05s</a:t>
            </a:r>
            <a:r>
              <a:rPr lang="en" sz="1400"/>
              <a:t> to a single VQE run vs. calling the Python routine directly</a:t>
            </a:r>
            <a:endParaRPr sz="1400"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4" title="reverse-off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69" y="1670102"/>
            <a:ext cx="4086523" cy="231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Reverse-Offload Style Execution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Evaluation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3945300" y="1305935"/>
            <a:ext cx="48870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Experiment a max-cut problem on a graph with 7 vertices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Graph shows the convergence of various QPU runs with randomized initial parameters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each colored curve corresponds to a different set of ansatz parameters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resulting in decreasing cost (y-axis)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Demonstrates correctness of OpenMP-Q</a:t>
            </a:r>
            <a:endParaRPr b="1" sz="1400"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5" title="Screenshot from 2025-10-01 11-20-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8" y="1418616"/>
            <a:ext cx="3706124" cy="20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11700" y="1152475"/>
            <a:ext cx="8397600" cy="34164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OpenMP-Q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lightweight </a:t>
            </a:r>
            <a:r>
              <a:rPr lang="en" sz="1400">
                <a:solidFill>
                  <a:srgbClr val="0000FF"/>
                </a:solidFill>
              </a:rPr>
              <a:t>extension to the OpenMP 5.x</a:t>
            </a:r>
            <a:r>
              <a:rPr lang="en" sz="1400"/>
              <a:t> target model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treats quantum processors like any other offload device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>
                <a:solidFill>
                  <a:srgbClr val="0000FF"/>
                </a:solidFill>
              </a:rPr>
              <a:t>Circuit clause</a:t>
            </a:r>
            <a:r>
              <a:rPr lang="en" sz="1400"/>
              <a:t> passes a user-built </a:t>
            </a:r>
            <a:r>
              <a:rPr b="1" lang="en" sz="1400"/>
              <a:t>quantum-circuit object to OpenMP runtime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>
                <a:solidFill>
                  <a:srgbClr val="0000FF"/>
                </a:solidFill>
              </a:rPr>
              <a:t>POSIX-pipe bridge</a:t>
            </a:r>
            <a:r>
              <a:rPr lang="en" sz="1400"/>
              <a:t>, to </a:t>
            </a:r>
            <a:r>
              <a:rPr b="1" lang="en" sz="1400"/>
              <a:t>communicate with existing Python-based quantum software libraries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Observations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2.9x</a:t>
            </a:r>
            <a:r>
              <a:rPr lang="en" sz="1400"/>
              <a:t> speedup for multi-qpu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Utilizing </a:t>
            </a:r>
            <a:r>
              <a:rPr b="1" lang="en" sz="1400"/>
              <a:t>OpenMP </a:t>
            </a:r>
            <a:r>
              <a:rPr b="1" i="1" lang="en" sz="1400"/>
              <a:t>parallel directive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126x</a:t>
            </a:r>
            <a:r>
              <a:rPr lang="en" sz="1400"/>
              <a:t> speedup with </a:t>
            </a:r>
            <a:r>
              <a:rPr b="1" i="1" lang="en" sz="1400"/>
              <a:t>reverse-offload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Just ~0.05s</a:t>
            </a:r>
            <a:r>
              <a:rPr lang="en" sz="1400"/>
              <a:t> overhead to launching quantum task directly with multi-threaded benefits of OpenMP for classical optimization/evaluation</a:t>
            </a:r>
            <a:endParaRPr sz="1400"/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257312" y="1118482"/>
            <a:ext cx="58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HPC: solve numerical problems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Often use GPUs to accelerate kernels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•"/>
            </a:pPr>
            <a:r>
              <a:rPr lang="en" sz="1200">
                <a:solidFill>
                  <a:srgbClr val="0000FF"/>
                </a:solidFill>
              </a:rPr>
              <a:t>New: use Quantum Computing kernels </a:t>
            </a:r>
            <a:endParaRPr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Potentially lower complexity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Shor’s algorithm</a:t>
            </a:r>
            <a:endParaRPr b="1"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Factors n bit integer in polynomial time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Estimated f</a:t>
            </a:r>
            <a:r>
              <a:rPr lang="en" sz="1200">
                <a:uFill>
                  <a:noFill/>
                </a:uFill>
                <a:hlinkClick r:id="rId3"/>
              </a:rPr>
              <a:t>actor of </a:t>
            </a:r>
            <a:r>
              <a:rPr b="1" lang="en" sz="1200">
                <a:uFill>
                  <a:noFill/>
                </a:uFill>
                <a:hlinkClick r:id="rId4"/>
              </a:rPr>
              <a:t>2048 bit RSA</a:t>
            </a:r>
            <a:r>
              <a:rPr lang="en" sz="1200">
                <a:uFill>
                  <a:noFill/>
                </a:uFill>
                <a:hlinkClick r:id="rId5"/>
              </a:rPr>
              <a:t> integers in </a:t>
            </a:r>
            <a:r>
              <a:rPr b="1" lang="en" sz="1200">
                <a:uFill>
                  <a:noFill/>
                </a:uFill>
                <a:hlinkClick r:id="rId6"/>
              </a:rPr>
              <a:t>8 hours</a:t>
            </a:r>
            <a:r>
              <a:rPr lang="en" sz="1200">
                <a:uFill>
                  <a:noFill/>
                </a:uFill>
                <a:hlinkClick r:id="rId7"/>
              </a:rPr>
              <a:t> using 20 million noisy qubits</a:t>
            </a:r>
            <a:r>
              <a:rPr lang="en" sz="1200"/>
              <a:t> (Craig Gidney)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200"/>
              <a:t>Google Sycamore (Quantum Processor) : 200s</a:t>
            </a:r>
            <a:r>
              <a:rPr lang="en" sz="1200"/>
              <a:t> to sample a specific random circuit task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Estimated classical supercomputer </a:t>
            </a:r>
            <a:r>
              <a:rPr b="1" lang="en" sz="1200"/>
              <a:t>~10,000 years</a:t>
            </a:r>
            <a:r>
              <a:rPr lang="en" sz="1200"/>
              <a:t>; </a:t>
            </a:r>
            <a:endParaRPr sz="1200"/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b="1" lang="en" sz="1200"/>
              <a:t>~2.5 days</a:t>
            </a:r>
            <a:r>
              <a:rPr lang="en" sz="1200"/>
              <a:t> was possible, so the exact “speedup factor” depends on the classical baseline.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FF0000"/>
                </a:solidFill>
              </a:rPr>
              <a:t>Problem: lack of Quantum/HPC integration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Quantum Computing &lt;-&gt; Python, HPC &lt;-&gt; C/C++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b="1" lang="en" sz="1200"/>
              <a:t>Lack of interoperability</a:t>
            </a:r>
            <a:r>
              <a:rPr lang="en" sz="1200"/>
              <a:t>/proprietary frameworks</a:t>
            </a:r>
            <a:endParaRPr sz="1200"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0659" y="1379525"/>
            <a:ext cx="26765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7"/>
          <p:cNvSpPr txBox="1"/>
          <p:nvPr>
            <p:ph type="title"/>
          </p:nvPr>
        </p:nvSpPr>
        <p:spPr>
          <a:xfrm>
            <a:off x="342975" y="4069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24" y="2132453"/>
            <a:ext cx="4678675" cy="267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 txBox="1"/>
          <p:nvPr/>
        </p:nvSpPr>
        <p:spPr>
          <a:xfrm>
            <a:off x="410175" y="1228275"/>
            <a:ext cx="84534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https://github.com/mittalswastik/qpu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https://mittalswastik.github.io/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Q/A?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382578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HPC-Quantum Problems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0834" y="892262"/>
            <a:ext cx="85761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" sz="1400">
                <a:solidFill>
                  <a:srgbClr val="FF0000"/>
                </a:solidFill>
              </a:rPr>
              <a:t>What problems can a quantum device target? Why is an integration relevant?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•"/>
            </a:pPr>
            <a:r>
              <a:rPr lang="en" sz="1400">
                <a:solidFill>
                  <a:srgbClr val="38761D"/>
                </a:solidFill>
              </a:rPr>
              <a:t>VQE (Variational Quantum </a:t>
            </a:r>
            <a:r>
              <a:rPr lang="en" sz="1400">
                <a:solidFill>
                  <a:srgbClr val="38761D"/>
                </a:solidFill>
              </a:rPr>
              <a:t>Eigensolver</a:t>
            </a:r>
            <a:r>
              <a:rPr lang="en" sz="1400">
                <a:solidFill>
                  <a:srgbClr val="38761D"/>
                </a:solidFill>
              </a:rPr>
              <a:t>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–"/>
            </a:pPr>
            <a:r>
              <a:rPr lang="en" sz="1400"/>
              <a:t> minimizes energy (cost)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–"/>
            </a:pPr>
            <a:r>
              <a:rPr lang="en" sz="1400"/>
              <a:t>a </a:t>
            </a:r>
            <a:r>
              <a:rPr b="1" lang="en" sz="1400"/>
              <a:t>parameterized circuit (quantum gates)</a:t>
            </a:r>
            <a:r>
              <a:rPr lang="en" sz="1400"/>
              <a:t> followed by </a:t>
            </a:r>
            <a:r>
              <a:rPr b="1" lang="en" sz="1400"/>
              <a:t>classical optimizer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Quantum circuit</a:t>
            </a:r>
            <a:r>
              <a:rPr lang="en" sz="1400"/>
              <a:t> is the quantum computing analogue of a classical logic circuit.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b="1" lang="en" sz="1400"/>
              <a:t>classical loop dominates runtime</a:t>
            </a:r>
            <a:r>
              <a:rPr lang="en" sz="1400"/>
              <a:t> (optimizer, batching, post-processing)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•"/>
            </a:pPr>
            <a:r>
              <a:rPr lang="en" sz="1400">
                <a:solidFill>
                  <a:srgbClr val="38761D"/>
                </a:solidFill>
              </a:rPr>
              <a:t>Max Cut Problem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Encode graph as </a:t>
            </a:r>
            <a:r>
              <a:rPr b="1" lang="en" sz="1400"/>
              <a:t>Ising Hamiltonian</a:t>
            </a:r>
            <a:r>
              <a:rPr lang="en" sz="1400"/>
              <a:t>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–"/>
            </a:pPr>
            <a:r>
              <a:rPr lang="en" sz="1400">
                <a:solidFill>
                  <a:srgbClr val="9900FF"/>
                </a:solidFill>
              </a:rPr>
              <a:t>Initial parameter values → Ansatz → observe bitstrings → estimate cost → </a:t>
            </a:r>
            <a:r>
              <a:rPr b="1" lang="en" sz="1400">
                <a:solidFill>
                  <a:srgbClr val="9900FF"/>
                </a:solidFill>
              </a:rPr>
              <a:t>classical</a:t>
            </a:r>
            <a:r>
              <a:rPr lang="en" sz="1400">
                <a:solidFill>
                  <a:srgbClr val="9900FF"/>
                </a:solidFill>
              </a:rPr>
              <a:t> update of parameter values → repeat.</a:t>
            </a:r>
            <a:endParaRPr sz="1400">
              <a:solidFill>
                <a:srgbClr val="99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Classical work: gradient/optimizer, batching, result aggregation (MPI/OpenMP)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•"/>
            </a:pPr>
            <a:r>
              <a:rPr lang="en" sz="1400">
                <a:solidFill>
                  <a:srgbClr val="38761D"/>
                </a:solidFill>
              </a:rPr>
              <a:t>Quantum Error Correction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Quantum computer measures its encoded qubits to detect errors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Syndrome measurement</a:t>
            </a:r>
            <a:endParaRPr b="1"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Outcome of this measurement is fed back to the control system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Apply a correcting operation to the qubits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Feedback must happen faster than the qubits lose coherence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Real-time correctness (OpenMP-RT)</a:t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ile:Max-cut.svg - Wikipedia"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650" y="322003"/>
            <a:ext cx="1492250" cy="119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ملف:Used for geometric description of the Bell state.png - ويكيبيديا" id="62" name="Google Shape;6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900" y="3096381"/>
            <a:ext cx="1348496" cy="11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/>
        </p:nvSpPr>
        <p:spPr>
          <a:xfrm>
            <a:off x="1531900" y="2250537"/>
            <a:ext cx="6227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Quantum or HPC alone are not enough!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Task Pipeline</a:t>
            </a:r>
            <a:endParaRPr/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1" title="Screenshot from 2025-09-21 01-25-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0038"/>
            <a:ext cx="4163302" cy="389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 title="Screenshot from 2025-09-21 01-27-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720" y="948647"/>
            <a:ext cx="2805855" cy="4067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1"/>
          <p:cNvCxnSpPr/>
          <p:nvPr/>
        </p:nvCxnSpPr>
        <p:spPr>
          <a:xfrm>
            <a:off x="4856400" y="963125"/>
            <a:ext cx="0" cy="40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/>
          <p:nvPr/>
        </p:nvSpPr>
        <p:spPr>
          <a:xfrm rot="10800000">
            <a:off x="2272950" y="1203950"/>
            <a:ext cx="5031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2272938" y="932971"/>
            <a:ext cx="13800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</a:rPr>
              <a:t>(VQE, QAOA)</a:t>
            </a:r>
            <a:endParaRPr sz="1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472237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Based Execution Frameworks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3571475" y="1044925"/>
            <a:ext cx="50442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Qistkit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Open source python quantum SDK (IBM)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Create a parametrized quantum circuit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○"/>
            </a:pPr>
            <a:r>
              <a:rPr lang="en">
                <a:solidFill>
                  <a:srgbClr val="9900FF"/>
                </a:solidFill>
              </a:rPr>
              <a:t>Ansatz → observe bit strings → estimate cost → </a:t>
            </a:r>
            <a:r>
              <a:rPr b="1" lang="en">
                <a:solidFill>
                  <a:srgbClr val="9900FF"/>
                </a:solidFill>
              </a:rPr>
              <a:t>classical</a:t>
            </a:r>
            <a:r>
              <a:rPr lang="en">
                <a:solidFill>
                  <a:srgbClr val="9900FF"/>
                </a:solidFill>
              </a:rPr>
              <a:t> update of angles → repeat.</a:t>
            </a:r>
            <a:endParaRPr>
              <a:solidFill>
                <a:srgbClr val="99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Qiskit and many other quantum frameworks provide python programming interface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Extensively used HPC frameworks use C++ (OpenMP)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QASM</a:t>
            </a:r>
            <a:r>
              <a:rPr lang="en">
                <a:solidFill>
                  <a:schemeClr val="dk1"/>
                </a:solidFill>
              </a:rPr>
              <a:t> allows assembly level programming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Cuda-Q, Intel Quantum SDK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Build C++ Quantum SDK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Not supported by all quantum hardware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User </a:t>
            </a:r>
            <a:r>
              <a:rPr lang="en">
                <a:solidFill>
                  <a:srgbClr val="FF0000"/>
                </a:solidFill>
              </a:rPr>
              <a:t>could add additional</a:t>
            </a:r>
            <a:r>
              <a:rPr lang="en">
                <a:solidFill>
                  <a:srgbClr val="FF0000"/>
                </a:solidFill>
              </a:rPr>
              <a:t> parallelization to avail HPC benefits (using OpenMP)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lang="en">
                <a:solidFill>
                  <a:srgbClr val="0000FF"/>
                </a:solidFill>
              </a:rPr>
              <a:t>Extend OpenMP - Target Quantum Device - Quantum Kernel - Execute Underlying Python Framework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2" title="Screenshot from 2025-09-23 00-03-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0" y="1501975"/>
            <a:ext cx="3262025" cy="308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 flipH="1">
            <a:off x="2993425" y="2057675"/>
            <a:ext cx="3127500" cy="192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2"/>
          <p:cNvCxnSpPr/>
          <p:nvPr/>
        </p:nvCxnSpPr>
        <p:spPr>
          <a:xfrm flipH="1">
            <a:off x="600675" y="2207250"/>
            <a:ext cx="6621600" cy="112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Offload Pipeline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 code </a:t>
            </a:r>
            <a:r>
              <a:rPr lang="en" sz="1400"/>
              <a:t>(Initialize data)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Target Offload (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#pragma omp target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passed to OpenMP runtime (map clause)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operations (e.g. cudamemcpy)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Kernel execution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Map data back to user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 to user code</a:t>
            </a:r>
            <a:endParaRPr sz="14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Offload Pipeline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152475"/>
            <a:ext cx="8520600" cy="25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User code (Initialize data)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Target Offload </a:t>
            </a:r>
            <a:r>
              <a:rPr lang="en" sz="1400"/>
              <a:t>(</a:t>
            </a:r>
            <a:r>
              <a:rPr i="1" lang="en" sz="1400">
                <a:latin typeface="Courier New"/>
                <a:ea typeface="Courier New"/>
                <a:cs typeface="Courier New"/>
                <a:sym typeface="Courier New"/>
              </a:rPr>
              <a:t>#pragma omp target</a:t>
            </a:r>
            <a:r>
              <a:rPr lang="en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passed to OpenMP runtime </a:t>
            </a:r>
            <a:r>
              <a:rPr lang="en" sz="1400"/>
              <a:t>(map clause)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User provides quantum gate sequence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Retrieve</a:t>
            </a:r>
            <a:r>
              <a:rPr lang="en" sz="1400">
                <a:solidFill>
                  <a:srgbClr val="0000FF"/>
                </a:solidFill>
              </a:rPr>
              <a:t> quantum gate sequence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Wrap the gate sequence and data (circuit parameters) together to pass to python 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Invoke python code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Memory operations (e.g. cudamemcpy)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Kernel execution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AutoNum type="arabicPeriod"/>
            </a:pPr>
            <a:r>
              <a:rPr lang="en" sz="1400">
                <a:solidFill>
                  <a:srgbClr val="0000FF"/>
                </a:solidFill>
              </a:rPr>
              <a:t>Retrieve quantum results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</a:t>
            </a:r>
            <a:r>
              <a:rPr lang="en" sz="1400"/>
              <a:t>ap data back to user variable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Back to user code</a:t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96575" y="3927275"/>
            <a:ext cx="8076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does OpenMP-runtime interact with the user code to </a:t>
            </a:r>
            <a:r>
              <a:rPr lang="en">
                <a:solidFill>
                  <a:srgbClr val="FF0000"/>
                </a:solidFill>
              </a:rPr>
              <a:t>retrieve</a:t>
            </a:r>
            <a:r>
              <a:rPr lang="en">
                <a:solidFill>
                  <a:srgbClr val="FF0000"/>
                </a:solidFill>
              </a:rPr>
              <a:t> the quantum gate sequence</a:t>
            </a:r>
            <a:r>
              <a:rPr lang="en">
                <a:solidFill>
                  <a:srgbClr val="FF0000"/>
                </a:solidFill>
              </a:rPr>
              <a:t>? C++/Python Interaction? Synchronization?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Code &lt;-&gt; OpenMP Runtime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25" y="1204250"/>
            <a:ext cx="47241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QuantumCircuit Library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OpenMP embedded C++ quantum library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Provide functions for quantum circuits, python generation + execution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Retrieve map data (initial parameters/angles)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Generate and execute python script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shared quantum object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–"/>
            </a:pPr>
            <a:r>
              <a:rPr lang="en" sz="1400">
                <a:solidFill>
                  <a:srgbClr val="0000FF"/>
                </a:solidFill>
              </a:rPr>
              <a:t>added the </a:t>
            </a:r>
            <a:r>
              <a:rPr b="1" lang="en" sz="1400">
                <a:solidFill>
                  <a:srgbClr val="0000FF"/>
                </a:solidFill>
              </a:rPr>
              <a:t>circuit</a:t>
            </a:r>
            <a:r>
              <a:rPr lang="en" sz="1400">
                <a:solidFill>
                  <a:srgbClr val="0000FF"/>
                </a:solidFill>
              </a:rPr>
              <a:t> clause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en" sz="1400">
                <a:solidFill>
                  <a:srgbClr val="0000FF"/>
                </a:solidFill>
              </a:rPr>
              <a:t>Shares quantum object pointer</a:t>
            </a:r>
            <a:endParaRPr sz="1400">
              <a:solidFill>
                <a:srgbClr val="0000FF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–"/>
            </a:pPr>
            <a:r>
              <a:rPr lang="en">
                <a:solidFill>
                  <a:srgbClr val="0000FF"/>
                </a:solidFill>
              </a:rPr>
              <a:t>Both runtime and user code update the same memory</a:t>
            </a:r>
            <a:endParaRPr sz="1400">
              <a:solidFill>
                <a:srgbClr val="0000F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</a:t>
            </a:r>
            <a:r>
              <a:rPr lang="en" sz="1400"/>
              <a:t>etrieves gate sequences and stores map data within the object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a</a:t>
            </a:r>
            <a:r>
              <a:rPr b="1" lang="en" sz="1400"/>
              <a:t>llows interaction between OpenMP runtime and user defined quantum object</a:t>
            </a:r>
            <a:endParaRPr b="1" sz="14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797126" y="3129041"/>
            <a:ext cx="1554600" cy="5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5"/>
              <a:t>OpenMP User Code</a:t>
            </a:r>
            <a:endParaRPr sz="1235"/>
          </a:p>
        </p:txBody>
      </p:sp>
      <p:sp>
        <p:nvSpPr>
          <p:cNvPr id="108" name="Google Shape;108;p15"/>
          <p:cNvSpPr/>
          <p:nvPr/>
        </p:nvSpPr>
        <p:spPr>
          <a:xfrm>
            <a:off x="4797136" y="3793099"/>
            <a:ext cx="1554600" cy="5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5"/>
              <a:t>OpenMP Runtime Offload</a:t>
            </a:r>
            <a:endParaRPr sz="1235"/>
          </a:p>
        </p:txBody>
      </p:sp>
      <p:sp>
        <p:nvSpPr>
          <p:cNvPr id="109" name="Google Shape;109;p15"/>
          <p:cNvSpPr/>
          <p:nvPr/>
        </p:nvSpPr>
        <p:spPr>
          <a:xfrm>
            <a:off x="6873696" y="3605143"/>
            <a:ext cx="1792200" cy="22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9">
                <a:solidFill>
                  <a:schemeClr val="dk1"/>
                </a:solidFill>
              </a:rPr>
              <a:t>Initialize Quantum Object </a:t>
            </a:r>
            <a:endParaRPr sz="1029"/>
          </a:p>
        </p:txBody>
      </p:sp>
      <p:cxnSp>
        <p:nvCxnSpPr>
          <p:cNvPr id="110" name="Google Shape;110;p15"/>
          <p:cNvCxnSpPr>
            <a:stCxn id="107" idx="3"/>
            <a:endCxn id="109" idx="0"/>
          </p:cNvCxnSpPr>
          <p:nvPr/>
        </p:nvCxnSpPr>
        <p:spPr>
          <a:xfrm>
            <a:off x="6351726" y="3409091"/>
            <a:ext cx="1418100" cy="196200"/>
          </a:xfrm>
          <a:prstGeom prst="bentConnector2">
            <a:avLst/>
          </a:prstGeom>
          <a:noFill/>
          <a:ln cap="flat" cmpd="sng" w="98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5"/>
          <p:cNvCxnSpPr>
            <a:stCxn id="109" idx="2"/>
            <a:endCxn id="108" idx="3"/>
          </p:cNvCxnSpPr>
          <p:nvPr/>
        </p:nvCxnSpPr>
        <p:spPr>
          <a:xfrm rot="5400000">
            <a:off x="6941196" y="3244543"/>
            <a:ext cx="239100" cy="1418100"/>
          </a:xfrm>
          <a:prstGeom prst="bentConnector2">
            <a:avLst/>
          </a:prstGeom>
          <a:noFill/>
          <a:ln cap="flat" cmpd="sng" w="98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5"/>
          <p:cNvSpPr/>
          <p:nvPr/>
        </p:nvSpPr>
        <p:spPr>
          <a:xfrm>
            <a:off x="6873696" y="4598587"/>
            <a:ext cx="1862400" cy="33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9">
                <a:solidFill>
                  <a:schemeClr val="dk1"/>
                </a:solidFill>
              </a:rPr>
              <a:t>Store Mapped Data (angles) in Quantum Object</a:t>
            </a:r>
            <a:endParaRPr sz="1029"/>
          </a:p>
        </p:txBody>
      </p:sp>
      <p:cxnSp>
        <p:nvCxnSpPr>
          <p:cNvPr id="113" name="Google Shape;113;p15"/>
          <p:cNvCxnSpPr>
            <a:stCxn id="108" idx="2"/>
            <a:endCxn id="112" idx="0"/>
          </p:cNvCxnSpPr>
          <p:nvPr/>
        </p:nvCxnSpPr>
        <p:spPr>
          <a:xfrm flipH="1" rot="-5400000">
            <a:off x="6566986" y="3360649"/>
            <a:ext cx="245400" cy="2230500"/>
          </a:xfrm>
          <a:prstGeom prst="bentConnector3">
            <a:avLst>
              <a:gd fmla="val 49998" name="adj1"/>
            </a:avLst>
          </a:prstGeom>
          <a:noFill/>
          <a:ln cap="flat" cmpd="sng" w="98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4" name="Google Shape;114;p15" title="Screenshot from 2025-10-01 14-23-17.png"/>
          <p:cNvPicPr preferRelativeResize="0"/>
          <p:nvPr/>
        </p:nvPicPr>
        <p:blipFill rotWithShape="1">
          <a:blip r:embed="rId3">
            <a:alphaModFix/>
          </a:blip>
          <a:srcRect b="3192" l="7458" r="0" t="41381"/>
          <a:stretch/>
        </p:blipFill>
        <p:spPr>
          <a:xfrm>
            <a:off x="4961573" y="1090501"/>
            <a:ext cx="3497725" cy="181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5"/>
          <p:cNvCxnSpPr/>
          <p:nvPr/>
        </p:nvCxnSpPr>
        <p:spPr>
          <a:xfrm>
            <a:off x="6794257" y="1655626"/>
            <a:ext cx="55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5182057" y="1438076"/>
            <a:ext cx="1944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QPU: Design Quantum as </a:t>
            </a:r>
            <a:r>
              <a:rPr lang="en"/>
              <a:t>Accelerator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4668899" y="1532320"/>
            <a:ext cx="1554600" cy="5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5"/>
              <a:t>OpenMP User Code</a:t>
            </a:r>
            <a:endParaRPr sz="1235"/>
          </a:p>
        </p:txBody>
      </p:sp>
      <p:sp>
        <p:nvSpPr>
          <p:cNvPr id="124" name="Google Shape;124;p16"/>
          <p:cNvSpPr/>
          <p:nvPr/>
        </p:nvSpPr>
        <p:spPr>
          <a:xfrm>
            <a:off x="4668909" y="2196377"/>
            <a:ext cx="1554600" cy="5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5"/>
              <a:t>OpenMP Runtime Offload</a:t>
            </a:r>
            <a:endParaRPr sz="1235"/>
          </a:p>
        </p:txBody>
      </p:sp>
      <p:sp>
        <p:nvSpPr>
          <p:cNvPr id="125" name="Google Shape;125;p16"/>
          <p:cNvSpPr/>
          <p:nvPr/>
        </p:nvSpPr>
        <p:spPr>
          <a:xfrm>
            <a:off x="4668915" y="3190471"/>
            <a:ext cx="1554600" cy="56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5"/>
              <a:t>Generate Python Code (Qiskit)</a:t>
            </a:r>
            <a:endParaRPr sz="1235"/>
          </a:p>
        </p:txBody>
      </p:sp>
      <p:sp>
        <p:nvSpPr>
          <p:cNvPr id="126" name="Google Shape;126;p16"/>
          <p:cNvSpPr/>
          <p:nvPr/>
        </p:nvSpPr>
        <p:spPr>
          <a:xfrm>
            <a:off x="6745470" y="2008421"/>
            <a:ext cx="1792200" cy="228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9">
                <a:solidFill>
                  <a:schemeClr val="dk1"/>
                </a:solidFill>
              </a:rPr>
              <a:t>Initialize</a:t>
            </a:r>
            <a:r>
              <a:rPr lang="en" sz="1029">
                <a:solidFill>
                  <a:schemeClr val="dk1"/>
                </a:solidFill>
              </a:rPr>
              <a:t> Quantum Object </a:t>
            </a:r>
            <a:endParaRPr sz="1029"/>
          </a:p>
        </p:txBody>
      </p:sp>
      <p:cxnSp>
        <p:nvCxnSpPr>
          <p:cNvPr id="127" name="Google Shape;127;p16"/>
          <p:cNvCxnSpPr>
            <a:stCxn id="123" idx="3"/>
            <a:endCxn id="126" idx="0"/>
          </p:cNvCxnSpPr>
          <p:nvPr/>
        </p:nvCxnSpPr>
        <p:spPr>
          <a:xfrm>
            <a:off x="6223499" y="1812370"/>
            <a:ext cx="1418100" cy="196200"/>
          </a:xfrm>
          <a:prstGeom prst="bentConnector2">
            <a:avLst/>
          </a:prstGeom>
          <a:noFill/>
          <a:ln cap="flat" cmpd="sng" w="98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8" name="Google Shape;128;p16"/>
          <p:cNvCxnSpPr>
            <a:stCxn id="126" idx="2"/>
            <a:endCxn id="124" idx="3"/>
          </p:cNvCxnSpPr>
          <p:nvPr/>
        </p:nvCxnSpPr>
        <p:spPr>
          <a:xfrm rot="5400000">
            <a:off x="6812970" y="1647821"/>
            <a:ext cx="239100" cy="1418100"/>
          </a:xfrm>
          <a:prstGeom prst="bentConnector2">
            <a:avLst/>
          </a:prstGeom>
          <a:noFill/>
          <a:ln cap="flat" cmpd="sng" w="98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9" name="Google Shape;129;p16"/>
          <p:cNvSpPr/>
          <p:nvPr/>
        </p:nvSpPr>
        <p:spPr>
          <a:xfrm>
            <a:off x="6745470" y="3001865"/>
            <a:ext cx="1862400" cy="3351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150" lIns="94150" spcFirstLastPara="1" rIns="94150" wrap="square" tIns="94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9">
                <a:solidFill>
                  <a:schemeClr val="dk1"/>
                </a:solidFill>
              </a:rPr>
              <a:t>Store Mapped Data (angles) in Quantum Object</a:t>
            </a:r>
            <a:endParaRPr sz="1029"/>
          </a:p>
        </p:txBody>
      </p:sp>
      <p:cxnSp>
        <p:nvCxnSpPr>
          <p:cNvPr id="130" name="Google Shape;130;p16"/>
          <p:cNvCxnSpPr>
            <a:stCxn id="124" idx="2"/>
            <a:endCxn id="129" idx="0"/>
          </p:cNvCxnSpPr>
          <p:nvPr/>
        </p:nvCxnSpPr>
        <p:spPr>
          <a:xfrm flipH="1" rot="-5400000">
            <a:off x="6438759" y="1763927"/>
            <a:ext cx="245400" cy="2230500"/>
          </a:xfrm>
          <a:prstGeom prst="bentConnector3">
            <a:avLst>
              <a:gd fmla="val 49998" name="adj1"/>
            </a:avLst>
          </a:prstGeom>
          <a:noFill/>
          <a:ln cap="flat" cmpd="sng" w="98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6"/>
          <p:cNvCxnSpPr>
            <a:stCxn id="129" idx="2"/>
            <a:endCxn id="125" idx="3"/>
          </p:cNvCxnSpPr>
          <p:nvPr/>
        </p:nvCxnSpPr>
        <p:spPr>
          <a:xfrm rot="5400000">
            <a:off x="6883320" y="2677115"/>
            <a:ext cx="133500" cy="1453200"/>
          </a:xfrm>
          <a:prstGeom prst="bentConnector2">
            <a:avLst/>
          </a:prstGeom>
          <a:noFill/>
          <a:ln cap="flat" cmpd="sng" w="98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6826315" y="3470471"/>
            <a:ext cx="1800" cy="27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69" y="1445251"/>
            <a:ext cx="3068525" cy="2661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6"/>
          <p:cNvCxnSpPr/>
          <p:nvPr/>
        </p:nvCxnSpPr>
        <p:spPr>
          <a:xfrm>
            <a:off x="731000" y="1677225"/>
            <a:ext cx="8700" cy="56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>
            <a:stCxn id="126" idx="1"/>
          </p:cNvCxnSpPr>
          <p:nvPr/>
        </p:nvCxnSpPr>
        <p:spPr>
          <a:xfrm flipH="1">
            <a:off x="2572170" y="2122871"/>
            <a:ext cx="4173300" cy="6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9" idx="1"/>
          </p:cNvCxnSpPr>
          <p:nvPr/>
        </p:nvCxnSpPr>
        <p:spPr>
          <a:xfrm rot="10800000">
            <a:off x="3000570" y="2993315"/>
            <a:ext cx="3744900" cy="17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>
            <a:off x="5172275" y="3705983"/>
            <a:ext cx="35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to store quantum gate sequence/ How to generate python script?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Executed code within the offload stores quantum gate sequence within shared quantum object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 flipH="1">
            <a:off x="1076350" y="3137175"/>
            <a:ext cx="4200" cy="19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46673" y="4106925"/>
            <a:ext cx="4629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QuantumCircuit library generates corresponding python code for given quantum gate sequence</a:t>
            </a:r>
            <a:endParaRPr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Append information of each gate to the python code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cstate-ppt-template-horizontal-left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