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70" r:id="rId7"/>
    <p:sldId id="276" r:id="rId8"/>
    <p:sldId id="272" r:id="rId9"/>
    <p:sldId id="274" r:id="rId10"/>
    <p:sldId id="275" r:id="rId11"/>
    <p:sldId id="273" r:id="rId12"/>
    <p:sldId id="281" r:id="rId13"/>
    <p:sldId id="271" r:id="rId14"/>
    <p:sldId id="279" r:id="rId15"/>
    <p:sldId id="27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E3E"/>
    <a:srgbClr val="6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7853C-536D-4A76-A0AE-DD22124D55A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300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EDD3B8-5E68-48E9-AAB1-5DE570C28E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97E35-4312-4077-83D3-69953080BC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836F02-AF67-416B-AB85-08CFF698F86D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853C52-2B92-4B9E-86F4-DB78684BEC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0E0EA4-BAD2-4335-9446-CA4CCFEC14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5BC62-3B36-43F8-8B69-D6E5E743DA3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184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7E8F0-931C-4E43-98D1-A3CD0E0034DC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AEB063-7F11-4E3B-BA52-07405B1C2D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30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specific and direct in the title. Use the subtitle to give the specific context of the speech.</a:t>
            </a:r>
          </a:p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-The goal should be to capture the audience’s attention which can be done with a quote, a startling statistic, or fact.  It is not necessary to include this attention getter on the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55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38660-C2B6-95CF-E1AF-41A9F124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1D06C2-0E45-82FC-674F-13E2332FA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031D3A-BE81-34CC-AF35-EED3E2D9D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main point #1 should be clear and concise.  Each piece of evidence should be summarized for clarity and cited correctly.  Do not simply read the pieces of evidence, but elaborate where needed.  </a:t>
            </a:r>
          </a:p>
          <a:p>
            <a:r>
              <a:rPr lang="en-US" dirty="0"/>
              <a:t>[type notes for elaboration here]</a:t>
            </a:r>
          </a:p>
          <a:p>
            <a:r>
              <a:rPr lang="en-US" dirty="0"/>
              <a:t>Be sure to transition to main point #2 and the next slide.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1CDCF-36F3-FF32-C50B-0BBBA35D2A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844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A3C0E-130A-803E-FFEC-BD33492C1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ECDB32-C7CC-296A-88DE-16C1AA5336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B36716-48C6-344F-14A4-333D24B66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background points to post details that are not common knowledge, or that the audience will need to understand the context of the speech.</a:t>
            </a:r>
          </a:p>
          <a:p>
            <a:r>
              <a:rPr lang="en-US" dirty="0"/>
              <a:t>-Do not read these main points from the PowerPoint, instead elaborate on these points during the speech.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753A1-8125-0EAB-46C2-995B15B6C7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18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background points to post details that are not common knowledge, or that the audience will need to understand the context of the speech.</a:t>
            </a:r>
          </a:p>
          <a:p>
            <a:r>
              <a:rPr lang="en-US" dirty="0"/>
              <a:t>-Do not read these main points from the PowerPoint, instead elaborate on these points during the speech.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013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BC409-5ED3-F5C5-515E-3472118B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E7F24B-8410-033E-FB27-27D40C98F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263AE5-1B4A-1C6E-A66B-2C728C943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background points to post details that are not common knowledge, or that the audience will need to understand the context of the speech.</a:t>
            </a:r>
          </a:p>
          <a:p>
            <a:r>
              <a:rPr lang="en-US" dirty="0"/>
              <a:t>-Do not read these main points from the PowerPoint, instead elaborate on these points during the speech.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1FBB2-B519-A35F-9ED4-B87C04AF53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909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EC8E4-E434-07D1-521E-17923ED3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0740CA-154E-F197-CA04-0AC7778E8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81484-70C1-8769-9AB2-7B10FF50F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background points to post details that are not common knowledge, or that the audience will need to understand the context of the speech.</a:t>
            </a:r>
          </a:p>
          <a:p>
            <a:r>
              <a:rPr lang="en-US" dirty="0"/>
              <a:t>-Do not read these main points from the PowerPoint, instead elaborate on these points during the speech.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F5A62-A228-609F-5FA8-007BF22C7B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94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94AA9-48CA-3C11-3CD0-ADDCEA1DC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0A4A3C-A179-D0D4-5FE0-1441C669D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C08469-60DC-6FCD-3C17-6EC9F9E9A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the background points to post details that are not common knowledge, or that the audience will need to understand the context of the speech.</a:t>
            </a:r>
          </a:p>
          <a:p>
            <a:r>
              <a:rPr lang="en-US" dirty="0"/>
              <a:t>-Do not read these main points from the PowerPoint, instead elaborate on these points during the speech.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7CF21-1510-F27F-955D-D337C36E7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61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7B8A9-7079-2B3B-9FB2-2D0316FF0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4D5860-291C-C30F-1CAB-0A1EE48BB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36ADF5-35D2-1466-94D3-99529E45A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main point #3 should be clear and concise.  Each piece of evidence should be summarized for clarity and cited correctly.  Do not simply read the pieces of evidence, but elaborate where needed.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[type notes for elaboration here]</a:t>
            </a:r>
          </a:p>
          <a:p>
            <a:r>
              <a:rPr lang="en-US" dirty="0"/>
              <a:t>Be sure to transition to the counterargument and the next slide.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BBFAE-0D0F-BEA6-CD89-2E268E4834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680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49464-0734-53F9-6654-6FB419B34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B5718-AFD7-979E-95B2-747CB697D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2061C-F86C-A259-217A-EE04B9C36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main point #3 should be clear and concise.  Each piece of evidence should be summarized for clarity and cited correctly.  Do not simply read the pieces of evidence, but elaborate where needed.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[type notes for elaboration here]</a:t>
            </a:r>
          </a:p>
          <a:p>
            <a:r>
              <a:rPr lang="en-US" dirty="0"/>
              <a:t>Be sure to transition to the counterargument and the next slide.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23AEF-1DDE-B25F-4611-332BE184F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0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65A80-B990-428C-BCE6-728DCF07F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99CE7-7822-5EFF-945E-44C03DDF3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4CECD-E8F9-6A6D-2110-43A5E1E35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main point #3 should be clear and concise.  Each piece of evidence should be summarized for clarity and cited correctly.  Do not simply read the pieces of evidence, but elaborate where needed.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[type notes for elaboration here]</a:t>
            </a:r>
          </a:p>
          <a:p>
            <a:r>
              <a:rPr lang="en-US" dirty="0"/>
              <a:t>Be sure to transition to the counterargument and the next slide.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2BD6D-CF9F-EE24-A6A0-1394F194A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09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5956B-21C0-4553-8C0C-DA7357A2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07BB1C-7292-E22E-E1AC-75291404F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15BC03-48F1-1A78-072B-3EBCD6FC3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main point #3 should be clear and concise.  Each piece of evidence should be summarized for clarity and cited correctly.  Do not simply read the pieces of evidence, but elaborate where needed.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[type notes for elaboration here]</a:t>
            </a:r>
          </a:p>
          <a:p>
            <a:r>
              <a:rPr lang="en-US" dirty="0"/>
              <a:t>Be sure to transition to the counterargument and the next slide.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6E938-244B-5F48-0079-053EF44DCA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AEB063-7F11-4E3B-BA52-07405B1C2D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4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81388F-6D01-4763-9497-2C5F78AF5477}"/>
              </a:ext>
            </a:extLst>
          </p:cNvPr>
          <p:cNvSpPr/>
          <p:nvPr userDrawn="1"/>
        </p:nvSpPr>
        <p:spPr>
          <a:xfrm>
            <a:off x="0" y="4818185"/>
            <a:ext cx="12192000" cy="203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 6"/>
          <p:cNvSpPr/>
          <p:nvPr/>
        </p:nvSpPr>
        <p:spPr bwMode="ltGray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 algn="ctr">
              <a:defRPr sz="54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326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606669"/>
            <a:ext cx="10561418" cy="381352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ctr" anchorCtr="0">
            <a:noAutofit/>
          </a:bodyPr>
          <a:lstStyle>
            <a:lvl1pPr marL="0" indent="0" algn="r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5D18E-4241-429D-BEDB-6A7415C52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CFD55-6AD5-4B7E-AC33-483174EF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4D43F5-DCFF-4B29-AC19-0BF28605B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40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B3473E37-6504-470F-92FA-792C3ACA4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523DE74-18E2-4EF3-A1FC-8A32CCFE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1B4AF82-5505-4A7E-AA81-139F2145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F03C3-E3F3-4845-8D9E-9BD2A6767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9C7230-29FF-42F2-A662-1BC1D19C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EBD02D-5A68-4A14-892F-DE4953F2E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126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D14D8-4D13-4DFE-938B-B710F891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4B8A5-6021-4208-A587-B45576E66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96ABC-E632-4853-B7CC-A2FB4B7C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40365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1073151" y="446087"/>
            <a:ext cx="3547533" cy="283844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ffectLst>
            <a:innerShdw blurRad="114300">
              <a:prstClr val="black"/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2576512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73151" y="3022600"/>
            <a:ext cx="3547533" cy="2838449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BF97433-9C09-4B71-A1E0-24F75011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EDA271-FE91-46E6-ABB5-0A3AD244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44DCFF3-B944-4C24-A12C-689D1FF7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561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ltGray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7574642" y="1081456"/>
            <a:ext cx="3810001" cy="4075465"/>
          </a:xfr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4F81E-11BA-4BB3-AC2C-0A729DC676E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93A4488-E8DE-4FEB-88F9-B37F95CC838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909D08-1E53-42D5-954B-F61B5083645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964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ltGray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 anchor="ctr" anchorCtr="0"/>
          <a:lstStyle>
            <a:lvl1pPr algn="l">
              <a:defRPr sz="40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156000" y="2286000"/>
            <a:ext cx="4880300" cy="2295525"/>
          </a:xfr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28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42ECB-4FB1-4B01-80F3-04208C781B1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76F215A-F354-440E-A263-A920F595083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0FC50C-9C02-4BD6-9CBE-6880E129778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4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ltGray">
          <a:xfrm>
            <a:off x="7669651" y="0"/>
            <a:ext cx="4522349" cy="5861051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3754460" cy="5134798"/>
          </a:xfrm>
        </p:spPr>
        <p:txBody>
          <a:bodyPr vert="horz" anchor="ctr" anchorCtr="1"/>
          <a:lstStyle>
            <a:lvl1pPr algn="l">
              <a:defRPr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10001" y="446089"/>
            <a:ext cx="6611540" cy="5414962"/>
          </a:xfrm>
        </p:spPr>
        <p:txBody>
          <a:bodyPr vert="horz" anchor="ctr" anchorCtr="1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7128B4-F868-4384-A8AA-473DA351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F940D-9281-4C2A-BA62-E5854A11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1454F-842C-4F51-A7E7-0335B2FB1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3694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  <a:noFill/>
          <a:ln w="25400">
            <a:gradFill>
              <a:gsLst>
                <a:gs pos="50000">
                  <a:schemeClr val="bg2"/>
                </a:gs>
                <a:gs pos="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4059F8-A688-4FFE-AA79-3B6D811FA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22287"/>
            <a:ext cx="5181600" cy="3638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AB4A3-AE75-4D00-9BE1-AF3996C6B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471F3C4-BAAF-4391-B574-8E340EDA3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B8DD71F-FEC6-4AB5-974A-FD2B82A7B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491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Content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ltGray">
          <a:xfrm>
            <a:off x="0" y="1"/>
            <a:ext cx="12192000" cy="6251330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451513"/>
            <a:ext cx="11288972" cy="5149187"/>
          </a:xfrm>
        </p:spPr>
        <p:txBody>
          <a:bodyPr anchor="ctr" anchorCtr="0"/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0B6DF-7478-4740-A710-DA5E9EBA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2D89951-67E9-4086-AED0-C236A00A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553809-8746-49E3-BCB5-0A9FF40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319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12699" y="0"/>
            <a:ext cx="6004585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81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514" y="375313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1514" y="2222287"/>
            <a:ext cx="5553071" cy="3638763"/>
          </a:xfrm>
          <a:ln w="25400">
            <a:gradFill>
              <a:gsLst>
                <a:gs pos="0">
                  <a:schemeClr val="bg2"/>
                </a:gs>
                <a:gs pos="50000">
                  <a:srgbClr val="4A3030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C95D556F-51D2-4EF4-B60F-D319BF2328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56099" y="375312"/>
            <a:ext cx="5186363" cy="54857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F86C4-C3A0-4CA8-8809-1D90DE9E4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DD26EA8-C9F2-49A7-8F7B-A782D30B82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41DD2E8-07A6-430F-A2FB-E2746C9352D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4464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 flipH="1">
            <a:off x="6187414" y="0"/>
            <a:ext cx="6004583" cy="204197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696" y="359551"/>
            <a:ext cx="5114017" cy="1139895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1514" y="451513"/>
            <a:ext cx="5553071" cy="5409537"/>
          </a:xfrm>
        </p:spPr>
        <p:txBody>
          <a:bodyPr anchor="t" anchorCtr="0"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54563" y="2222287"/>
            <a:ext cx="5553071" cy="3638764"/>
          </a:xfrm>
          <a:ln>
            <a:gradFill>
              <a:gsLst>
                <a:gs pos="0">
                  <a:schemeClr val="bg2"/>
                </a:gs>
                <a:gs pos="50000">
                  <a:schemeClr val="bg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2940641-87D1-48C5-879E-8A5FBA537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BFA68A8-3A7A-430B-9A66-482C28DC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6C17F98-4E3F-4327-8CCF-D13C3371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03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2B99B50-4971-48A5-8202-4CC55C7F9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7999"/>
          </a:xfrm>
          <a:custGeom>
            <a:avLst/>
            <a:gdLst>
              <a:gd name="connsiteX0" fmla="*/ 404916 w 6526400"/>
              <a:gd name="connsiteY0" fmla="*/ 0 h 6857999"/>
              <a:gd name="connsiteX1" fmla="*/ 1425163 w 6526400"/>
              <a:gd name="connsiteY1" fmla="*/ 0 h 6857999"/>
              <a:gd name="connsiteX2" fmla="*/ 2955534 w 6526400"/>
              <a:gd name="connsiteY2" fmla="*/ 0 h 6857999"/>
              <a:gd name="connsiteX3" fmla="*/ 6526400 w 6526400"/>
              <a:gd name="connsiteY3" fmla="*/ 0 h 6857999"/>
              <a:gd name="connsiteX4" fmla="*/ 6526400 w 6526400"/>
              <a:gd name="connsiteY4" fmla="*/ 6857999 h 6857999"/>
              <a:gd name="connsiteX5" fmla="*/ 404916 w 6526400"/>
              <a:gd name="connsiteY5" fmla="*/ 6857999 h 6857999"/>
              <a:gd name="connsiteX6" fmla="*/ 377830 w 6526400"/>
              <a:gd name="connsiteY6" fmla="*/ 2463800 h 6857999"/>
              <a:gd name="connsiteX7" fmla="*/ 0 w 6526400"/>
              <a:gd name="connsiteY7" fmla="*/ 2203407 h 6857999"/>
              <a:gd name="connsiteX8" fmla="*/ 391373 w 6526400"/>
              <a:gd name="connsiteY8" fmla="*/ 1854200 h 6857999"/>
              <a:gd name="connsiteX9" fmla="*/ 404916 w 65264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26400" h="6857999">
                <a:moveTo>
                  <a:pt x="404916" y="0"/>
                </a:moveTo>
                <a:lnTo>
                  <a:pt x="1425163" y="0"/>
                </a:lnTo>
                <a:lnTo>
                  <a:pt x="2955534" y="0"/>
                </a:lnTo>
                <a:lnTo>
                  <a:pt x="6526400" y="0"/>
                </a:lnTo>
                <a:lnTo>
                  <a:pt x="6526400" y="6857999"/>
                </a:lnTo>
                <a:lnTo>
                  <a:pt x="404916" y="6857999"/>
                </a:lnTo>
                <a:lnTo>
                  <a:pt x="377830" y="2463800"/>
                </a:lnTo>
                <a:lnTo>
                  <a:pt x="0" y="2203407"/>
                </a:lnTo>
                <a:lnTo>
                  <a:pt x="391373" y="1854200"/>
                </a:lnTo>
                <a:cubicBezTo>
                  <a:pt x="395887" y="1282700"/>
                  <a:pt x="400402" y="571500"/>
                  <a:pt x="404916" y="0"/>
                </a:cubicBezTo>
                <a:close/>
              </a:path>
            </a:pathLst>
          </a:custGeom>
          <a:ln/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396" y="311813"/>
            <a:ext cx="5334448" cy="1453488"/>
          </a:xfrm>
          <a:effectLst/>
        </p:spPr>
        <p:txBody>
          <a:bodyPr anchor="b">
            <a:normAutofit/>
          </a:bodyPr>
          <a:lstStyle>
            <a:lvl1pPr algn="l">
              <a:defRPr sz="4000" b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B4FB892-38DF-40F9-B034-BC1E61FC6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0396" y="2057400"/>
            <a:ext cx="5334448" cy="381158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ED24-3C5F-4326-A304-DBDBA6CE7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532AEE-3AAE-4FBF-969F-8A364CE8A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17C1A8-7DBE-4E24-BCA1-D820D780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305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10001" y="2222287"/>
            <a:ext cx="10571998" cy="3638764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66CE2-DFEE-46B8-AFB2-817272E3B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E9A94A-136A-4208-8F98-012BDAC1A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459C8B-DA0F-4808-A642-40471D1D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688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89884"/>
            <a:ext cx="10561418" cy="1426004"/>
          </a:xfrm>
        </p:spPr>
        <p:txBody>
          <a:bodyPr anchor="ctr" anchorCtr="0">
            <a:normAutofit/>
          </a:bodyPr>
          <a:lstStyle>
            <a:lvl1pPr algn="ctr">
              <a:defRPr sz="4000" b="0">
                <a:ln>
                  <a:noFill/>
                </a:ln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C1FEB3F-0898-4AE0-B8C4-970BF80A3766}"/>
              </a:ext>
            </a:extLst>
          </p:cNvPr>
          <p:cNvSpPr>
            <a:spLocks noGrp="1"/>
          </p:cNvSpPr>
          <p:nvPr>
            <p:ph sz="quarter" idx="14"/>
          </p:nvPr>
        </p:nvSpPr>
        <p:spPr bwMode="ltGray">
          <a:xfrm>
            <a:off x="-5291" y="-57584"/>
            <a:ext cx="12192000" cy="4851400"/>
          </a:xfrm>
          <a:custGeom>
            <a:avLst/>
            <a:gdLst>
              <a:gd name="connsiteX0" fmla="*/ 0 w 10561638"/>
              <a:gd name="connsiteY0" fmla="*/ 0 h 3937000"/>
              <a:gd name="connsiteX1" fmla="*/ 1760273 w 10561638"/>
              <a:gd name="connsiteY1" fmla="*/ 0 h 3937000"/>
              <a:gd name="connsiteX2" fmla="*/ 1760273 w 10561638"/>
              <a:gd name="connsiteY2" fmla="*/ 0 h 3937000"/>
              <a:gd name="connsiteX3" fmla="*/ 4400683 w 10561638"/>
              <a:gd name="connsiteY3" fmla="*/ 0 h 3937000"/>
              <a:gd name="connsiteX4" fmla="*/ 10561638 w 10561638"/>
              <a:gd name="connsiteY4" fmla="*/ 0 h 3937000"/>
              <a:gd name="connsiteX5" fmla="*/ 10561638 w 10561638"/>
              <a:gd name="connsiteY5" fmla="*/ 2296583 h 3937000"/>
              <a:gd name="connsiteX6" fmla="*/ 10561638 w 10561638"/>
              <a:gd name="connsiteY6" fmla="*/ 2296583 h 3937000"/>
              <a:gd name="connsiteX7" fmla="*/ 10561638 w 10561638"/>
              <a:gd name="connsiteY7" fmla="*/ 3280833 h 3937000"/>
              <a:gd name="connsiteX8" fmla="*/ 10561638 w 10561638"/>
              <a:gd name="connsiteY8" fmla="*/ 3937000 h 3937000"/>
              <a:gd name="connsiteX9" fmla="*/ 4400683 w 10561638"/>
              <a:gd name="connsiteY9" fmla="*/ 3937000 h 3937000"/>
              <a:gd name="connsiteX10" fmla="*/ 2077263 w 10561638"/>
              <a:gd name="connsiteY10" fmla="*/ 4251330 h 3937000"/>
              <a:gd name="connsiteX11" fmla="*/ 1760273 w 10561638"/>
              <a:gd name="connsiteY11" fmla="*/ 3937000 h 3937000"/>
              <a:gd name="connsiteX12" fmla="*/ 0 w 10561638"/>
              <a:gd name="connsiteY12" fmla="*/ 3937000 h 3937000"/>
              <a:gd name="connsiteX13" fmla="*/ 0 w 10561638"/>
              <a:gd name="connsiteY13" fmla="*/ 3280833 h 3937000"/>
              <a:gd name="connsiteX14" fmla="*/ 0 w 10561638"/>
              <a:gd name="connsiteY14" fmla="*/ 2296583 h 3937000"/>
              <a:gd name="connsiteX15" fmla="*/ 0 w 10561638"/>
              <a:gd name="connsiteY15" fmla="*/ 2296583 h 3937000"/>
              <a:gd name="connsiteX16" fmla="*/ 0 w 10561638"/>
              <a:gd name="connsiteY16" fmla="*/ 0 h 393700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482983 w 10561638"/>
              <a:gd name="connsiteY9" fmla="*/ 39751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878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624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  <a:gd name="connsiteX0" fmla="*/ 0 w 10561638"/>
              <a:gd name="connsiteY0" fmla="*/ 0 h 4251330"/>
              <a:gd name="connsiteX1" fmla="*/ 1760273 w 10561638"/>
              <a:gd name="connsiteY1" fmla="*/ 0 h 4251330"/>
              <a:gd name="connsiteX2" fmla="*/ 1760273 w 10561638"/>
              <a:gd name="connsiteY2" fmla="*/ 0 h 4251330"/>
              <a:gd name="connsiteX3" fmla="*/ 4400683 w 10561638"/>
              <a:gd name="connsiteY3" fmla="*/ 0 h 4251330"/>
              <a:gd name="connsiteX4" fmla="*/ 10561638 w 10561638"/>
              <a:gd name="connsiteY4" fmla="*/ 0 h 4251330"/>
              <a:gd name="connsiteX5" fmla="*/ 10561638 w 10561638"/>
              <a:gd name="connsiteY5" fmla="*/ 2296583 h 4251330"/>
              <a:gd name="connsiteX6" fmla="*/ 10561638 w 10561638"/>
              <a:gd name="connsiteY6" fmla="*/ 2296583 h 4251330"/>
              <a:gd name="connsiteX7" fmla="*/ 10561638 w 10561638"/>
              <a:gd name="connsiteY7" fmla="*/ 3280833 h 4251330"/>
              <a:gd name="connsiteX8" fmla="*/ 10561638 w 10561638"/>
              <a:gd name="connsiteY8" fmla="*/ 3937000 h 4251330"/>
              <a:gd name="connsiteX9" fmla="*/ 2343283 w 10561638"/>
              <a:gd name="connsiteY9" fmla="*/ 3924300 h 4251330"/>
              <a:gd name="connsiteX10" fmla="*/ 2077263 w 10561638"/>
              <a:gd name="connsiteY10" fmla="*/ 4251330 h 4251330"/>
              <a:gd name="connsiteX11" fmla="*/ 1760273 w 10561638"/>
              <a:gd name="connsiteY11" fmla="*/ 3937000 h 4251330"/>
              <a:gd name="connsiteX12" fmla="*/ 0 w 10561638"/>
              <a:gd name="connsiteY12" fmla="*/ 3937000 h 4251330"/>
              <a:gd name="connsiteX13" fmla="*/ 0 w 10561638"/>
              <a:gd name="connsiteY13" fmla="*/ 3280833 h 4251330"/>
              <a:gd name="connsiteX14" fmla="*/ 0 w 10561638"/>
              <a:gd name="connsiteY14" fmla="*/ 2296583 h 4251330"/>
              <a:gd name="connsiteX15" fmla="*/ 0 w 10561638"/>
              <a:gd name="connsiteY15" fmla="*/ 2296583 h 4251330"/>
              <a:gd name="connsiteX16" fmla="*/ 0 w 10561638"/>
              <a:gd name="connsiteY16" fmla="*/ 0 h 425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561638" h="4251330">
                <a:moveTo>
                  <a:pt x="0" y="0"/>
                </a:moveTo>
                <a:lnTo>
                  <a:pt x="1760273" y="0"/>
                </a:lnTo>
                <a:lnTo>
                  <a:pt x="1760273" y="0"/>
                </a:lnTo>
                <a:lnTo>
                  <a:pt x="4400683" y="0"/>
                </a:lnTo>
                <a:lnTo>
                  <a:pt x="10561638" y="0"/>
                </a:lnTo>
                <a:lnTo>
                  <a:pt x="10561638" y="2296583"/>
                </a:lnTo>
                <a:lnTo>
                  <a:pt x="10561638" y="2296583"/>
                </a:lnTo>
                <a:lnTo>
                  <a:pt x="10561638" y="3280833"/>
                </a:lnTo>
                <a:lnTo>
                  <a:pt x="10561638" y="3937000"/>
                </a:lnTo>
                <a:lnTo>
                  <a:pt x="2343283" y="3924300"/>
                </a:lnTo>
                <a:lnTo>
                  <a:pt x="2077263" y="4251330"/>
                </a:lnTo>
                <a:lnTo>
                  <a:pt x="1760273" y="3937000"/>
                </a:lnTo>
                <a:lnTo>
                  <a:pt x="0" y="3937000"/>
                </a:lnTo>
                <a:lnTo>
                  <a:pt x="0" y="3280833"/>
                </a:lnTo>
                <a:lnTo>
                  <a:pt x="0" y="2296583"/>
                </a:lnTo>
                <a:lnTo>
                  <a:pt x="0" y="22965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1">
                  <a:tint val="98000"/>
                  <a:lumMod val="102000"/>
                </a:schemeClr>
                <a:schemeClr val="accent1">
                  <a:shade val="98000"/>
                  <a:lumMod val="98000"/>
                </a:schemeClr>
              </a:duotone>
            </a:blip>
            <a:tile tx="0" ty="0" sx="100000" sy="100000" flip="none" algn="tl"/>
          </a:blip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E71A4-2AD7-44A1-9075-3AB1A226C1C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F74D3-28C0-4AA1-8508-75D32DA3C2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D83112-B341-46D2-8B30-46DBC3DAE3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111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ltGray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ffectLst>
            <a:innerShdw blurRad="63500" dist="50800" dir="5400000">
              <a:prstClr val="black">
                <a:alpha val="50000"/>
              </a:prstClr>
            </a:innerShdw>
          </a:effectLst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anchor="ctr" anchorCtr="0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13A633-0BBE-491F-94FD-A319FC7D2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6FEDE-3F7F-4F2C-A341-BDA56AA7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EE25F-3E3B-45D3-B259-498E69BF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028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B7F6C47-B260-4BB6-8230-7D14D5CDE026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4942799-31AF-4FF8-9D79-C1A3E01FB20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481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87" r:id="rId3"/>
    <p:sldLayoutId id="2147483688" r:id="rId4"/>
    <p:sldLayoutId id="2147483689" r:id="rId5"/>
    <p:sldLayoutId id="2147483681" r:id="rId6"/>
    <p:sldLayoutId id="2147483690" r:id="rId7"/>
    <p:sldLayoutId id="2147483682" r:id="rId8"/>
    <p:sldLayoutId id="2147483674" r:id="rId9"/>
    <p:sldLayoutId id="2147483675" r:id="rId10"/>
    <p:sldLayoutId id="2147483677" r:id="rId11"/>
    <p:sldLayoutId id="2147483678" r:id="rId12"/>
    <p:sldLayoutId id="2147483679" r:id="rId13"/>
    <p:sldLayoutId id="2147483680" r:id="rId14"/>
    <p:sldLayoutId id="2147483683" r:id="rId15"/>
    <p:sldLayoutId id="2147483684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000" b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grayWhite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37BC-7D91-4F83-845D-70080D7DD6FC}"/>
              </a:ext>
            </a:extLst>
          </p:cNvPr>
          <p:cNvSpPr>
            <a:spLocks noGrp="1"/>
          </p:cNvSpPr>
          <p:nvPr>
            <p:ph type="ctrTitle"/>
          </p:nvPr>
        </p:nvSpPr>
        <p:spPr bwMode="black"/>
        <p:txBody>
          <a:bodyPr/>
          <a:lstStyle/>
          <a:p>
            <a:r>
              <a:rPr lang="en-US" b="1" u="sng" dirty="0"/>
              <a:t>AIDBRIDGE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5DACC-1D74-41AD-B036-C015472B94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709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/>
              <a:t>Team Members: </a:t>
            </a:r>
          </a:p>
          <a:p>
            <a:pPr algn="l"/>
            <a:r>
              <a:rPr lang="en-US" sz="2400" dirty="0"/>
              <a:t>Tanmay Mittal(221210108)</a:t>
            </a:r>
          </a:p>
          <a:p>
            <a:pPr algn="l"/>
            <a:r>
              <a:rPr lang="en-US" sz="2400" dirty="0"/>
              <a:t>Vaibhav Goel(221210116)</a:t>
            </a:r>
          </a:p>
        </p:txBody>
      </p:sp>
    </p:spTree>
    <p:extLst>
      <p:ext uri="{BB962C8B-B14F-4D97-AF65-F5344CB8AC3E}">
        <p14:creationId xmlns:p14="http://schemas.microsoft.com/office/powerpoint/2010/main" val="1613975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7CAE-F17B-C6E9-5F78-F8CBD1C9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55E77-BB95-0870-C0AC-F6D9B62C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Technology 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EDB24-02A0-544A-E28D-B50218DF5B2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6099" y="375314"/>
            <a:ext cx="5186363" cy="54857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Frontend:</a:t>
            </a:r>
            <a:r>
              <a:rPr lang="en-US" sz="2200" dirty="0"/>
              <a:t> React Native (Cross-platform development).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Backend:</a:t>
            </a:r>
            <a:r>
              <a:rPr lang="en-US" sz="2200" dirty="0"/>
              <a:t> Firebase (Authentication, </a:t>
            </a:r>
            <a:r>
              <a:rPr lang="en-US" sz="2200" dirty="0" err="1"/>
              <a:t>Firestore</a:t>
            </a:r>
            <a:r>
              <a:rPr lang="en-US" sz="2200" dirty="0"/>
              <a:t>, Cloud Messaging).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Other Tools:</a:t>
            </a:r>
            <a:r>
              <a:rPr lang="en-US" sz="2200" dirty="0"/>
              <a:t> Google Maps API (for location services), React Native UI libraries</a:t>
            </a:r>
            <a:r>
              <a:rPr lang="en-US" dirty="0"/>
              <a:t>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E9EC0DF-86A7-5292-C8ED-5231F70FFD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796128" y="4339562"/>
            <a:ext cx="2143125" cy="2143125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8D9A1B-9D1F-7A4B-748E-5246C139F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502" y="2251405"/>
            <a:ext cx="2638425" cy="1733550"/>
          </a:xfrm>
          <a:prstGeom prst="rect">
            <a:avLst/>
          </a:prstGeom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225E5BE-0F5C-9430-44DC-02C6E1A4B428}"/>
              </a:ext>
            </a:extLst>
          </p:cNvPr>
          <p:cNvSpPr txBox="1">
            <a:spLocks/>
          </p:cNvSpPr>
          <p:nvPr/>
        </p:nvSpPr>
        <p:spPr>
          <a:xfrm>
            <a:off x="549538" y="1965663"/>
            <a:ext cx="5186363" cy="4707854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Backend: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88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87F04-29E5-B684-8556-60D7DFEFF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1B7B-0A34-5765-5652-6BC33B0F2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Future Enhancements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AA5CA9-854C-AF06-313D-D505D81B4622}"/>
              </a:ext>
            </a:extLst>
          </p:cNvPr>
          <p:cNvSpPr txBox="1">
            <a:spLocks/>
          </p:cNvSpPr>
          <p:nvPr/>
        </p:nvSpPr>
        <p:spPr>
          <a:xfrm>
            <a:off x="809625" y="2222500"/>
            <a:ext cx="10571998" cy="36385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Multi-language support</a:t>
            </a:r>
            <a:r>
              <a:rPr lang="en-US" sz="2200" dirty="0"/>
              <a:t> for global accessibility.</a:t>
            </a:r>
          </a:p>
          <a:p>
            <a:r>
              <a:rPr lang="en-US" sz="2200" b="1" dirty="0"/>
              <a:t>Volunteer &amp; donation management</a:t>
            </a:r>
            <a:r>
              <a:rPr lang="en-US" sz="2200" dirty="0"/>
              <a:t> for extended support.</a:t>
            </a:r>
          </a:p>
          <a:p>
            <a:r>
              <a:rPr lang="en-US" sz="2200" b="1" dirty="0"/>
              <a:t>Incident Reporting</a:t>
            </a:r>
            <a:r>
              <a:rPr lang="en-US" sz="2200" dirty="0"/>
              <a:t> – Real-time emergency reporting.</a:t>
            </a:r>
          </a:p>
        </p:txBody>
      </p:sp>
    </p:spTree>
    <p:extLst>
      <p:ext uri="{BB962C8B-B14F-4D97-AF65-F5344CB8AC3E}">
        <p14:creationId xmlns:p14="http://schemas.microsoft.com/office/powerpoint/2010/main" val="224532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CB31-D1ED-8DF1-57E7-B0488AFF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506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B58F-1CF7-41B5-BF70-710D7AC7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F1311-DD92-45BA-B10F-C1A324C27B55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9625" y="2222500"/>
            <a:ext cx="5186363" cy="363855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Issue</a:t>
            </a:r>
          </a:p>
          <a:p>
            <a:r>
              <a:rPr lang="en-US" dirty="0"/>
              <a:t>Millions of refugees struggle to access resources, shelter, and support.</a:t>
            </a:r>
          </a:p>
          <a:p>
            <a:r>
              <a:rPr lang="en-US" dirty="0"/>
              <a:t>Traditional systems are inefficient and slow.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B7EE710-A780-E479-01D7-C91E8F6BE4CB}"/>
              </a:ext>
            </a:extLst>
          </p:cNvPr>
          <p:cNvSpPr txBox="1">
            <a:spLocks/>
          </p:cNvSpPr>
          <p:nvPr/>
        </p:nvSpPr>
        <p:spPr>
          <a:xfrm>
            <a:off x="6196014" y="2222500"/>
            <a:ext cx="5186363" cy="36385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charset="2"/>
              <a:buNone/>
            </a:pPr>
            <a:r>
              <a:rPr lang="en-US" sz="2000" b="1" dirty="0"/>
              <a:t>Importance and Motivation</a:t>
            </a:r>
          </a:p>
          <a:p>
            <a:r>
              <a:rPr lang="en-US" dirty="0"/>
              <a:t>A digital solution can streamline resource management and aid distribution.</a:t>
            </a:r>
          </a:p>
          <a:p>
            <a:r>
              <a:rPr lang="en-US" dirty="0"/>
              <a:t>Geopolitics</a:t>
            </a:r>
          </a:p>
          <a:p>
            <a:r>
              <a:rPr lang="en-US" dirty="0"/>
              <a:t>Growing Issue</a:t>
            </a:r>
          </a:p>
        </p:txBody>
      </p:sp>
    </p:spTree>
    <p:extLst>
      <p:ext uri="{BB962C8B-B14F-4D97-AF65-F5344CB8AC3E}">
        <p14:creationId xmlns:p14="http://schemas.microsoft.com/office/powerpoint/2010/main" val="213104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06F5A-25B7-6BE1-9C46-3679CBD9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2DBAE-48A2-1D44-9D1C-3BF6590C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5862-1243-6A11-E6A2-C932A201249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809625" y="2222500"/>
            <a:ext cx="10969999" cy="36385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Traditional refugee management relies on </a:t>
            </a:r>
            <a:r>
              <a:rPr lang="en-US" b="1" dirty="0"/>
              <a:t>manual processes</a:t>
            </a:r>
            <a:r>
              <a:rPr lang="en-US" dirty="0"/>
              <a:t>, leading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Delays</a:t>
            </a:r>
            <a:r>
              <a:rPr lang="en-US" dirty="0"/>
              <a:t> in resource allocation.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Poor communication</a:t>
            </a:r>
            <a:r>
              <a:rPr lang="en-US" dirty="0"/>
              <a:t> between refugees and aid providers.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Inefficient tracking</a:t>
            </a:r>
            <a:r>
              <a:rPr lang="en-US" dirty="0"/>
              <a:t> of refugee needs and aid distribution.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DB05C-1FF0-DAD8-3C43-30604C7C9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75E9A-2F43-69A0-1F5C-1EF44D9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Solution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7C7F71-1680-F4AE-A091-89131073E210}"/>
              </a:ext>
            </a:extLst>
          </p:cNvPr>
          <p:cNvSpPr txBox="1">
            <a:spLocks/>
          </p:cNvSpPr>
          <p:nvPr/>
        </p:nvSpPr>
        <p:spPr>
          <a:xfrm>
            <a:off x="809625" y="2222500"/>
            <a:ext cx="10571998" cy="36385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An app using React Native &amp; Firebase</a:t>
            </a:r>
            <a:r>
              <a:rPr lang="en-US" sz="2000" dirty="0"/>
              <a:t> that: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Digitizes refugee registration &amp; profiles.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Streamlines resource allocation through navigation system.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Provide communication between refugees through events 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Setting soft boundary o number of refugees to prevent clustering of refugees.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Acts as a bridge between those who needs help and those who wants to help.</a:t>
            </a:r>
          </a:p>
        </p:txBody>
      </p:sp>
    </p:spTree>
    <p:extLst>
      <p:ext uri="{BB962C8B-B14F-4D97-AF65-F5344CB8AC3E}">
        <p14:creationId xmlns:p14="http://schemas.microsoft.com/office/powerpoint/2010/main" val="17227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E44BF-AE94-0442-7471-CF491E0EF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6DC7-85B8-C0FD-6093-1B9D8532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Features Provided: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062FBAF-B40D-B782-B239-1319CE98F191}"/>
              </a:ext>
            </a:extLst>
          </p:cNvPr>
          <p:cNvSpPr txBox="1">
            <a:spLocks/>
          </p:cNvSpPr>
          <p:nvPr/>
        </p:nvSpPr>
        <p:spPr>
          <a:xfrm>
            <a:off x="809625" y="2156060"/>
            <a:ext cx="10692564" cy="358059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sz="2200" b="1" dirty="0"/>
              <a:t>Authentication</a:t>
            </a:r>
            <a:r>
              <a:rPr lang="en-US" sz="2200" dirty="0"/>
              <a:t> </a:t>
            </a:r>
            <a:r>
              <a:rPr lang="en-US" sz="2200" b="1" dirty="0"/>
              <a:t>and Profile Management</a:t>
            </a:r>
            <a:r>
              <a:rPr lang="en-US" sz="2200" dirty="0"/>
              <a:t>: Secure login for refugees and NGOs.</a:t>
            </a:r>
          </a:p>
          <a:p>
            <a:pPr>
              <a:buFont typeface="+mj-lt"/>
              <a:buAutoNum type="arabicPeriod"/>
            </a:pPr>
            <a:r>
              <a:rPr lang="en-US" sz="2200" b="1" dirty="0"/>
              <a:t>Navigation system: </a:t>
            </a:r>
            <a:r>
              <a:rPr lang="en-US" sz="2200" dirty="0"/>
              <a:t>To locate nearby aids ,events and NGO’s.</a:t>
            </a:r>
          </a:p>
          <a:p>
            <a:pPr>
              <a:buFont typeface="+mj-lt"/>
              <a:buAutoNum type="arabicPeriod"/>
            </a:pPr>
            <a:r>
              <a:rPr lang="en-US" sz="2200" b="1" dirty="0"/>
              <a:t>Events Management</a:t>
            </a:r>
            <a:r>
              <a:rPr lang="en-US" sz="2200" dirty="0"/>
              <a:t> : NGO hosts the events. These events are listed to refugee for participation.</a:t>
            </a:r>
          </a:p>
          <a:p>
            <a:pPr>
              <a:buFont typeface="+mj-lt"/>
              <a:buAutoNum type="arabicPeriod"/>
            </a:pPr>
            <a:r>
              <a:rPr lang="en-US" sz="2200" b="1" dirty="0"/>
              <a:t>Raising issues: </a:t>
            </a:r>
            <a:r>
              <a:rPr lang="en-US" sz="2200" dirty="0"/>
              <a:t>Refugee can report issues regarding the shelter, food or any the other issues he/she faced</a:t>
            </a:r>
          </a:p>
        </p:txBody>
      </p:sp>
    </p:spTree>
    <p:extLst>
      <p:ext uri="{BB962C8B-B14F-4D97-AF65-F5344CB8AC3E}">
        <p14:creationId xmlns:p14="http://schemas.microsoft.com/office/powerpoint/2010/main" val="292898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AD55E-837C-4F69-B3B2-0EF8074D8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A714-4290-687A-51A3-78B4E9FD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6" y="311813"/>
            <a:ext cx="11008046" cy="923429"/>
          </a:xfrm>
        </p:spPr>
        <p:txBody>
          <a:bodyPr/>
          <a:lstStyle/>
          <a:p>
            <a:r>
              <a:rPr lang="en-US" b="1" u="sng" dirty="0"/>
              <a:t>DFD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33CEE-6BE0-BF7F-391A-AA6D11852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96" y="1488141"/>
            <a:ext cx="10875463" cy="459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2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582EA-B539-9396-376E-990222F4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23530-09B0-A845-1998-0B9F6978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6" y="311813"/>
            <a:ext cx="2789298" cy="1794893"/>
          </a:xfrm>
        </p:spPr>
        <p:txBody>
          <a:bodyPr>
            <a:normAutofit/>
          </a:bodyPr>
          <a:lstStyle/>
          <a:p>
            <a:r>
              <a:rPr lang="en-US" b="1" u="sng" dirty="0"/>
              <a:t>Sequence </a:t>
            </a:r>
            <a:br>
              <a:rPr lang="en-US" b="1" u="sng" dirty="0"/>
            </a:br>
            <a:r>
              <a:rPr lang="en-US" b="1" u="sng" dirty="0"/>
              <a:t>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19BB1-DD1A-7A67-6D21-407242F8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731" y="311813"/>
            <a:ext cx="8591550" cy="612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07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C50AA-4AFB-31AB-5395-EACD8711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E0473-5003-7216-6BB5-1E2AD557B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6" y="311813"/>
            <a:ext cx="11008046" cy="923429"/>
          </a:xfrm>
        </p:spPr>
        <p:txBody>
          <a:bodyPr/>
          <a:lstStyle/>
          <a:p>
            <a:r>
              <a:rPr lang="en-US" b="1" u="sng" dirty="0"/>
              <a:t>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19908-61E4-333E-BDEE-309F93A8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75" y="1622612"/>
            <a:ext cx="11601450" cy="461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1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63B2D-7CF9-E3CF-1526-0FE837A00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B0614-512D-8162-210A-979731CBB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396" y="311813"/>
            <a:ext cx="11008046" cy="923429"/>
          </a:xfrm>
        </p:spPr>
        <p:txBody>
          <a:bodyPr/>
          <a:lstStyle/>
          <a:p>
            <a:r>
              <a:rPr lang="en-US" b="1" u="sng" dirty="0"/>
              <a:t>Timeline</a:t>
            </a: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CC63A9B9-D9FF-159B-5A98-5DB5A232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882" y="1484114"/>
            <a:ext cx="8122024" cy="45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3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Default">
      <a:dk1>
        <a:srgbClr val="000000"/>
      </a:dk1>
      <a:lt1>
        <a:sysClr val="window" lastClr="FFFFFF"/>
      </a:lt1>
      <a:dk2>
        <a:srgbClr val="3F3F3F"/>
      </a:dk2>
      <a:lt2>
        <a:srgbClr val="E7E6E6"/>
      </a:lt2>
      <a:accent1>
        <a:srgbClr val="7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700000"/>
      </a:accent5>
      <a:accent6>
        <a:srgbClr val="978869"/>
      </a:accent6>
      <a:hlink>
        <a:srgbClr val="FFC000"/>
      </a:hlink>
      <a:folHlink>
        <a:srgbClr val="7F7F7F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5182065_win32_fixed" id="{54D1AA8E-AE41-4F75-AFF4-1E55BF728136}" vid="{9097BC2D-75F4-410C-8544-556C30F4EC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EDC914-E79E-4731-88EB-C290A6D4D6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8413E5-0484-489B-B293-D8720B6027F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9B3EA6-E2E1-4B68-B700-9432F9FC79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Persuasive speech outline </Template>
  <TotalTime>440</TotalTime>
  <Words>886</Words>
  <Application>Microsoft Office PowerPoint</Application>
  <PresentationFormat>Widescreen</PresentationFormat>
  <Paragraphs>86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Century Gothic</vt:lpstr>
      <vt:lpstr>Courier New</vt:lpstr>
      <vt:lpstr>Tahoma</vt:lpstr>
      <vt:lpstr>Wingdings 2</vt:lpstr>
      <vt:lpstr>Quotable</vt:lpstr>
      <vt:lpstr>AIDBRIDGE</vt:lpstr>
      <vt:lpstr>Introduction</vt:lpstr>
      <vt:lpstr>Problem Statement</vt:lpstr>
      <vt:lpstr>Solution</vt:lpstr>
      <vt:lpstr>Features Provided:</vt:lpstr>
      <vt:lpstr>DFD</vt:lpstr>
      <vt:lpstr>Sequence  Diagram</vt:lpstr>
      <vt:lpstr>ER Diagram</vt:lpstr>
      <vt:lpstr>Timeline</vt:lpstr>
      <vt:lpstr>Technology Stack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Goel</dc:creator>
  <cp:lastModifiedBy>Tanmay Mittal</cp:lastModifiedBy>
  <cp:revision>3</cp:revision>
  <dcterms:created xsi:type="dcterms:W3CDTF">2025-02-05T11:18:26Z</dcterms:created>
  <dcterms:modified xsi:type="dcterms:W3CDTF">2025-02-06T01:09:50Z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