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sldIdLst>
    <p:sldId id="256" r:id="rId2"/>
    <p:sldId id="263" r:id="rId3"/>
    <p:sldId id="264" r:id="rId4"/>
    <p:sldId id="257" r:id="rId5"/>
    <p:sldId id="258" r:id="rId6"/>
    <p:sldId id="259" r:id="rId7"/>
    <p:sldId id="265" r:id="rId8"/>
    <p:sldId id="260" r:id="rId9"/>
    <p:sldId id="261"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12" autoAdjust="0"/>
    <p:restoredTop sz="94660"/>
  </p:normalViewPr>
  <p:slideViewPr>
    <p:cSldViewPr snapToGrid="0">
      <p:cViewPr varScale="1">
        <p:scale>
          <a:sx n="72" d="100"/>
          <a:sy n="72" d="100"/>
        </p:scale>
        <p:origin x="68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B02557A-7053-4340-A874-8AB926A8EDA1}" type="datetimeFigureOut">
              <a:rPr lang="en-US" smtClean="0"/>
              <a:t>10/11/2018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411587630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B02557A-7053-4340-A874-8AB926A8EDA1}" type="datetimeFigureOut">
              <a:rPr lang="en-US" smtClean="0"/>
              <a:pPr/>
              <a:t>10/11/2018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137942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B02557A-7053-4340-A874-8AB926A8EDA1}" type="datetimeFigureOut">
              <a:rPr lang="en-US" smtClean="0"/>
              <a:pPr/>
              <a:t>10/11/2018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867524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B02557A-7053-4340-A874-8AB926A8EDA1}" type="datetimeFigureOut">
              <a:rPr lang="en-US" smtClean="0"/>
              <a:pPr/>
              <a:t>10/11/2018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2971437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B02557A-7053-4340-A874-8AB926A8EDA1}" type="datetimeFigureOut">
              <a:rPr lang="en-US" smtClean="0"/>
              <a:pPr/>
              <a:t>10/11/2018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817371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B02557A-7053-4340-A874-8AB926A8EDA1}" type="datetimeFigureOut">
              <a:rPr lang="en-US" smtClean="0"/>
              <a:pPr/>
              <a:t>10/11/2018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5772897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02557A-7053-4340-A874-8AB926A8EDA1}" type="datetimeFigureOut">
              <a:rPr lang="en-US" smtClean="0"/>
              <a:t>10/11/2018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7687587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02557A-7053-4340-A874-8AB926A8EDA1}" type="datetimeFigureOut">
              <a:rPr lang="en-US" smtClean="0"/>
              <a:t>10/11/2018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4013544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02557A-7053-4340-A874-8AB926A8EDA1}" type="datetimeFigureOut">
              <a:rPr lang="en-US" smtClean="0"/>
              <a:t>10/11/2018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504873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B02557A-7053-4340-A874-8AB926A8EDA1}" type="datetimeFigureOut">
              <a:rPr lang="en-US" smtClean="0"/>
              <a:pPr/>
              <a:t>10/11/2018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528734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02557A-7053-4340-A874-8AB926A8EDA1}" type="datetimeFigureOut">
              <a:rPr lang="en-US" smtClean="0"/>
              <a:t>10/11/2018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1209447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02557A-7053-4340-A874-8AB926A8EDA1}" type="datetimeFigureOut">
              <a:rPr lang="en-US" smtClean="0"/>
              <a:t>10/11/2018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3900703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02557A-7053-4340-A874-8AB926A8EDA1}" type="datetimeFigureOut">
              <a:rPr lang="en-US" smtClean="0"/>
              <a:t>10/11/2018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3365320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02557A-7053-4340-A874-8AB926A8EDA1}" type="datetimeFigureOut">
              <a:rPr lang="en-US" smtClean="0"/>
              <a:t>10/11/2018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2447228371"/>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02557A-7053-4340-A874-8AB926A8EDA1}" type="datetimeFigureOut">
              <a:rPr lang="en-US" smtClean="0"/>
              <a:pPr/>
              <a:t>10/11/2018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20635581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B02557A-7053-4340-A874-8AB926A8EDA1}" type="datetimeFigureOut">
              <a:rPr lang="en-US" smtClean="0"/>
              <a:pPr/>
              <a:t>10/11/2018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554263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B02557A-7053-4340-A874-8AB926A8EDA1}" type="datetimeFigureOut">
              <a:rPr lang="en-US" smtClean="0"/>
              <a:pPr/>
              <a:t>10/11/2018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419424494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2AB82E-395B-4661-9330-BF5F83DF64EF}"/>
              </a:ext>
            </a:extLst>
          </p:cNvPr>
          <p:cNvSpPr>
            <a:spLocks noGrp="1"/>
          </p:cNvSpPr>
          <p:nvPr>
            <p:ph type="title"/>
          </p:nvPr>
        </p:nvSpPr>
        <p:spPr/>
        <p:txBody>
          <a:bodyPr>
            <a:noAutofit/>
          </a:bodyPr>
          <a:lstStyle/>
          <a:p>
            <a:pPr algn="ctr"/>
            <a:r>
              <a:rPr lang="en-IN" sz="7200" i="1" u="sng" dirty="0">
                <a:solidFill>
                  <a:schemeClr val="accent5">
                    <a:lumMod val="75000"/>
                  </a:schemeClr>
                </a:solidFill>
                <a:effectLst>
                  <a:outerShdw blurRad="38100" dist="38100" dir="2700000" algn="tl">
                    <a:srgbClr val="000000">
                      <a:alpha val="43137"/>
                    </a:srgbClr>
                  </a:outerShdw>
                </a:effectLst>
                <a:latin typeface="Algerian" panose="04020705040A02060702" pitchFamily="82" charset="0"/>
              </a:rPr>
              <a:t>AUTOMATIC IRRIGATION SYSTEM-A STEP TOWARDS HEALTHY FUTURE</a:t>
            </a:r>
          </a:p>
        </p:txBody>
      </p:sp>
      <p:pic>
        <p:nvPicPr>
          <p:cNvPr id="3" name="Picture 2">
            <a:extLst>
              <a:ext uri="{FF2B5EF4-FFF2-40B4-BE49-F238E27FC236}">
                <a16:creationId xmlns:a16="http://schemas.microsoft.com/office/drawing/2014/main" id="{7264A446-A56F-46EE-9FF1-6FC737D41635}"/>
              </a:ext>
            </a:extLst>
          </p:cNvPr>
          <p:cNvPicPr>
            <a:picLocks noChangeAspect="1"/>
          </p:cNvPicPr>
          <p:nvPr/>
        </p:nvPicPr>
        <p:blipFill>
          <a:blip r:embed="rId2"/>
          <a:stretch>
            <a:fillRect/>
          </a:stretch>
        </p:blipFill>
        <p:spPr>
          <a:xfrm>
            <a:off x="8111951" y="511589"/>
            <a:ext cx="3684933" cy="2456622"/>
          </a:xfrm>
          <a:prstGeom prst="rect">
            <a:avLst/>
          </a:prstGeom>
          <a:ln>
            <a:noFill/>
          </a:ln>
          <a:effectLst>
            <a:softEdge rad="112500"/>
          </a:effectLst>
        </p:spPr>
      </p:pic>
      <p:pic>
        <p:nvPicPr>
          <p:cNvPr id="6" name="Picture 5">
            <a:extLst>
              <a:ext uri="{FF2B5EF4-FFF2-40B4-BE49-F238E27FC236}">
                <a16:creationId xmlns:a16="http://schemas.microsoft.com/office/drawing/2014/main" id="{275B4F07-EEA2-4EFA-AA5F-EDF1E354D0C2}"/>
              </a:ext>
            </a:extLst>
          </p:cNvPr>
          <p:cNvPicPr>
            <a:picLocks noChangeAspect="1"/>
          </p:cNvPicPr>
          <p:nvPr/>
        </p:nvPicPr>
        <p:blipFill>
          <a:blip r:embed="rId3"/>
          <a:stretch>
            <a:fillRect/>
          </a:stretch>
        </p:blipFill>
        <p:spPr>
          <a:xfrm>
            <a:off x="159026" y="1597936"/>
            <a:ext cx="2040835" cy="1370275"/>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149540411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8DEEC-3F49-443F-8C90-CDA16CADB757}"/>
              </a:ext>
            </a:extLst>
          </p:cNvPr>
          <p:cNvSpPr>
            <a:spLocks noGrp="1"/>
          </p:cNvSpPr>
          <p:nvPr>
            <p:ph type="title"/>
          </p:nvPr>
        </p:nvSpPr>
        <p:spPr>
          <a:xfrm>
            <a:off x="677334" y="609600"/>
            <a:ext cx="8596668" cy="967409"/>
          </a:xfrm>
        </p:spPr>
        <p:txBody>
          <a:bodyPr>
            <a:normAutofit/>
          </a:bodyPr>
          <a:lstStyle/>
          <a:p>
            <a:pPr algn="ctr"/>
            <a:r>
              <a:rPr lang="en-IN" sz="4400" b="1" i="1" u="sng" dirty="0">
                <a:solidFill>
                  <a:schemeClr val="accent4">
                    <a:lumMod val="75000"/>
                  </a:schemeClr>
                </a:solidFill>
                <a:latin typeface="Algerian" panose="04020705040A02060702" pitchFamily="82" charset="0"/>
              </a:rPr>
              <a:t>CONCLUSION</a:t>
            </a:r>
          </a:p>
        </p:txBody>
      </p:sp>
      <p:sp>
        <p:nvSpPr>
          <p:cNvPr id="3" name="Content Placeholder 2">
            <a:extLst>
              <a:ext uri="{FF2B5EF4-FFF2-40B4-BE49-F238E27FC236}">
                <a16:creationId xmlns:a16="http://schemas.microsoft.com/office/drawing/2014/main" id="{E09461E5-E0E1-40B6-9907-1BBA5E422F06}"/>
              </a:ext>
            </a:extLst>
          </p:cNvPr>
          <p:cNvSpPr>
            <a:spLocks noGrp="1"/>
          </p:cNvSpPr>
          <p:nvPr>
            <p:ph idx="1"/>
          </p:nvPr>
        </p:nvSpPr>
        <p:spPr>
          <a:xfrm>
            <a:off x="531560" y="1577009"/>
            <a:ext cx="8596668" cy="3880773"/>
          </a:xfrm>
        </p:spPr>
        <p:txBody>
          <a:bodyPr>
            <a:normAutofit/>
          </a:bodyPr>
          <a:lstStyle/>
          <a:p>
            <a:r>
              <a:rPr lang="en-IN" sz="2000" b="1" i="1" dirty="0"/>
              <a:t>In present days specially farmers are facing major problems in watering their Agricultural fields, its because they have no proper idea about when power is available so that they can pump water. Even after then they need to wait until the field is properly watered which make them to stop doing other activity . Here is an idea which help not only farmers but even gardener also. Which senses the soil and switches the pump automatically when the power is On. </a:t>
            </a:r>
          </a:p>
        </p:txBody>
      </p:sp>
      <p:pic>
        <p:nvPicPr>
          <p:cNvPr id="5" name="Picture 4">
            <a:extLst>
              <a:ext uri="{FF2B5EF4-FFF2-40B4-BE49-F238E27FC236}">
                <a16:creationId xmlns:a16="http://schemas.microsoft.com/office/drawing/2014/main" id="{A9BEDA1F-41F3-481D-9194-93E75CF0BB63}"/>
              </a:ext>
            </a:extLst>
          </p:cNvPr>
          <p:cNvPicPr>
            <a:picLocks noChangeAspect="1"/>
          </p:cNvPicPr>
          <p:nvPr/>
        </p:nvPicPr>
        <p:blipFill>
          <a:blip r:embed="rId2"/>
          <a:stretch>
            <a:fillRect/>
          </a:stretch>
        </p:blipFill>
        <p:spPr>
          <a:xfrm>
            <a:off x="4108174" y="4312989"/>
            <a:ext cx="2924589" cy="164050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8579197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8" presetClass="entr" presetSubtype="16"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diamond(in)">
                                      <p:cBhvr>
                                        <p:cTn id="15" dur="20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down)">
                                      <p:cBhvr>
                                        <p:cTn id="20" dur="580">
                                          <p:stCondLst>
                                            <p:cond delay="0"/>
                                          </p:stCondLst>
                                        </p:cTn>
                                        <p:tgtEl>
                                          <p:spTgt spid="5"/>
                                        </p:tgtEl>
                                      </p:cBhvr>
                                    </p:animEffect>
                                    <p:anim calcmode="lin" valueType="num">
                                      <p:cBhvr>
                                        <p:cTn id="21"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6" dur="26">
                                          <p:stCondLst>
                                            <p:cond delay="650"/>
                                          </p:stCondLst>
                                        </p:cTn>
                                        <p:tgtEl>
                                          <p:spTgt spid="5"/>
                                        </p:tgtEl>
                                      </p:cBhvr>
                                      <p:to x="100000" y="60000"/>
                                    </p:animScale>
                                    <p:animScale>
                                      <p:cBhvr>
                                        <p:cTn id="27" dur="166" decel="50000">
                                          <p:stCondLst>
                                            <p:cond delay="676"/>
                                          </p:stCondLst>
                                        </p:cTn>
                                        <p:tgtEl>
                                          <p:spTgt spid="5"/>
                                        </p:tgtEl>
                                      </p:cBhvr>
                                      <p:to x="100000" y="100000"/>
                                    </p:animScale>
                                    <p:animScale>
                                      <p:cBhvr>
                                        <p:cTn id="28" dur="26">
                                          <p:stCondLst>
                                            <p:cond delay="1312"/>
                                          </p:stCondLst>
                                        </p:cTn>
                                        <p:tgtEl>
                                          <p:spTgt spid="5"/>
                                        </p:tgtEl>
                                      </p:cBhvr>
                                      <p:to x="100000" y="80000"/>
                                    </p:animScale>
                                    <p:animScale>
                                      <p:cBhvr>
                                        <p:cTn id="29" dur="166" decel="50000">
                                          <p:stCondLst>
                                            <p:cond delay="1338"/>
                                          </p:stCondLst>
                                        </p:cTn>
                                        <p:tgtEl>
                                          <p:spTgt spid="5"/>
                                        </p:tgtEl>
                                      </p:cBhvr>
                                      <p:to x="100000" y="100000"/>
                                    </p:animScale>
                                    <p:animScale>
                                      <p:cBhvr>
                                        <p:cTn id="30" dur="26">
                                          <p:stCondLst>
                                            <p:cond delay="1642"/>
                                          </p:stCondLst>
                                        </p:cTn>
                                        <p:tgtEl>
                                          <p:spTgt spid="5"/>
                                        </p:tgtEl>
                                      </p:cBhvr>
                                      <p:to x="100000" y="90000"/>
                                    </p:animScale>
                                    <p:animScale>
                                      <p:cBhvr>
                                        <p:cTn id="31" dur="166" decel="50000">
                                          <p:stCondLst>
                                            <p:cond delay="1668"/>
                                          </p:stCondLst>
                                        </p:cTn>
                                        <p:tgtEl>
                                          <p:spTgt spid="5"/>
                                        </p:tgtEl>
                                      </p:cBhvr>
                                      <p:to x="100000" y="100000"/>
                                    </p:animScale>
                                    <p:animScale>
                                      <p:cBhvr>
                                        <p:cTn id="32" dur="26">
                                          <p:stCondLst>
                                            <p:cond delay="1808"/>
                                          </p:stCondLst>
                                        </p:cTn>
                                        <p:tgtEl>
                                          <p:spTgt spid="5"/>
                                        </p:tgtEl>
                                      </p:cBhvr>
                                      <p:to x="100000" y="95000"/>
                                    </p:animScale>
                                    <p:animScale>
                                      <p:cBhvr>
                                        <p:cTn id="33"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88D7CA5-E1BD-468A-B1BC-CA539FC868ED}"/>
              </a:ext>
            </a:extLst>
          </p:cNvPr>
          <p:cNvSpPr>
            <a:spLocks noGrp="1"/>
          </p:cNvSpPr>
          <p:nvPr>
            <p:ph type="title"/>
          </p:nvPr>
        </p:nvSpPr>
        <p:spPr/>
        <p:txBody>
          <a:bodyPr/>
          <a:lstStyle/>
          <a:p>
            <a:pPr algn="ctr"/>
            <a:r>
              <a:rPr lang="en-IN" b="1" i="1" u="sng" dirty="0">
                <a:solidFill>
                  <a:schemeClr val="accent4">
                    <a:lumMod val="75000"/>
                  </a:schemeClr>
                </a:solidFill>
                <a:latin typeface="Algerian" panose="04020705040A02060702" pitchFamily="82" charset="0"/>
              </a:rPr>
              <a:t>Members Of The Team </a:t>
            </a:r>
          </a:p>
        </p:txBody>
      </p:sp>
      <p:sp>
        <p:nvSpPr>
          <p:cNvPr id="4" name="Content Placeholder 3">
            <a:extLst>
              <a:ext uri="{FF2B5EF4-FFF2-40B4-BE49-F238E27FC236}">
                <a16:creationId xmlns:a16="http://schemas.microsoft.com/office/drawing/2014/main" id="{3242F22E-A6C5-4F54-A5F8-A57D9052642E}"/>
              </a:ext>
            </a:extLst>
          </p:cNvPr>
          <p:cNvSpPr>
            <a:spLocks noGrp="1"/>
          </p:cNvSpPr>
          <p:nvPr>
            <p:ph idx="1"/>
          </p:nvPr>
        </p:nvSpPr>
        <p:spPr>
          <a:xfrm>
            <a:off x="677333" y="1930400"/>
            <a:ext cx="4116339" cy="4539673"/>
          </a:xfrm>
        </p:spPr>
        <p:txBody>
          <a:bodyPr>
            <a:normAutofit fontScale="55000" lnSpcReduction="20000"/>
          </a:bodyPr>
          <a:lstStyle/>
          <a:p>
            <a:r>
              <a:rPr lang="en-IN" sz="4400" u="sng" dirty="0">
                <a:latin typeface="Monotype Corsiva" panose="03010101010201010101" pitchFamily="66" charset="0"/>
              </a:rPr>
              <a:t>Tanya Mittal ( Group Leader</a:t>
            </a:r>
            <a:r>
              <a:rPr lang="en-IN" sz="4400" dirty="0">
                <a:latin typeface="Monotype Corsiva" panose="03010101010201010101" pitchFamily="66" charset="0"/>
              </a:rPr>
              <a:t>)  </a:t>
            </a:r>
          </a:p>
          <a:p>
            <a:r>
              <a:rPr lang="en-IN" sz="4400" dirty="0">
                <a:solidFill>
                  <a:schemeClr val="tx2">
                    <a:lumMod val="50000"/>
                  </a:schemeClr>
                </a:solidFill>
                <a:latin typeface="Monotype Corsiva" panose="03010101010201010101" pitchFamily="66" charset="0"/>
              </a:rPr>
              <a:t>Kinshuk</a:t>
            </a:r>
            <a:r>
              <a:rPr lang="en-IN" sz="4400" dirty="0">
                <a:latin typeface="Monotype Corsiva" panose="03010101010201010101" pitchFamily="66" charset="0"/>
              </a:rPr>
              <a:t> Aggarwal</a:t>
            </a:r>
          </a:p>
          <a:p>
            <a:r>
              <a:rPr lang="en-IN" sz="4400" dirty="0">
                <a:latin typeface="Monotype Corsiva" panose="03010101010201010101" pitchFamily="66" charset="0"/>
              </a:rPr>
              <a:t>Ketan Khandelwal</a:t>
            </a:r>
          </a:p>
          <a:p>
            <a:r>
              <a:rPr lang="en-IN" sz="4400" dirty="0">
                <a:latin typeface="Monotype Corsiva" panose="03010101010201010101" pitchFamily="66" charset="0"/>
              </a:rPr>
              <a:t>Uttkarsh Pandey </a:t>
            </a:r>
          </a:p>
          <a:p>
            <a:r>
              <a:rPr lang="en-IN" sz="4400" dirty="0">
                <a:latin typeface="Monotype Corsiva" panose="03010101010201010101" pitchFamily="66" charset="0"/>
              </a:rPr>
              <a:t>Lavish Chandani</a:t>
            </a:r>
          </a:p>
          <a:p>
            <a:r>
              <a:rPr lang="en-IN" sz="4400" dirty="0">
                <a:latin typeface="Monotype Corsiva" panose="03010101010201010101" pitchFamily="66" charset="0"/>
              </a:rPr>
              <a:t>Shagun Saroha</a:t>
            </a:r>
          </a:p>
          <a:p>
            <a:r>
              <a:rPr lang="en-IN" sz="4400" dirty="0">
                <a:latin typeface="Monotype Corsiva" panose="03010101010201010101" pitchFamily="66" charset="0"/>
              </a:rPr>
              <a:t>Kriti Rai</a:t>
            </a:r>
          </a:p>
          <a:p>
            <a:r>
              <a:rPr lang="en-IN" sz="4400" dirty="0">
                <a:latin typeface="Monotype Corsiva" panose="03010101010201010101" pitchFamily="66" charset="0"/>
              </a:rPr>
              <a:t>Rashmita Piplani</a:t>
            </a:r>
          </a:p>
          <a:p>
            <a:r>
              <a:rPr lang="en-IN" sz="4400" dirty="0">
                <a:latin typeface="Monotype Corsiva" panose="03010101010201010101" pitchFamily="66" charset="0"/>
              </a:rPr>
              <a:t>Anmol Karnwal</a:t>
            </a:r>
          </a:p>
          <a:p>
            <a:r>
              <a:rPr lang="en-IN" sz="4400" dirty="0">
                <a:latin typeface="Monotype Corsiva" panose="03010101010201010101" pitchFamily="66" charset="0"/>
              </a:rPr>
              <a:t>Swarnika </a:t>
            </a:r>
          </a:p>
          <a:p>
            <a:endParaRPr lang="en-IN" dirty="0"/>
          </a:p>
        </p:txBody>
      </p:sp>
      <p:pic>
        <p:nvPicPr>
          <p:cNvPr id="5" name="Picture 4">
            <a:extLst>
              <a:ext uri="{FF2B5EF4-FFF2-40B4-BE49-F238E27FC236}">
                <a16:creationId xmlns:a16="http://schemas.microsoft.com/office/drawing/2014/main" id="{5E420614-7DE0-4AF7-90EC-57B6EEC1E800}"/>
              </a:ext>
            </a:extLst>
          </p:cNvPr>
          <p:cNvPicPr>
            <a:picLocks noChangeAspect="1"/>
          </p:cNvPicPr>
          <p:nvPr/>
        </p:nvPicPr>
        <p:blipFill>
          <a:blip r:embed="rId2"/>
          <a:stretch>
            <a:fillRect/>
          </a:stretch>
        </p:blipFill>
        <p:spPr>
          <a:xfrm>
            <a:off x="5168348" y="2019299"/>
            <a:ext cx="4280451" cy="4223378"/>
          </a:xfrm>
          <a:prstGeom prst="rect">
            <a:avLst/>
          </a:prstGeom>
        </p:spPr>
      </p:pic>
    </p:spTree>
    <p:extLst>
      <p:ext uri="{BB962C8B-B14F-4D97-AF65-F5344CB8AC3E}">
        <p14:creationId xmlns:p14="http://schemas.microsoft.com/office/powerpoint/2010/main" val="467791024"/>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mph" presetSubtype="0" fill="hold" grpId="0" nodeType="clickEffect">
                                  <p:stCondLst>
                                    <p:cond delay="0"/>
                                  </p:stCondLst>
                                  <p:childTnLst>
                                    <p:animEffect transition="out" filter="fade">
                                      <p:cBhvr>
                                        <p:cTn id="14" dur="500" tmFilter="0, 0; .2, .5; .8, .5; 1, 0"/>
                                        <p:tgtEl>
                                          <p:spTgt spid="4">
                                            <p:txEl>
                                              <p:pRg st="0" end="0"/>
                                            </p:txEl>
                                          </p:spTgt>
                                        </p:tgtEl>
                                      </p:cBhvr>
                                    </p:animEffect>
                                    <p:animScale>
                                      <p:cBhvr>
                                        <p:cTn id="15" dur="250" autoRev="1" fill="hold"/>
                                        <p:tgtEl>
                                          <p:spTgt spid="4">
                                            <p:txEl>
                                              <p:pRg st="0" end="0"/>
                                            </p:txEl>
                                          </p:spTgt>
                                        </p:tgtEl>
                                      </p:cBhvr>
                                      <p:by x="105000" y="105000"/>
                                    </p:animScale>
                                  </p:childTnLst>
                                </p:cTn>
                              </p:par>
                            </p:childTnLst>
                          </p:cTn>
                        </p:par>
                      </p:childTnLst>
                    </p:cTn>
                  </p:par>
                  <p:par>
                    <p:cTn id="16" fill="hold">
                      <p:stCondLst>
                        <p:cond delay="indefinite"/>
                      </p:stCondLst>
                      <p:childTnLst>
                        <p:par>
                          <p:cTn id="17" fill="hold">
                            <p:stCondLst>
                              <p:cond delay="0"/>
                            </p:stCondLst>
                            <p:childTnLst>
                              <p:par>
                                <p:cTn id="18" presetID="26" presetClass="emph" presetSubtype="0" fill="hold" grpId="0" nodeType="clickEffect">
                                  <p:stCondLst>
                                    <p:cond delay="0"/>
                                  </p:stCondLst>
                                  <p:childTnLst>
                                    <p:animEffect transition="out" filter="fade">
                                      <p:cBhvr>
                                        <p:cTn id="19" dur="500" tmFilter="0, 0; .2, .5; .8, .5; 1, 0"/>
                                        <p:tgtEl>
                                          <p:spTgt spid="4">
                                            <p:txEl>
                                              <p:pRg st="1" end="1"/>
                                            </p:txEl>
                                          </p:spTgt>
                                        </p:tgtEl>
                                      </p:cBhvr>
                                    </p:animEffect>
                                    <p:animScale>
                                      <p:cBhvr>
                                        <p:cTn id="20" dur="250" autoRev="1" fill="hold"/>
                                        <p:tgtEl>
                                          <p:spTgt spid="4">
                                            <p:txEl>
                                              <p:pRg st="1" end="1"/>
                                            </p:txEl>
                                          </p:spTgt>
                                        </p:tgtEl>
                                      </p:cBhvr>
                                      <p:by x="105000" y="105000"/>
                                    </p:animScale>
                                  </p:childTnLst>
                                </p:cTn>
                              </p:par>
                            </p:childTnLst>
                          </p:cTn>
                        </p:par>
                      </p:childTnLst>
                    </p:cTn>
                  </p:par>
                  <p:par>
                    <p:cTn id="21" fill="hold">
                      <p:stCondLst>
                        <p:cond delay="indefinite"/>
                      </p:stCondLst>
                      <p:childTnLst>
                        <p:par>
                          <p:cTn id="22" fill="hold">
                            <p:stCondLst>
                              <p:cond delay="0"/>
                            </p:stCondLst>
                            <p:childTnLst>
                              <p:par>
                                <p:cTn id="23" presetID="26" presetClass="emph" presetSubtype="0" fill="hold" grpId="0" nodeType="clickEffect">
                                  <p:stCondLst>
                                    <p:cond delay="0"/>
                                  </p:stCondLst>
                                  <p:childTnLst>
                                    <p:animEffect transition="out" filter="fade">
                                      <p:cBhvr>
                                        <p:cTn id="24" dur="500" tmFilter="0, 0; .2, .5; .8, .5; 1, 0"/>
                                        <p:tgtEl>
                                          <p:spTgt spid="4">
                                            <p:txEl>
                                              <p:pRg st="2" end="2"/>
                                            </p:txEl>
                                          </p:spTgt>
                                        </p:tgtEl>
                                      </p:cBhvr>
                                    </p:animEffect>
                                    <p:animScale>
                                      <p:cBhvr>
                                        <p:cTn id="25" dur="250" autoRev="1" fill="hold"/>
                                        <p:tgtEl>
                                          <p:spTgt spid="4">
                                            <p:txEl>
                                              <p:pRg st="2" end="2"/>
                                            </p:txEl>
                                          </p:spTgt>
                                        </p:tgtEl>
                                      </p:cBhvr>
                                      <p:by x="105000" y="105000"/>
                                    </p:animScale>
                                  </p:childTnLst>
                                </p:cTn>
                              </p:par>
                            </p:childTnLst>
                          </p:cTn>
                        </p:par>
                      </p:childTnLst>
                    </p:cTn>
                  </p:par>
                  <p:par>
                    <p:cTn id="26" fill="hold">
                      <p:stCondLst>
                        <p:cond delay="indefinite"/>
                      </p:stCondLst>
                      <p:childTnLst>
                        <p:par>
                          <p:cTn id="27" fill="hold">
                            <p:stCondLst>
                              <p:cond delay="0"/>
                            </p:stCondLst>
                            <p:childTnLst>
                              <p:par>
                                <p:cTn id="28" presetID="26" presetClass="emph" presetSubtype="0" fill="hold" grpId="0" nodeType="clickEffect">
                                  <p:stCondLst>
                                    <p:cond delay="0"/>
                                  </p:stCondLst>
                                  <p:childTnLst>
                                    <p:animEffect transition="out" filter="fade">
                                      <p:cBhvr>
                                        <p:cTn id="29" dur="500" tmFilter="0, 0; .2, .5; .8, .5; 1, 0"/>
                                        <p:tgtEl>
                                          <p:spTgt spid="4">
                                            <p:txEl>
                                              <p:pRg st="3" end="3"/>
                                            </p:txEl>
                                          </p:spTgt>
                                        </p:tgtEl>
                                      </p:cBhvr>
                                    </p:animEffect>
                                    <p:animScale>
                                      <p:cBhvr>
                                        <p:cTn id="30" dur="250" autoRev="1" fill="hold"/>
                                        <p:tgtEl>
                                          <p:spTgt spid="4">
                                            <p:txEl>
                                              <p:pRg st="3" end="3"/>
                                            </p:txEl>
                                          </p:spTgt>
                                        </p:tgtEl>
                                      </p:cBhvr>
                                      <p:by x="105000" y="105000"/>
                                    </p:animScale>
                                  </p:childTnLst>
                                </p:cTn>
                              </p:par>
                            </p:childTnLst>
                          </p:cTn>
                        </p:par>
                      </p:childTnLst>
                    </p:cTn>
                  </p:par>
                  <p:par>
                    <p:cTn id="31" fill="hold">
                      <p:stCondLst>
                        <p:cond delay="indefinite"/>
                      </p:stCondLst>
                      <p:childTnLst>
                        <p:par>
                          <p:cTn id="32" fill="hold">
                            <p:stCondLst>
                              <p:cond delay="0"/>
                            </p:stCondLst>
                            <p:childTnLst>
                              <p:par>
                                <p:cTn id="33" presetID="26" presetClass="emph" presetSubtype="0" fill="hold" grpId="0" nodeType="clickEffect">
                                  <p:stCondLst>
                                    <p:cond delay="0"/>
                                  </p:stCondLst>
                                  <p:childTnLst>
                                    <p:animEffect transition="out" filter="fade">
                                      <p:cBhvr>
                                        <p:cTn id="34" dur="500" tmFilter="0, 0; .2, .5; .8, .5; 1, 0"/>
                                        <p:tgtEl>
                                          <p:spTgt spid="4">
                                            <p:txEl>
                                              <p:pRg st="4" end="4"/>
                                            </p:txEl>
                                          </p:spTgt>
                                        </p:tgtEl>
                                      </p:cBhvr>
                                    </p:animEffect>
                                    <p:animScale>
                                      <p:cBhvr>
                                        <p:cTn id="35" dur="250" autoRev="1" fill="hold"/>
                                        <p:tgtEl>
                                          <p:spTgt spid="4">
                                            <p:txEl>
                                              <p:pRg st="4" end="4"/>
                                            </p:txEl>
                                          </p:spTgt>
                                        </p:tgtEl>
                                      </p:cBhvr>
                                      <p:by x="105000" y="105000"/>
                                    </p:animScale>
                                  </p:childTnLst>
                                </p:cTn>
                              </p:par>
                            </p:childTnLst>
                          </p:cTn>
                        </p:par>
                      </p:childTnLst>
                    </p:cTn>
                  </p:par>
                  <p:par>
                    <p:cTn id="36" fill="hold">
                      <p:stCondLst>
                        <p:cond delay="indefinite"/>
                      </p:stCondLst>
                      <p:childTnLst>
                        <p:par>
                          <p:cTn id="37" fill="hold">
                            <p:stCondLst>
                              <p:cond delay="0"/>
                            </p:stCondLst>
                            <p:childTnLst>
                              <p:par>
                                <p:cTn id="38" presetID="26" presetClass="emph" presetSubtype="0" fill="hold" grpId="0" nodeType="clickEffect">
                                  <p:stCondLst>
                                    <p:cond delay="0"/>
                                  </p:stCondLst>
                                  <p:childTnLst>
                                    <p:animEffect transition="out" filter="fade">
                                      <p:cBhvr>
                                        <p:cTn id="39" dur="500" tmFilter="0, 0; .2, .5; .8, .5; 1, 0"/>
                                        <p:tgtEl>
                                          <p:spTgt spid="4">
                                            <p:txEl>
                                              <p:pRg st="5" end="5"/>
                                            </p:txEl>
                                          </p:spTgt>
                                        </p:tgtEl>
                                      </p:cBhvr>
                                    </p:animEffect>
                                    <p:animScale>
                                      <p:cBhvr>
                                        <p:cTn id="40" dur="250" autoRev="1" fill="hold"/>
                                        <p:tgtEl>
                                          <p:spTgt spid="4">
                                            <p:txEl>
                                              <p:pRg st="5" end="5"/>
                                            </p:txEl>
                                          </p:spTgt>
                                        </p:tgtEl>
                                      </p:cBhvr>
                                      <p:by x="105000" y="105000"/>
                                    </p:animScale>
                                  </p:childTnLst>
                                </p:cTn>
                              </p:par>
                            </p:childTnLst>
                          </p:cTn>
                        </p:par>
                      </p:childTnLst>
                    </p:cTn>
                  </p:par>
                  <p:par>
                    <p:cTn id="41" fill="hold">
                      <p:stCondLst>
                        <p:cond delay="indefinite"/>
                      </p:stCondLst>
                      <p:childTnLst>
                        <p:par>
                          <p:cTn id="42" fill="hold">
                            <p:stCondLst>
                              <p:cond delay="0"/>
                            </p:stCondLst>
                            <p:childTnLst>
                              <p:par>
                                <p:cTn id="43" presetID="26" presetClass="emph" presetSubtype="0" fill="hold" grpId="0" nodeType="clickEffect">
                                  <p:stCondLst>
                                    <p:cond delay="0"/>
                                  </p:stCondLst>
                                  <p:childTnLst>
                                    <p:animEffect transition="out" filter="fade">
                                      <p:cBhvr>
                                        <p:cTn id="44" dur="500" tmFilter="0, 0; .2, .5; .8, .5; 1, 0"/>
                                        <p:tgtEl>
                                          <p:spTgt spid="4">
                                            <p:txEl>
                                              <p:pRg st="6" end="6"/>
                                            </p:txEl>
                                          </p:spTgt>
                                        </p:tgtEl>
                                      </p:cBhvr>
                                    </p:animEffect>
                                    <p:animScale>
                                      <p:cBhvr>
                                        <p:cTn id="45" dur="250" autoRev="1" fill="hold"/>
                                        <p:tgtEl>
                                          <p:spTgt spid="4">
                                            <p:txEl>
                                              <p:pRg st="6" end="6"/>
                                            </p:txEl>
                                          </p:spTgt>
                                        </p:tgtEl>
                                      </p:cBhvr>
                                      <p:by x="105000" y="105000"/>
                                    </p:animScale>
                                  </p:childTnLst>
                                </p:cTn>
                              </p:par>
                            </p:childTnLst>
                          </p:cTn>
                        </p:par>
                      </p:childTnLst>
                    </p:cTn>
                  </p:par>
                  <p:par>
                    <p:cTn id="46" fill="hold">
                      <p:stCondLst>
                        <p:cond delay="indefinite"/>
                      </p:stCondLst>
                      <p:childTnLst>
                        <p:par>
                          <p:cTn id="47" fill="hold">
                            <p:stCondLst>
                              <p:cond delay="0"/>
                            </p:stCondLst>
                            <p:childTnLst>
                              <p:par>
                                <p:cTn id="48" presetID="26" presetClass="emph" presetSubtype="0" fill="hold" grpId="0" nodeType="clickEffect">
                                  <p:stCondLst>
                                    <p:cond delay="0"/>
                                  </p:stCondLst>
                                  <p:childTnLst>
                                    <p:animEffect transition="out" filter="fade">
                                      <p:cBhvr>
                                        <p:cTn id="49" dur="500" tmFilter="0, 0; .2, .5; .8, .5; 1, 0"/>
                                        <p:tgtEl>
                                          <p:spTgt spid="4">
                                            <p:txEl>
                                              <p:pRg st="7" end="7"/>
                                            </p:txEl>
                                          </p:spTgt>
                                        </p:tgtEl>
                                      </p:cBhvr>
                                    </p:animEffect>
                                    <p:animScale>
                                      <p:cBhvr>
                                        <p:cTn id="50" dur="250" autoRev="1" fill="hold"/>
                                        <p:tgtEl>
                                          <p:spTgt spid="4">
                                            <p:txEl>
                                              <p:pRg st="7" end="7"/>
                                            </p:txEl>
                                          </p:spTgt>
                                        </p:tgtEl>
                                      </p:cBhvr>
                                      <p:by x="105000" y="105000"/>
                                    </p:animScale>
                                  </p:childTnLst>
                                </p:cTn>
                              </p:par>
                            </p:childTnLst>
                          </p:cTn>
                        </p:par>
                      </p:childTnLst>
                    </p:cTn>
                  </p:par>
                  <p:par>
                    <p:cTn id="51" fill="hold">
                      <p:stCondLst>
                        <p:cond delay="indefinite"/>
                      </p:stCondLst>
                      <p:childTnLst>
                        <p:par>
                          <p:cTn id="52" fill="hold">
                            <p:stCondLst>
                              <p:cond delay="0"/>
                            </p:stCondLst>
                            <p:childTnLst>
                              <p:par>
                                <p:cTn id="53" presetID="26" presetClass="emph" presetSubtype="0" fill="hold" grpId="0" nodeType="clickEffect">
                                  <p:stCondLst>
                                    <p:cond delay="0"/>
                                  </p:stCondLst>
                                  <p:childTnLst>
                                    <p:animEffect transition="out" filter="fade">
                                      <p:cBhvr>
                                        <p:cTn id="54" dur="500" tmFilter="0, 0; .2, .5; .8, .5; 1, 0"/>
                                        <p:tgtEl>
                                          <p:spTgt spid="4">
                                            <p:txEl>
                                              <p:pRg st="8" end="8"/>
                                            </p:txEl>
                                          </p:spTgt>
                                        </p:tgtEl>
                                      </p:cBhvr>
                                    </p:animEffect>
                                    <p:animScale>
                                      <p:cBhvr>
                                        <p:cTn id="55" dur="250" autoRev="1" fill="hold"/>
                                        <p:tgtEl>
                                          <p:spTgt spid="4">
                                            <p:txEl>
                                              <p:pRg st="8" end="8"/>
                                            </p:txEl>
                                          </p:spTgt>
                                        </p:tgtEl>
                                      </p:cBhvr>
                                      <p:by x="105000" y="105000"/>
                                    </p:animScale>
                                  </p:childTnLst>
                                </p:cTn>
                              </p:par>
                            </p:childTnLst>
                          </p:cTn>
                        </p:par>
                      </p:childTnLst>
                    </p:cTn>
                  </p:par>
                  <p:par>
                    <p:cTn id="56" fill="hold">
                      <p:stCondLst>
                        <p:cond delay="indefinite"/>
                      </p:stCondLst>
                      <p:childTnLst>
                        <p:par>
                          <p:cTn id="57" fill="hold">
                            <p:stCondLst>
                              <p:cond delay="0"/>
                            </p:stCondLst>
                            <p:childTnLst>
                              <p:par>
                                <p:cTn id="58" presetID="26" presetClass="emph" presetSubtype="0" fill="hold" grpId="0" nodeType="clickEffect">
                                  <p:stCondLst>
                                    <p:cond delay="0"/>
                                  </p:stCondLst>
                                  <p:childTnLst>
                                    <p:animEffect transition="out" filter="fade">
                                      <p:cBhvr>
                                        <p:cTn id="59" dur="500" tmFilter="0, 0; .2, .5; .8, .5; 1, 0"/>
                                        <p:tgtEl>
                                          <p:spTgt spid="4">
                                            <p:txEl>
                                              <p:pRg st="9" end="9"/>
                                            </p:txEl>
                                          </p:spTgt>
                                        </p:tgtEl>
                                      </p:cBhvr>
                                    </p:animEffect>
                                    <p:animScale>
                                      <p:cBhvr>
                                        <p:cTn id="60" dur="250" autoRev="1" fill="hold"/>
                                        <p:tgtEl>
                                          <p:spTgt spid="4">
                                            <p:txEl>
                                              <p:pRg st="9" end="9"/>
                                            </p:txEl>
                                          </p:spTgt>
                                        </p:tgtEl>
                                      </p:cBhvr>
                                      <p:by x="105000" y="105000"/>
                                    </p:animScale>
                                  </p:childTnLst>
                                </p:cTn>
                              </p:par>
                            </p:childTnLst>
                          </p:cTn>
                        </p:par>
                      </p:childTnLst>
                    </p:cTn>
                  </p:par>
                  <p:par>
                    <p:cTn id="61" fill="hold">
                      <p:stCondLst>
                        <p:cond delay="indefinite"/>
                      </p:stCondLst>
                      <p:childTnLst>
                        <p:par>
                          <p:cTn id="62" fill="hold">
                            <p:stCondLst>
                              <p:cond delay="0"/>
                            </p:stCondLst>
                            <p:childTnLst>
                              <p:par>
                                <p:cTn id="63" presetID="6" presetClass="entr" presetSubtype="16" fill="hold" nodeType="clickEffect">
                                  <p:stCondLst>
                                    <p:cond delay="0"/>
                                  </p:stCondLst>
                                  <p:childTnLst>
                                    <p:set>
                                      <p:cBhvr>
                                        <p:cTn id="64" dur="1" fill="hold">
                                          <p:stCondLst>
                                            <p:cond delay="0"/>
                                          </p:stCondLst>
                                        </p:cTn>
                                        <p:tgtEl>
                                          <p:spTgt spid="5"/>
                                        </p:tgtEl>
                                        <p:attrNameLst>
                                          <p:attrName>style.visibility</p:attrName>
                                        </p:attrNameLst>
                                      </p:cBhvr>
                                      <p:to>
                                        <p:strVal val="visible"/>
                                      </p:to>
                                    </p:set>
                                    <p:animEffect transition="in" filter="circle(in)">
                                      <p:cBhvr>
                                        <p:cTn id="65"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A1CF8-1458-4B31-B56D-0FFCC5007EB4}"/>
              </a:ext>
            </a:extLst>
          </p:cNvPr>
          <p:cNvSpPr>
            <a:spLocks noGrp="1"/>
          </p:cNvSpPr>
          <p:nvPr>
            <p:ph type="title"/>
          </p:nvPr>
        </p:nvSpPr>
        <p:spPr/>
        <p:txBody>
          <a:bodyPr>
            <a:normAutofit/>
          </a:bodyPr>
          <a:lstStyle/>
          <a:p>
            <a:pPr algn="ctr"/>
            <a:r>
              <a:rPr lang="en-IN" sz="6000" b="1" i="1" u="sng" dirty="0">
                <a:solidFill>
                  <a:schemeClr val="accent4">
                    <a:lumMod val="75000"/>
                  </a:schemeClr>
                </a:solidFill>
                <a:effectLst>
                  <a:outerShdw blurRad="38100" dist="38100" dir="2700000" algn="tl">
                    <a:srgbClr val="000000">
                      <a:alpha val="43137"/>
                    </a:srgbClr>
                  </a:outerShdw>
                </a:effectLst>
                <a:latin typeface="Algerian" panose="04020705040A02060702" pitchFamily="82" charset="0"/>
              </a:rPr>
              <a:t>INDEX</a:t>
            </a:r>
          </a:p>
        </p:txBody>
      </p:sp>
      <p:sp>
        <p:nvSpPr>
          <p:cNvPr id="3" name="Content Placeholder 2">
            <a:extLst>
              <a:ext uri="{FF2B5EF4-FFF2-40B4-BE49-F238E27FC236}">
                <a16:creationId xmlns:a16="http://schemas.microsoft.com/office/drawing/2014/main" id="{CCB05D55-DD73-49C5-9642-2449E625DF01}"/>
              </a:ext>
            </a:extLst>
          </p:cNvPr>
          <p:cNvSpPr>
            <a:spLocks noGrp="1"/>
          </p:cNvSpPr>
          <p:nvPr>
            <p:ph idx="1"/>
          </p:nvPr>
        </p:nvSpPr>
        <p:spPr>
          <a:xfrm>
            <a:off x="677334" y="2160589"/>
            <a:ext cx="3404336" cy="3880773"/>
          </a:xfrm>
        </p:spPr>
        <p:txBody>
          <a:bodyPr/>
          <a:lstStyle/>
          <a:p>
            <a:r>
              <a:rPr lang="en-IN" sz="3600" b="1" i="1" u="sng" dirty="0">
                <a:effectLst>
                  <a:outerShdw blurRad="38100" dist="38100" dir="2700000" algn="tl">
                    <a:srgbClr val="000000">
                      <a:alpha val="43137"/>
                    </a:srgbClr>
                  </a:outerShdw>
                </a:effectLst>
                <a:latin typeface="Comic Sans MS" panose="030F0702030302020204" pitchFamily="66" charset="0"/>
              </a:rPr>
              <a:t>Introduction</a:t>
            </a:r>
          </a:p>
          <a:p>
            <a:r>
              <a:rPr lang="en-IN" sz="3600" b="1" i="1" u="sng" dirty="0">
                <a:effectLst>
                  <a:outerShdw blurRad="38100" dist="38100" dir="2700000" algn="tl">
                    <a:srgbClr val="000000">
                      <a:alpha val="43137"/>
                    </a:srgbClr>
                  </a:outerShdw>
                </a:effectLst>
                <a:latin typeface="Comic Sans MS" panose="030F0702030302020204" pitchFamily="66" charset="0"/>
              </a:rPr>
              <a:t>Working</a:t>
            </a:r>
          </a:p>
          <a:p>
            <a:r>
              <a:rPr lang="en-IN" sz="3600" b="1" i="1" u="sng" dirty="0">
                <a:effectLst>
                  <a:outerShdw blurRad="38100" dist="38100" dir="2700000" algn="tl">
                    <a:srgbClr val="000000">
                      <a:alpha val="43137"/>
                    </a:srgbClr>
                  </a:outerShdw>
                </a:effectLst>
                <a:latin typeface="Comic Sans MS" panose="030F0702030302020204" pitchFamily="66" charset="0"/>
              </a:rPr>
              <a:t>Application</a:t>
            </a:r>
          </a:p>
          <a:p>
            <a:r>
              <a:rPr lang="en-IN" sz="3600" b="1" i="1" u="sng" dirty="0">
                <a:effectLst>
                  <a:outerShdw blurRad="38100" dist="38100" dir="2700000" algn="tl">
                    <a:srgbClr val="000000">
                      <a:alpha val="43137"/>
                    </a:srgbClr>
                  </a:outerShdw>
                </a:effectLst>
                <a:latin typeface="Comic Sans MS" panose="030F0702030302020204" pitchFamily="66" charset="0"/>
              </a:rPr>
              <a:t>Merits</a:t>
            </a:r>
          </a:p>
          <a:p>
            <a:r>
              <a:rPr lang="en-IN" sz="3600" b="1" i="1" u="sng" dirty="0">
                <a:effectLst>
                  <a:outerShdw blurRad="38100" dist="38100" dir="2700000" algn="tl">
                    <a:srgbClr val="000000">
                      <a:alpha val="43137"/>
                    </a:srgbClr>
                  </a:outerShdw>
                </a:effectLst>
                <a:latin typeface="Comic Sans MS" panose="030F0702030302020204" pitchFamily="66" charset="0"/>
              </a:rPr>
              <a:t>Conclusions</a:t>
            </a:r>
          </a:p>
          <a:p>
            <a:endParaRPr lang="en-IN" dirty="0"/>
          </a:p>
          <a:p>
            <a:endParaRPr lang="en-IN" dirty="0"/>
          </a:p>
        </p:txBody>
      </p:sp>
      <p:pic>
        <p:nvPicPr>
          <p:cNvPr id="5" name="Picture 4">
            <a:extLst>
              <a:ext uri="{FF2B5EF4-FFF2-40B4-BE49-F238E27FC236}">
                <a16:creationId xmlns:a16="http://schemas.microsoft.com/office/drawing/2014/main" id="{C9853878-B9DD-44FC-A140-3FC15E1232A1}"/>
              </a:ext>
            </a:extLst>
          </p:cNvPr>
          <p:cNvPicPr>
            <a:picLocks noChangeAspect="1"/>
          </p:cNvPicPr>
          <p:nvPr/>
        </p:nvPicPr>
        <p:blipFill>
          <a:blip r:embed="rId2"/>
          <a:stretch>
            <a:fillRect/>
          </a:stretch>
        </p:blipFill>
        <p:spPr>
          <a:xfrm>
            <a:off x="4235288" y="2716695"/>
            <a:ext cx="5518312" cy="211247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58048034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5" dur="500"/>
                                        <p:tgtEl>
                                          <p:spTgt spid="3">
                                            <p:txEl>
                                              <p:pRg st="1" end="1"/>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8" dur="500"/>
                                        <p:tgtEl>
                                          <p:spTgt spid="3">
                                            <p:txEl>
                                              <p:pRg st="2" end="2"/>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1" dur="500"/>
                                        <p:tgtEl>
                                          <p:spTgt spid="3">
                                            <p:txEl>
                                              <p:pRg st="3" end="3"/>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4" dur="5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circle(in)">
                                      <p:cBhvr>
                                        <p:cTn id="29"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9AAE0-227C-47F5-9C92-DF16196764A0}"/>
              </a:ext>
            </a:extLst>
          </p:cNvPr>
          <p:cNvSpPr>
            <a:spLocks noGrp="1"/>
          </p:cNvSpPr>
          <p:nvPr>
            <p:ph type="title"/>
          </p:nvPr>
        </p:nvSpPr>
        <p:spPr>
          <a:xfrm>
            <a:off x="677334" y="609600"/>
            <a:ext cx="8596668" cy="817217"/>
          </a:xfrm>
        </p:spPr>
        <p:txBody>
          <a:bodyPr>
            <a:normAutofit/>
          </a:bodyPr>
          <a:lstStyle/>
          <a:p>
            <a:pPr algn="ctr"/>
            <a:r>
              <a:rPr lang="en-IN" sz="4400" b="1" i="1" u="sng" dirty="0">
                <a:solidFill>
                  <a:schemeClr val="accent4">
                    <a:lumMod val="75000"/>
                  </a:schemeClr>
                </a:solidFill>
                <a:effectLst>
                  <a:outerShdw blurRad="38100" dist="38100" dir="2700000" algn="tl">
                    <a:srgbClr val="000000">
                      <a:alpha val="43137"/>
                    </a:srgbClr>
                  </a:outerShdw>
                </a:effectLst>
                <a:latin typeface="Algerian" panose="04020705040A02060702" pitchFamily="82" charset="0"/>
              </a:rPr>
              <a:t>INTRODUCTION</a:t>
            </a:r>
          </a:p>
        </p:txBody>
      </p:sp>
      <p:sp>
        <p:nvSpPr>
          <p:cNvPr id="3" name="Content Placeholder 2">
            <a:extLst>
              <a:ext uri="{FF2B5EF4-FFF2-40B4-BE49-F238E27FC236}">
                <a16:creationId xmlns:a16="http://schemas.microsoft.com/office/drawing/2014/main" id="{C6DC92F7-6097-4DC3-A4AC-A0A43DA33044}"/>
              </a:ext>
            </a:extLst>
          </p:cNvPr>
          <p:cNvSpPr>
            <a:spLocks noGrp="1"/>
          </p:cNvSpPr>
          <p:nvPr>
            <p:ph idx="1"/>
          </p:nvPr>
        </p:nvSpPr>
        <p:spPr>
          <a:xfrm>
            <a:off x="556591" y="1426817"/>
            <a:ext cx="8717411" cy="5199270"/>
          </a:xfrm>
        </p:spPr>
        <p:txBody>
          <a:bodyPr>
            <a:noAutofit/>
          </a:bodyPr>
          <a:lstStyle/>
          <a:p>
            <a:pPr marL="0" indent="0">
              <a:buNone/>
            </a:pPr>
            <a:r>
              <a:rPr lang="en-IN" sz="2800" b="1" i="1" dirty="0">
                <a:latin typeface="Monotype Corsiva" panose="03010101010201010101" pitchFamily="66" charset="0"/>
              </a:rPr>
              <a:t>In the world of advance electronics life of human beings should be simpler hence to make life more simpler and convenient we have made </a:t>
            </a:r>
            <a:r>
              <a:rPr lang="en-IN" sz="2800" b="1" i="1" u="sng" dirty="0">
                <a:solidFill>
                  <a:srgbClr val="FF0000"/>
                </a:solidFill>
                <a:latin typeface="Monotype Corsiva" panose="03010101010201010101" pitchFamily="66" charset="0"/>
              </a:rPr>
              <a:t>“AUTOMATIC PLANT IRRIGTION SYSTEM”.</a:t>
            </a:r>
          </a:p>
          <a:p>
            <a:pPr marL="0" indent="0">
              <a:buNone/>
            </a:pPr>
            <a:endParaRPr lang="en-IN" sz="2800" b="1" i="1" u="sng" dirty="0">
              <a:solidFill>
                <a:srgbClr val="FF0000"/>
              </a:solidFill>
              <a:latin typeface="Monotype Corsiva" panose="03010101010201010101" pitchFamily="66" charset="0"/>
            </a:endParaRPr>
          </a:p>
          <a:p>
            <a:pPr marL="0" indent="0">
              <a:buNone/>
            </a:pPr>
            <a:r>
              <a:rPr lang="en-IN" sz="2800" b="1" i="1" dirty="0">
                <a:latin typeface="Monotype Corsiva" panose="03010101010201010101" pitchFamily="66" charset="0"/>
              </a:rPr>
              <a:t>A model of controlling irrigation facilities to help millions of people living on earth as well as for coming future. With the advent of technology we are facing a problem of lack of plants and trees on earth. So our model will help for this new era of plantation.</a:t>
            </a:r>
          </a:p>
          <a:p>
            <a:pPr marL="0" indent="0">
              <a:buNone/>
            </a:pPr>
            <a:endParaRPr lang="en-IN" sz="2000" b="1" i="1" dirty="0">
              <a:latin typeface="Monotype Corsiva" panose="03010101010201010101" pitchFamily="66" charset="0"/>
            </a:endParaRPr>
          </a:p>
          <a:p>
            <a:pPr marL="0" indent="0">
              <a:buNone/>
            </a:pPr>
            <a:r>
              <a:rPr lang="en-IN" sz="2800" b="1" i="1" dirty="0">
                <a:latin typeface="Monotype Corsiva" panose="03010101010201010101" pitchFamily="66" charset="0"/>
              </a:rPr>
              <a:t>This model uses sensors technology with Arduino circuit to make a smart switching device.</a:t>
            </a:r>
          </a:p>
          <a:p>
            <a:pPr marL="0" indent="0">
              <a:buNone/>
            </a:pPr>
            <a:r>
              <a:rPr lang="en-IN" sz="2800" b="1" i="1" dirty="0">
                <a:latin typeface="Monotype Corsiva" panose="03010101010201010101" pitchFamily="66" charset="0"/>
              </a:rPr>
              <a:t>  </a:t>
            </a:r>
          </a:p>
        </p:txBody>
      </p:sp>
    </p:spTree>
    <p:extLst>
      <p:ext uri="{BB962C8B-B14F-4D97-AF65-F5344CB8AC3E}">
        <p14:creationId xmlns:p14="http://schemas.microsoft.com/office/powerpoint/2010/main" val="133554958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additive="base">
                                        <p:cTn id="1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 calcmode="lin" valueType="num">
                                      <p:cBhvr additive="base">
                                        <p:cTn id="20"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9917E-83CE-4945-BC96-D367791BE295}"/>
              </a:ext>
            </a:extLst>
          </p:cNvPr>
          <p:cNvSpPr>
            <a:spLocks noGrp="1"/>
          </p:cNvSpPr>
          <p:nvPr>
            <p:ph type="title"/>
          </p:nvPr>
        </p:nvSpPr>
        <p:spPr>
          <a:xfrm>
            <a:off x="677334" y="609600"/>
            <a:ext cx="8596668" cy="1219200"/>
          </a:xfrm>
        </p:spPr>
        <p:txBody>
          <a:bodyPr>
            <a:noAutofit/>
          </a:bodyPr>
          <a:lstStyle/>
          <a:p>
            <a:pPr algn="ctr"/>
            <a:r>
              <a:rPr lang="en-IN" sz="5400" b="1" i="1" u="sng" dirty="0">
                <a:solidFill>
                  <a:schemeClr val="accent5">
                    <a:lumMod val="75000"/>
                  </a:schemeClr>
                </a:solidFill>
                <a:latin typeface="Algerian" panose="04020705040A02060702" pitchFamily="82" charset="0"/>
              </a:rPr>
              <a:t>Working</a:t>
            </a:r>
            <a:r>
              <a:rPr lang="en-IN" sz="5400" b="1" i="1" u="sng" dirty="0"/>
              <a:t> </a:t>
            </a:r>
            <a:br>
              <a:rPr lang="en-IN" sz="5400" b="1" i="1" u="sng" dirty="0"/>
            </a:br>
            <a:endParaRPr lang="en-IN" sz="5400" b="1" i="1" u="sng" dirty="0"/>
          </a:p>
        </p:txBody>
      </p:sp>
      <p:sp>
        <p:nvSpPr>
          <p:cNvPr id="3" name="Content Placeholder 2">
            <a:extLst>
              <a:ext uri="{FF2B5EF4-FFF2-40B4-BE49-F238E27FC236}">
                <a16:creationId xmlns:a16="http://schemas.microsoft.com/office/drawing/2014/main" id="{9C20183C-02C2-4513-BCE8-4C200DA8A54A}"/>
              </a:ext>
            </a:extLst>
          </p:cNvPr>
          <p:cNvSpPr>
            <a:spLocks noGrp="1"/>
          </p:cNvSpPr>
          <p:nvPr>
            <p:ph idx="1"/>
          </p:nvPr>
        </p:nvSpPr>
        <p:spPr/>
        <p:txBody>
          <a:bodyPr>
            <a:normAutofit fontScale="77500" lnSpcReduction="20000"/>
          </a:bodyPr>
          <a:lstStyle/>
          <a:p>
            <a:r>
              <a:rPr lang="en-IN" sz="3100" b="1" i="1" dirty="0">
                <a:latin typeface="Bradley Hand ITC" panose="03070402050302030203" pitchFamily="66" charset="0"/>
              </a:rPr>
              <a:t>Our project consist of three stages </a:t>
            </a:r>
            <a:r>
              <a:rPr lang="en-IN" sz="3100" b="1" i="1" u="sng" dirty="0">
                <a:solidFill>
                  <a:srgbClr val="FF0000"/>
                </a:solidFill>
                <a:latin typeface="Bradley Hand ITC" panose="03070402050302030203" pitchFamily="66" charset="0"/>
              </a:rPr>
              <a:t>‘Sensor Circuit’,  ‘Arduino Circuit’ &amp; ‘Motor Driver Circuit’.</a:t>
            </a:r>
          </a:p>
          <a:p>
            <a:endParaRPr lang="en-IN" sz="3100" b="1" i="1" u="sng" dirty="0">
              <a:solidFill>
                <a:srgbClr val="FF0000"/>
              </a:solidFill>
              <a:latin typeface="Bradley Hand ITC" panose="03070402050302030203" pitchFamily="66" charset="0"/>
            </a:endParaRPr>
          </a:p>
          <a:p>
            <a:r>
              <a:rPr lang="en-IN" sz="3100" b="1" i="1" dirty="0">
                <a:latin typeface="Bradley Hand ITC" panose="03070402050302030203" pitchFamily="66" charset="0"/>
              </a:rPr>
              <a:t>Sensor Circuit senses the condition of the Soil and compare the voltage with the reference voltage.</a:t>
            </a:r>
          </a:p>
          <a:p>
            <a:endParaRPr lang="en-IN" sz="3100" b="1" i="1" dirty="0">
              <a:latin typeface="Bradley Hand ITC" panose="03070402050302030203" pitchFamily="66" charset="0"/>
            </a:endParaRPr>
          </a:p>
          <a:p>
            <a:r>
              <a:rPr lang="en-IN" sz="3100" b="1" i="1" dirty="0">
                <a:latin typeface="Bradley Hand ITC" panose="03070402050302030203" pitchFamily="66" charset="0"/>
              </a:rPr>
              <a:t>If the condition of the soil is less than the reference voltage i.e. Dry then </a:t>
            </a:r>
            <a:r>
              <a:rPr lang="en-IN" sz="3100" b="1" i="1" u="sng" dirty="0">
                <a:solidFill>
                  <a:srgbClr val="FF0000"/>
                </a:solidFill>
                <a:latin typeface="Bradley Hand ITC" panose="03070402050302030203" pitchFamily="66" charset="0"/>
              </a:rPr>
              <a:t>Arduino</a:t>
            </a:r>
            <a:r>
              <a:rPr lang="en-IN" sz="3100" b="1" i="1" dirty="0">
                <a:latin typeface="Bradley Hand ITC" panose="03070402050302030203" pitchFamily="66" charset="0"/>
              </a:rPr>
              <a:t> circuit sends the high Signal Logic, this will turn </a:t>
            </a:r>
            <a:r>
              <a:rPr lang="en-IN" sz="3100" b="1" i="1" u="sng" dirty="0">
                <a:solidFill>
                  <a:srgbClr val="FF0000"/>
                </a:solidFill>
                <a:latin typeface="Bradley Hand ITC" panose="03070402050302030203" pitchFamily="66" charset="0"/>
              </a:rPr>
              <a:t>on </a:t>
            </a:r>
            <a:r>
              <a:rPr lang="en-IN" sz="3100" b="1" i="1" dirty="0">
                <a:latin typeface="Bradley Hand ITC" panose="03070402050302030203" pitchFamily="66" charset="0"/>
              </a:rPr>
              <a:t>the motor driver circuit with the help of </a:t>
            </a:r>
            <a:r>
              <a:rPr lang="en-IN" sz="3100" b="1" i="1" u="sng" dirty="0">
                <a:solidFill>
                  <a:srgbClr val="FF0000"/>
                </a:solidFill>
                <a:latin typeface="Bradley Hand ITC" panose="03070402050302030203" pitchFamily="66" charset="0"/>
              </a:rPr>
              <a:t>Arduino</a:t>
            </a:r>
            <a:r>
              <a:rPr lang="en-IN" sz="3100" b="1" i="1" dirty="0">
                <a:latin typeface="Bradley Hand ITC" panose="03070402050302030203" pitchFamily="66" charset="0"/>
              </a:rPr>
              <a:t> and make motor to pump to make water to reach to the field.   </a:t>
            </a:r>
          </a:p>
          <a:p>
            <a:endParaRPr lang="en-IN" sz="3000" b="1" i="1" dirty="0"/>
          </a:p>
          <a:p>
            <a:pPr marL="0" indent="0">
              <a:buNone/>
            </a:pPr>
            <a:endParaRPr lang="en-IN" dirty="0"/>
          </a:p>
        </p:txBody>
      </p:sp>
    </p:spTree>
    <p:extLst>
      <p:ext uri="{BB962C8B-B14F-4D97-AF65-F5344CB8AC3E}">
        <p14:creationId xmlns:p14="http://schemas.microsoft.com/office/powerpoint/2010/main" val="354640927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3">
                                            <p:txEl>
                                              <p:pRg st="0" end="0"/>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p:cTn id="1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3">
                                            <p:txEl>
                                              <p:pRg st="2" end="2"/>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 calcmode="lin" valueType="num">
                                      <p:cBhvr>
                                        <p:cTn id="22"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3"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634ECB-1789-4C7F-9B4D-216501FF136E}"/>
              </a:ext>
            </a:extLst>
          </p:cNvPr>
          <p:cNvSpPr>
            <a:spLocks noGrp="1"/>
          </p:cNvSpPr>
          <p:nvPr>
            <p:ph idx="1"/>
          </p:nvPr>
        </p:nvSpPr>
        <p:spPr>
          <a:xfrm>
            <a:off x="556591" y="490331"/>
            <a:ext cx="8717411" cy="5551032"/>
          </a:xfrm>
        </p:spPr>
        <p:txBody>
          <a:bodyPr>
            <a:normAutofit/>
          </a:bodyPr>
          <a:lstStyle/>
          <a:p>
            <a:pPr algn="just"/>
            <a:r>
              <a:rPr lang="en-IN" sz="3200" i="1" dirty="0">
                <a:latin typeface="Adobe Garamond Pro" panose="02020502060506020403" pitchFamily="18" charset="0"/>
              </a:rPr>
              <a:t>When the soil becomes wet that is greater then reference voltage the Program sends logic ‘0’ signal to the Arduino which will turn off the motor driver circuit and stop pumping water to the field.</a:t>
            </a:r>
          </a:p>
          <a:p>
            <a:pPr algn="just"/>
            <a:endParaRPr lang="en-IN" sz="3200" i="1" dirty="0">
              <a:latin typeface="Adobe Garamond Pro" panose="02020502060506020403" pitchFamily="18" charset="0"/>
            </a:endParaRPr>
          </a:p>
          <a:p>
            <a:pPr algn="just"/>
            <a:r>
              <a:rPr lang="en-IN" sz="3200" i="1" dirty="0">
                <a:latin typeface="Adobe Garamond Pro" panose="02020502060506020403" pitchFamily="18" charset="0"/>
              </a:rPr>
              <a:t>The condition of motor and soil are displayed in the LED screen.</a:t>
            </a:r>
          </a:p>
          <a:p>
            <a:pPr algn="just"/>
            <a:endParaRPr lang="en-IN" sz="3200" i="1" dirty="0">
              <a:latin typeface="Adobe Garamond Pro" panose="02020502060506020403" pitchFamily="18" charset="0"/>
            </a:endParaRPr>
          </a:p>
          <a:p>
            <a:pPr algn="just"/>
            <a:r>
              <a:rPr lang="en-IN" sz="3200" i="1" dirty="0">
                <a:latin typeface="Adobe Garamond Pro" panose="02020502060506020403" pitchFamily="18" charset="0"/>
              </a:rPr>
              <a:t>In this way the process is repeated, whenever there is a need of water to the field.</a:t>
            </a:r>
          </a:p>
        </p:txBody>
      </p:sp>
    </p:spTree>
    <p:extLst>
      <p:ext uri="{BB962C8B-B14F-4D97-AF65-F5344CB8AC3E}">
        <p14:creationId xmlns:p14="http://schemas.microsoft.com/office/powerpoint/2010/main" val="347161587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p:cTn id="12"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4" dur="500"/>
                                        <p:tgtEl>
                                          <p:spTgt spid="3">
                                            <p:txEl>
                                              <p:pRg st="2" end="2"/>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p:cTn id="17"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823EB-FE31-4024-8681-DF7DCEA09160}"/>
              </a:ext>
            </a:extLst>
          </p:cNvPr>
          <p:cNvSpPr>
            <a:spLocks noGrp="1"/>
          </p:cNvSpPr>
          <p:nvPr>
            <p:ph type="title"/>
          </p:nvPr>
        </p:nvSpPr>
        <p:spPr/>
        <p:txBody>
          <a:bodyPr>
            <a:normAutofit/>
          </a:bodyPr>
          <a:lstStyle/>
          <a:p>
            <a:pPr algn="ctr"/>
            <a:r>
              <a:rPr lang="en-IN" sz="4800" i="1" u="sng" dirty="0">
                <a:solidFill>
                  <a:schemeClr val="accent4">
                    <a:lumMod val="75000"/>
                  </a:schemeClr>
                </a:solidFill>
                <a:effectLst>
                  <a:outerShdw blurRad="38100" dist="38100" dir="2700000" algn="tl">
                    <a:srgbClr val="000000">
                      <a:alpha val="43137"/>
                    </a:srgbClr>
                  </a:outerShdw>
                </a:effectLst>
                <a:latin typeface="Algerian" panose="04020705040A02060702" pitchFamily="82" charset="0"/>
              </a:rPr>
              <a:t>CIRCUIT DIAGRAM</a:t>
            </a:r>
          </a:p>
        </p:txBody>
      </p:sp>
      <p:pic>
        <p:nvPicPr>
          <p:cNvPr id="5" name="Content Placeholder 4">
            <a:extLst>
              <a:ext uri="{FF2B5EF4-FFF2-40B4-BE49-F238E27FC236}">
                <a16:creationId xmlns:a16="http://schemas.microsoft.com/office/drawing/2014/main" id="{838A06F7-1314-4304-93D0-C880F425F102}"/>
              </a:ext>
            </a:extLst>
          </p:cNvPr>
          <p:cNvPicPr>
            <a:picLocks noGrp="1" noChangeAspect="1"/>
          </p:cNvPicPr>
          <p:nvPr>
            <p:ph idx="1"/>
          </p:nvPr>
        </p:nvPicPr>
        <p:blipFill>
          <a:blip r:embed="rId2"/>
          <a:stretch>
            <a:fillRect/>
          </a:stretch>
        </p:blipFill>
        <p:spPr>
          <a:xfrm>
            <a:off x="677334" y="1604067"/>
            <a:ext cx="9367717" cy="4644333"/>
          </a:xfrm>
        </p:spPr>
      </p:pic>
    </p:spTree>
    <p:extLst>
      <p:ext uri="{BB962C8B-B14F-4D97-AF65-F5344CB8AC3E}">
        <p14:creationId xmlns:p14="http://schemas.microsoft.com/office/powerpoint/2010/main" val="2260580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45"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2000"/>
                                        <p:tgtEl>
                                          <p:spTgt spid="5"/>
                                        </p:tgtEl>
                                      </p:cBhvr>
                                    </p:animEffect>
                                    <p:anim calcmode="lin" valueType="num">
                                      <p:cBhvr>
                                        <p:cTn id="12" dur="2000" fill="hold"/>
                                        <p:tgtEl>
                                          <p:spTgt spid="5"/>
                                        </p:tgtEl>
                                        <p:attrNameLst>
                                          <p:attrName>ppt_w</p:attrName>
                                        </p:attrNameLst>
                                      </p:cBhvr>
                                      <p:tavLst>
                                        <p:tav tm="0" fmla="#ppt_w*sin(2.5*pi*$)">
                                          <p:val>
                                            <p:fltVal val="0"/>
                                          </p:val>
                                        </p:tav>
                                        <p:tav tm="100000">
                                          <p:val>
                                            <p:fltVal val="1"/>
                                          </p:val>
                                        </p:tav>
                                      </p:tavLst>
                                    </p:anim>
                                    <p:anim calcmode="lin" valueType="num">
                                      <p:cBhvr>
                                        <p:cTn id="13"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2E41A-CB16-4DF9-B0E3-E79EC0311CC1}"/>
              </a:ext>
            </a:extLst>
          </p:cNvPr>
          <p:cNvSpPr>
            <a:spLocks noGrp="1"/>
          </p:cNvSpPr>
          <p:nvPr>
            <p:ph type="title"/>
          </p:nvPr>
        </p:nvSpPr>
        <p:spPr/>
        <p:txBody>
          <a:bodyPr>
            <a:normAutofit/>
          </a:bodyPr>
          <a:lstStyle/>
          <a:p>
            <a:pPr algn="ctr"/>
            <a:r>
              <a:rPr lang="en-IN" sz="4400" b="1" i="1" u="sng" dirty="0">
                <a:solidFill>
                  <a:schemeClr val="accent4">
                    <a:lumMod val="75000"/>
                  </a:schemeClr>
                </a:solidFill>
                <a:latin typeface="Algerian" panose="04020705040A02060702" pitchFamily="82" charset="0"/>
              </a:rPr>
              <a:t>APPLICATIONS</a:t>
            </a:r>
          </a:p>
        </p:txBody>
      </p:sp>
      <p:sp>
        <p:nvSpPr>
          <p:cNvPr id="3" name="Content Placeholder 2">
            <a:extLst>
              <a:ext uri="{FF2B5EF4-FFF2-40B4-BE49-F238E27FC236}">
                <a16:creationId xmlns:a16="http://schemas.microsoft.com/office/drawing/2014/main" id="{F3AEA391-B48F-4C2A-97B9-5ECD0AB7A18E}"/>
              </a:ext>
            </a:extLst>
          </p:cNvPr>
          <p:cNvSpPr>
            <a:spLocks noGrp="1"/>
          </p:cNvSpPr>
          <p:nvPr>
            <p:ph idx="1"/>
          </p:nvPr>
        </p:nvSpPr>
        <p:spPr>
          <a:xfrm>
            <a:off x="677334" y="1617250"/>
            <a:ext cx="8596668" cy="4399237"/>
          </a:xfrm>
        </p:spPr>
        <p:txBody>
          <a:bodyPr>
            <a:noAutofit/>
          </a:bodyPr>
          <a:lstStyle/>
          <a:p>
            <a:r>
              <a:rPr lang="en-IN" sz="2400" i="1" dirty="0">
                <a:latin typeface="AR DELANEY" panose="02000000000000000000" pitchFamily="2" charset="0"/>
              </a:rPr>
              <a:t>Irrigation in fields. </a:t>
            </a:r>
          </a:p>
          <a:p>
            <a:pPr marL="0" indent="0">
              <a:buNone/>
            </a:pPr>
            <a:endParaRPr lang="en-IN" sz="2400" i="1" dirty="0">
              <a:latin typeface="AR DELANEY" panose="02000000000000000000" pitchFamily="2" charset="0"/>
            </a:endParaRPr>
          </a:p>
          <a:p>
            <a:r>
              <a:rPr lang="en-IN" sz="2400" i="1" dirty="0">
                <a:latin typeface="AR DELANEY" panose="02000000000000000000" pitchFamily="2" charset="0"/>
              </a:rPr>
              <a:t>Irrigation in gardens and parks.</a:t>
            </a:r>
          </a:p>
          <a:p>
            <a:endParaRPr lang="en-IN" sz="2400" i="1" dirty="0">
              <a:latin typeface="AR DELANEY" panose="02000000000000000000" pitchFamily="2" charset="0"/>
            </a:endParaRPr>
          </a:p>
          <a:p>
            <a:r>
              <a:rPr lang="en-IN" sz="2400" i="1" dirty="0">
                <a:latin typeface="AR DELANEY" panose="02000000000000000000" pitchFamily="2" charset="0"/>
              </a:rPr>
              <a:t>Very efficient for farmers for farming Paddy, Rice fields.</a:t>
            </a:r>
          </a:p>
          <a:p>
            <a:endParaRPr lang="en-IN" sz="2400" i="1" dirty="0">
              <a:latin typeface="AR DELANEY" panose="02000000000000000000" pitchFamily="2" charset="0"/>
            </a:endParaRPr>
          </a:p>
          <a:p>
            <a:r>
              <a:rPr lang="en-IN" sz="2400" i="1" dirty="0">
                <a:latin typeface="AR DELANEY" panose="02000000000000000000" pitchFamily="2" charset="0"/>
              </a:rPr>
              <a:t>Good way to carry Pisciculture.</a:t>
            </a:r>
          </a:p>
          <a:p>
            <a:endParaRPr lang="en-IN" sz="2400" i="1" dirty="0">
              <a:latin typeface="AR DELANEY" panose="02000000000000000000" pitchFamily="2" charset="0"/>
            </a:endParaRPr>
          </a:p>
          <a:p>
            <a:r>
              <a:rPr lang="en-IN" sz="2400" i="1" dirty="0">
                <a:latin typeface="AR DELANEY" panose="02000000000000000000" pitchFamily="2" charset="0"/>
              </a:rPr>
              <a:t>Helps in increasing Rate of  Plantation. </a:t>
            </a:r>
          </a:p>
        </p:txBody>
      </p:sp>
      <p:pic>
        <p:nvPicPr>
          <p:cNvPr id="5" name="Picture 4">
            <a:extLst>
              <a:ext uri="{FF2B5EF4-FFF2-40B4-BE49-F238E27FC236}">
                <a16:creationId xmlns:a16="http://schemas.microsoft.com/office/drawing/2014/main" id="{33A43C71-5D5C-496A-8804-5A2D4C8613C4}"/>
              </a:ext>
            </a:extLst>
          </p:cNvPr>
          <p:cNvPicPr>
            <a:picLocks noChangeAspect="1"/>
          </p:cNvPicPr>
          <p:nvPr/>
        </p:nvPicPr>
        <p:blipFill>
          <a:blip r:embed="rId2"/>
          <a:stretch>
            <a:fillRect/>
          </a:stretch>
        </p:blipFill>
        <p:spPr>
          <a:xfrm>
            <a:off x="7358255" y="1270000"/>
            <a:ext cx="3519075" cy="2159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72609815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500"/>
                                        <p:tgtEl>
                                          <p:spTgt spid="3">
                                            <p:txEl>
                                              <p:pRg st="2" end="2"/>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8" dur="500"/>
                                        <p:tgtEl>
                                          <p:spTgt spid="3">
                                            <p:txEl>
                                              <p:pRg st="4" end="4"/>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1" dur="500"/>
                                        <p:tgtEl>
                                          <p:spTgt spid="3">
                                            <p:txEl>
                                              <p:pRg st="6" end="6"/>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randombar(horizontal)">
                                      <p:cBhvr>
                                        <p:cTn id="24" dur="500"/>
                                        <p:tgtEl>
                                          <p:spTgt spid="3">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45"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2000"/>
                                        <p:tgtEl>
                                          <p:spTgt spid="5"/>
                                        </p:tgtEl>
                                      </p:cBhvr>
                                    </p:animEffect>
                                    <p:anim calcmode="lin" valueType="num">
                                      <p:cBhvr>
                                        <p:cTn id="30" dur="2000" fill="hold"/>
                                        <p:tgtEl>
                                          <p:spTgt spid="5"/>
                                        </p:tgtEl>
                                        <p:attrNameLst>
                                          <p:attrName>ppt_w</p:attrName>
                                        </p:attrNameLst>
                                      </p:cBhvr>
                                      <p:tavLst>
                                        <p:tav tm="0" fmla="#ppt_w*sin(2.5*pi*$)">
                                          <p:val>
                                            <p:fltVal val="0"/>
                                          </p:val>
                                        </p:tav>
                                        <p:tav tm="100000">
                                          <p:val>
                                            <p:fltVal val="1"/>
                                          </p:val>
                                        </p:tav>
                                      </p:tavLst>
                                    </p:anim>
                                    <p:anim calcmode="lin" valueType="num">
                                      <p:cBhvr>
                                        <p:cTn id="31"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886CF-3C7E-403A-A042-830B03F972DD}"/>
              </a:ext>
            </a:extLst>
          </p:cNvPr>
          <p:cNvSpPr>
            <a:spLocks noGrp="1"/>
          </p:cNvSpPr>
          <p:nvPr>
            <p:ph type="title"/>
          </p:nvPr>
        </p:nvSpPr>
        <p:spPr/>
        <p:txBody>
          <a:bodyPr/>
          <a:lstStyle/>
          <a:p>
            <a:pPr algn="ctr"/>
            <a:r>
              <a:rPr lang="en-IN" sz="5400" b="1" i="1" u="sng" dirty="0">
                <a:solidFill>
                  <a:schemeClr val="accent4">
                    <a:lumMod val="75000"/>
                  </a:schemeClr>
                </a:solidFill>
                <a:latin typeface="Algerian" panose="04020705040A02060702" pitchFamily="82" charset="0"/>
              </a:rPr>
              <a:t>MERITS</a:t>
            </a:r>
            <a:r>
              <a:rPr lang="en-IN" b="1" i="1" u="sng" dirty="0">
                <a:solidFill>
                  <a:schemeClr val="accent4">
                    <a:lumMod val="75000"/>
                  </a:schemeClr>
                </a:solidFill>
              </a:rPr>
              <a:t> </a:t>
            </a:r>
          </a:p>
        </p:txBody>
      </p:sp>
      <p:sp>
        <p:nvSpPr>
          <p:cNvPr id="3" name="Content Placeholder 2">
            <a:extLst>
              <a:ext uri="{FF2B5EF4-FFF2-40B4-BE49-F238E27FC236}">
                <a16:creationId xmlns:a16="http://schemas.microsoft.com/office/drawing/2014/main" id="{91EC06AC-305A-4005-8DEA-701FD6D0580A}"/>
              </a:ext>
            </a:extLst>
          </p:cNvPr>
          <p:cNvSpPr>
            <a:spLocks noGrp="1"/>
          </p:cNvSpPr>
          <p:nvPr>
            <p:ph idx="1"/>
          </p:nvPr>
        </p:nvSpPr>
        <p:spPr>
          <a:xfrm>
            <a:off x="677334" y="1930400"/>
            <a:ext cx="8596668" cy="4048634"/>
          </a:xfrm>
        </p:spPr>
        <p:txBody>
          <a:bodyPr>
            <a:normAutofit fontScale="85000" lnSpcReduction="20000"/>
          </a:bodyPr>
          <a:lstStyle/>
          <a:p>
            <a:r>
              <a:rPr lang="en-IN" sz="2800" b="1" i="1" dirty="0">
                <a:effectLst>
                  <a:outerShdw blurRad="38100" dist="38100" dir="2700000" algn="tl">
                    <a:srgbClr val="000000">
                      <a:alpha val="43137"/>
                    </a:srgbClr>
                  </a:outerShdw>
                </a:effectLst>
                <a:latin typeface="Adobe Caslon Pro Bold" panose="0205070206050A020403" pitchFamily="18" charset="0"/>
              </a:rPr>
              <a:t>Highly sensitive, low cost and reliable circuit.</a:t>
            </a:r>
          </a:p>
          <a:p>
            <a:endParaRPr lang="en-IN" sz="2800" b="1" i="1" dirty="0">
              <a:effectLst>
                <a:outerShdw blurRad="38100" dist="38100" dir="2700000" algn="tl">
                  <a:srgbClr val="000000">
                    <a:alpha val="43137"/>
                  </a:srgbClr>
                </a:outerShdw>
              </a:effectLst>
              <a:latin typeface="Adobe Caslon Pro Bold" panose="0205070206050A020403" pitchFamily="18" charset="0"/>
            </a:endParaRPr>
          </a:p>
          <a:p>
            <a:r>
              <a:rPr lang="en-IN" sz="2800" b="1" i="1" dirty="0">
                <a:effectLst>
                  <a:outerShdw blurRad="38100" dist="38100" dir="2700000" algn="tl">
                    <a:srgbClr val="000000">
                      <a:alpha val="43137"/>
                    </a:srgbClr>
                  </a:outerShdw>
                </a:effectLst>
                <a:latin typeface="Adobe Caslon Pro Bold" panose="0205070206050A020403" pitchFamily="18" charset="0"/>
              </a:rPr>
              <a:t>Work according to the soil condition.</a:t>
            </a:r>
          </a:p>
          <a:p>
            <a:endParaRPr lang="en-IN" sz="2800" b="1" i="1" dirty="0">
              <a:effectLst>
                <a:outerShdw blurRad="38100" dist="38100" dir="2700000" algn="tl">
                  <a:srgbClr val="000000">
                    <a:alpha val="43137"/>
                  </a:srgbClr>
                </a:outerShdw>
              </a:effectLst>
              <a:latin typeface="Adobe Caslon Pro Bold" panose="0205070206050A020403" pitchFamily="18" charset="0"/>
            </a:endParaRPr>
          </a:p>
          <a:p>
            <a:r>
              <a:rPr lang="en-IN" sz="2800" b="1" i="1" dirty="0">
                <a:effectLst>
                  <a:outerShdw blurRad="38100" dist="38100" dir="2700000" algn="tl">
                    <a:srgbClr val="000000">
                      <a:alpha val="43137"/>
                    </a:srgbClr>
                  </a:outerShdw>
                </a:effectLst>
                <a:latin typeface="Adobe Caslon Pro Bold" panose="0205070206050A020403" pitchFamily="18" charset="0"/>
              </a:rPr>
              <a:t>Complete elimination of man power.</a:t>
            </a:r>
          </a:p>
          <a:p>
            <a:endParaRPr lang="en-IN" sz="2800" b="1" i="1" dirty="0">
              <a:effectLst>
                <a:outerShdw blurRad="38100" dist="38100" dir="2700000" algn="tl">
                  <a:srgbClr val="000000">
                    <a:alpha val="43137"/>
                  </a:srgbClr>
                </a:outerShdw>
              </a:effectLst>
              <a:latin typeface="Adobe Caslon Pro Bold" panose="0205070206050A020403" pitchFamily="18" charset="0"/>
            </a:endParaRPr>
          </a:p>
          <a:p>
            <a:r>
              <a:rPr lang="en-IN" sz="2800" b="1" i="1" dirty="0">
                <a:effectLst>
                  <a:outerShdw blurRad="38100" dist="38100" dir="2700000" algn="tl">
                    <a:srgbClr val="000000">
                      <a:alpha val="43137"/>
                    </a:srgbClr>
                  </a:outerShdw>
                </a:effectLst>
                <a:latin typeface="Adobe Caslon Pro Bold" panose="0205070206050A020403" pitchFamily="18" charset="0"/>
              </a:rPr>
              <a:t>Can handle heavy loads up to 4A.</a:t>
            </a:r>
          </a:p>
          <a:p>
            <a:endParaRPr lang="en-IN" sz="2800" b="1" i="1" dirty="0">
              <a:effectLst>
                <a:outerShdw blurRad="38100" dist="38100" dir="2700000" algn="tl">
                  <a:srgbClr val="000000">
                    <a:alpha val="43137"/>
                  </a:srgbClr>
                </a:outerShdw>
              </a:effectLst>
              <a:latin typeface="Adobe Caslon Pro Bold" panose="0205070206050A020403" pitchFamily="18" charset="0"/>
            </a:endParaRPr>
          </a:p>
          <a:p>
            <a:r>
              <a:rPr lang="en-IN" sz="2800" b="1" i="1" dirty="0">
                <a:effectLst>
                  <a:outerShdw blurRad="38100" dist="38100" dir="2700000" algn="tl">
                    <a:srgbClr val="000000">
                      <a:alpha val="43137"/>
                    </a:srgbClr>
                  </a:outerShdw>
                </a:effectLst>
                <a:latin typeface="Adobe Caslon Pro Bold" panose="0205070206050A020403" pitchFamily="18" charset="0"/>
              </a:rPr>
              <a:t>System can be switched into manual mode whenever required.</a:t>
            </a:r>
          </a:p>
          <a:p>
            <a:endParaRPr lang="en-IN" b="1" i="1" dirty="0">
              <a:effectLst>
                <a:outerShdw blurRad="38100" dist="38100" dir="2700000" algn="tl">
                  <a:srgbClr val="000000">
                    <a:alpha val="43137"/>
                  </a:srgbClr>
                </a:outerShdw>
              </a:effectLst>
              <a:latin typeface="Adobe Caslon Pro Bold" panose="0205070206050A020403" pitchFamily="18" charset="0"/>
            </a:endParaRPr>
          </a:p>
        </p:txBody>
      </p:sp>
      <p:pic>
        <p:nvPicPr>
          <p:cNvPr id="5" name="Picture 4">
            <a:extLst>
              <a:ext uri="{FF2B5EF4-FFF2-40B4-BE49-F238E27FC236}">
                <a16:creationId xmlns:a16="http://schemas.microsoft.com/office/drawing/2014/main" id="{69FF6EA4-1DB9-4E9C-BA4C-0A3D3254A9B0}"/>
              </a:ext>
            </a:extLst>
          </p:cNvPr>
          <p:cNvPicPr>
            <a:picLocks noChangeAspect="1"/>
          </p:cNvPicPr>
          <p:nvPr/>
        </p:nvPicPr>
        <p:blipFill>
          <a:blip r:embed="rId2"/>
          <a:stretch>
            <a:fillRect/>
          </a:stretch>
        </p:blipFill>
        <p:spPr>
          <a:xfrm>
            <a:off x="6414052" y="2412448"/>
            <a:ext cx="4042872" cy="2324651"/>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410308842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3" presetClass="entr" presetSubtype="16"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plus(in)">
                                      <p:cBhvr>
                                        <p:cTn id="14" dur="2000"/>
                                        <p:tgtEl>
                                          <p:spTgt spid="3">
                                            <p:txEl>
                                              <p:pRg st="0" end="0"/>
                                            </p:txEl>
                                          </p:spTgt>
                                        </p:tgtEl>
                                      </p:cBhvr>
                                    </p:animEffect>
                                  </p:childTnLst>
                                </p:cTn>
                              </p:par>
                              <p:par>
                                <p:cTn id="15" presetID="13" presetClass="entr" presetSubtype="16"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plus(in)">
                                      <p:cBhvr>
                                        <p:cTn id="17" dur="2000"/>
                                        <p:tgtEl>
                                          <p:spTgt spid="3">
                                            <p:txEl>
                                              <p:pRg st="2" end="2"/>
                                            </p:txEl>
                                          </p:spTgt>
                                        </p:tgtEl>
                                      </p:cBhvr>
                                    </p:animEffect>
                                  </p:childTnLst>
                                </p:cTn>
                              </p:par>
                              <p:par>
                                <p:cTn id="18" presetID="13" presetClass="entr" presetSubtype="16"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plus(in)">
                                      <p:cBhvr>
                                        <p:cTn id="20" dur="2000"/>
                                        <p:tgtEl>
                                          <p:spTgt spid="3">
                                            <p:txEl>
                                              <p:pRg st="4" end="4"/>
                                            </p:txEl>
                                          </p:spTgt>
                                        </p:tgtEl>
                                      </p:cBhvr>
                                    </p:animEffect>
                                  </p:childTnLst>
                                </p:cTn>
                              </p:par>
                              <p:par>
                                <p:cTn id="21" presetID="13" presetClass="entr" presetSubtype="16"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plus(in)">
                                      <p:cBhvr>
                                        <p:cTn id="23" dur="2000"/>
                                        <p:tgtEl>
                                          <p:spTgt spid="3">
                                            <p:txEl>
                                              <p:pRg st="6" end="6"/>
                                            </p:txEl>
                                          </p:spTgt>
                                        </p:tgtEl>
                                      </p:cBhvr>
                                    </p:animEffect>
                                  </p:childTnLst>
                                </p:cTn>
                              </p:par>
                              <p:par>
                                <p:cTn id="24" presetID="13" presetClass="entr" presetSubtype="16" fill="hold" nodeType="with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Effect transition="in" filter="plus(in)">
                                      <p:cBhvr>
                                        <p:cTn id="26" dur="2000"/>
                                        <p:tgtEl>
                                          <p:spTgt spid="3">
                                            <p:txEl>
                                              <p:pRg st="8" end="8"/>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randombar(horizontal)">
                                      <p:cBhvr>
                                        <p:cTn id="3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156</TotalTime>
  <Words>464</Words>
  <Application>Microsoft Office PowerPoint</Application>
  <PresentationFormat>Widescreen</PresentationFormat>
  <Paragraphs>59</Paragraphs>
  <Slides>10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vt:i4>
      </vt:variant>
    </vt:vector>
  </HeadingPairs>
  <TitlesOfParts>
    <vt:vector size="21" baseType="lpstr">
      <vt:lpstr>Adobe Caslon Pro Bold</vt:lpstr>
      <vt:lpstr>Adobe Garamond Pro</vt:lpstr>
      <vt:lpstr>Algerian</vt:lpstr>
      <vt:lpstr>AR DELANEY</vt:lpstr>
      <vt:lpstr>Arial</vt:lpstr>
      <vt:lpstr>Bradley Hand ITC</vt:lpstr>
      <vt:lpstr>Comic Sans MS</vt:lpstr>
      <vt:lpstr>Monotype Corsiva</vt:lpstr>
      <vt:lpstr>Trebuchet MS</vt:lpstr>
      <vt:lpstr>Wingdings 3</vt:lpstr>
      <vt:lpstr>Facet</vt:lpstr>
      <vt:lpstr>AUTOMATIC IRRIGATION SYSTEM-A STEP TOWARDS HEALTHY FUTURE</vt:lpstr>
      <vt:lpstr>Members Of The Team </vt:lpstr>
      <vt:lpstr>INDEX</vt:lpstr>
      <vt:lpstr>INTRODUCTION</vt:lpstr>
      <vt:lpstr>Working  </vt:lpstr>
      <vt:lpstr>PowerPoint Presentation</vt:lpstr>
      <vt:lpstr>CIRCUIT DIAGRAM</vt:lpstr>
      <vt:lpstr>APPLICATIONS</vt:lpstr>
      <vt:lpstr>MERITS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IRRIGATION SYSTEM-A STEP TOWARDS HEALTHY FUTURE</dc:title>
  <dc:creator>user</dc:creator>
  <cp:lastModifiedBy>user</cp:lastModifiedBy>
  <cp:revision>21</cp:revision>
  <dcterms:created xsi:type="dcterms:W3CDTF">2018-10-11T09:46:16Z</dcterms:created>
  <dcterms:modified xsi:type="dcterms:W3CDTF">2018-10-11T15:07:28Z</dcterms:modified>
</cp:coreProperties>
</file>