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4" r:id="rId1"/>
  </p:sldMasterIdLst>
  <p:sldIdLst>
    <p:sldId id="256" r:id="rId2"/>
    <p:sldId id="261" r:id="rId3"/>
    <p:sldId id="275" r:id="rId4"/>
    <p:sldId id="276" r:id="rId5"/>
    <p:sldId id="263" r:id="rId6"/>
    <p:sldId id="272" r:id="rId7"/>
    <p:sldId id="271" r:id="rId8"/>
    <p:sldId id="281" r:id="rId9"/>
    <p:sldId id="282" r:id="rId10"/>
    <p:sldId id="283" r:id="rId11"/>
    <p:sldId id="267" r:id="rId12"/>
    <p:sldId id="268" r:id="rId13"/>
    <p:sldId id="269" r:id="rId14"/>
    <p:sldId id="279"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441" autoAdjust="0"/>
    <p:restoredTop sz="67496" autoAdjust="0"/>
  </p:normalViewPr>
  <p:slideViewPr>
    <p:cSldViewPr>
      <p:cViewPr>
        <p:scale>
          <a:sx n="76" d="100"/>
          <a:sy n="76" d="100"/>
        </p:scale>
        <p:origin x="-1212"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E60714C5-3CBB-43A4-AADF-7E9C843D7B08}" type="datetimeFigureOut">
              <a:rPr lang="en-US" smtClean="0"/>
              <a:pPr/>
              <a:t>10/1/2019</a:t>
            </a:fld>
            <a:endParaRPr lang="en-US"/>
          </a:p>
        </p:txBody>
      </p:sp>
      <p:sp>
        <p:nvSpPr>
          <p:cNvPr id="20" name="Footer Placeholder 19"/>
          <p:cNvSpPr>
            <a:spLocks noGrp="1"/>
          </p:cNvSpPr>
          <p:nvPr>
            <p:ph type="ftr" sz="quarter" idx="11"/>
          </p:nvPr>
        </p:nvSpPr>
        <p:spPr/>
        <p:txBody>
          <a:bodyPr/>
          <a:lstStyle>
            <a:extLst/>
          </a:lstStyle>
          <a:p>
            <a:endParaRPr lang="en-US"/>
          </a:p>
        </p:txBody>
      </p:sp>
      <p:sp>
        <p:nvSpPr>
          <p:cNvPr id="10" name="Slide Number Placeholder 9"/>
          <p:cNvSpPr>
            <a:spLocks noGrp="1"/>
          </p:cNvSpPr>
          <p:nvPr>
            <p:ph type="sldNum" sz="quarter" idx="12"/>
          </p:nvPr>
        </p:nvSpPr>
        <p:spPr/>
        <p:txBody>
          <a:bodyPr/>
          <a:lstStyle>
            <a:extLst/>
          </a:lstStyle>
          <a:p>
            <a:fld id="{4429DE19-9063-4677-887A-8D10227F7EAA}" type="slidenum">
              <a:rPr lang="en-US" smtClean="0"/>
              <a:pPr/>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E60714C5-3CBB-43A4-AADF-7E9C843D7B08}" type="datetimeFigureOut">
              <a:rPr lang="en-US" smtClean="0"/>
              <a:pPr/>
              <a:t>10/1/2019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4429DE19-9063-4677-887A-8D10227F7EA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E60714C5-3CBB-43A4-AADF-7E9C843D7B08}" type="datetimeFigureOut">
              <a:rPr lang="en-US" smtClean="0"/>
              <a:pPr/>
              <a:t>10/1/2019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4429DE19-9063-4677-887A-8D10227F7EA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E60714C5-3CBB-43A4-AADF-7E9C843D7B08}" type="datetimeFigureOut">
              <a:rPr lang="en-US" smtClean="0"/>
              <a:pPr/>
              <a:t>10/1/2019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4429DE19-9063-4677-887A-8D10227F7EA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E60714C5-3CBB-43A4-AADF-7E9C843D7B08}" type="datetimeFigureOut">
              <a:rPr lang="en-US" smtClean="0"/>
              <a:pPr/>
              <a:t>10/1/2019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4429DE19-9063-4677-887A-8D10227F7EAA}" type="slidenum">
              <a:rPr lang="en-US" smtClean="0"/>
              <a:pPr/>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E60714C5-3CBB-43A4-AADF-7E9C843D7B08}" type="datetimeFigureOut">
              <a:rPr lang="en-US" smtClean="0"/>
              <a:pPr/>
              <a:t>10/1/2019</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4429DE19-9063-4677-887A-8D10227F7EA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E60714C5-3CBB-43A4-AADF-7E9C843D7B08}" type="datetimeFigureOut">
              <a:rPr lang="en-US" smtClean="0"/>
              <a:pPr/>
              <a:t>10/1/2019</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4429DE19-9063-4677-887A-8D10227F7EA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E60714C5-3CBB-43A4-AADF-7E9C843D7B08}" type="datetimeFigureOut">
              <a:rPr lang="en-US" smtClean="0"/>
              <a:pPr/>
              <a:t>10/1/2019</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4429DE19-9063-4677-887A-8D10227F7EA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E60714C5-3CBB-43A4-AADF-7E9C843D7B08}" type="datetimeFigureOut">
              <a:rPr lang="en-US" smtClean="0"/>
              <a:pPr/>
              <a:t>10/1/2019</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4429DE19-9063-4677-887A-8D10227F7EAA}" type="slidenum">
              <a:rPr lang="en-US" smtClean="0"/>
              <a:pPr/>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E60714C5-3CBB-43A4-AADF-7E9C843D7B08}" type="datetimeFigureOut">
              <a:rPr lang="en-US" smtClean="0"/>
              <a:pPr/>
              <a:t>10/1/2019</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4429DE19-9063-4677-887A-8D10227F7EA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E60714C5-3CBB-43A4-AADF-7E9C843D7B08}" type="datetimeFigureOut">
              <a:rPr lang="en-US" smtClean="0"/>
              <a:pPr/>
              <a:t>10/1/2019</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4429DE19-9063-4677-887A-8D10227F7EAA}" type="slidenum">
              <a:rPr lang="en-US" smtClean="0"/>
              <a:pPr/>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E60714C5-3CBB-43A4-AADF-7E9C843D7B08}" type="datetimeFigureOut">
              <a:rPr lang="en-US" smtClean="0"/>
              <a:pPr/>
              <a:t>10/1/2019</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4429DE19-9063-4677-887A-8D10227F7EAA}" type="slidenum">
              <a:rPr lang="en-US" smtClean="0"/>
              <a:pPr/>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69" r:id="rId5"/>
    <p:sldLayoutId id="2147483870" r:id="rId6"/>
    <p:sldLayoutId id="2147483871" r:id="rId7"/>
    <p:sldLayoutId id="2147483872" r:id="rId8"/>
    <p:sldLayoutId id="2147483873" r:id="rId9"/>
    <p:sldLayoutId id="2147483874" r:id="rId10"/>
    <p:sldLayoutId id="2147483875"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5387975"/>
            <a:ext cx="7772400" cy="1470025"/>
          </a:xfrm>
        </p:spPr>
        <p:txBody>
          <a:bodyPr>
            <a:normAutofit fontScale="90000"/>
          </a:bodyPr>
          <a:lstStyle/>
          <a:p>
            <a:r>
              <a:rPr lang="en-US" sz="9800" dirty="0" smtClean="0"/>
              <a:t/>
            </a:r>
            <a:br>
              <a:rPr lang="en-US" sz="9800" dirty="0" smtClean="0"/>
            </a:br>
            <a:r>
              <a:rPr lang="en-US" sz="9800" dirty="0" smtClean="0"/>
              <a:t/>
            </a:r>
            <a:br>
              <a:rPr lang="en-US" sz="9800" dirty="0" smtClean="0"/>
            </a:br>
            <a:r>
              <a:rPr lang="en-US" sz="9800" dirty="0" smtClean="0"/>
              <a:t>Supermarket: </a:t>
            </a:r>
            <a:r>
              <a:rPr lang="en-US" sz="9800" dirty="0"/>
              <a:t>Management &amp; </a:t>
            </a:r>
            <a:r>
              <a:rPr lang="en-US" sz="9800" smtClean="0"/>
              <a:t>Billing </a:t>
            </a:r>
            <a:r>
              <a:rPr lang="en-US" dirty="0"/>
              <a:t/>
            </a:r>
            <a:br>
              <a:rPr lang="en-US" dirty="0"/>
            </a:b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25052"/>
            <a:ext cx="80772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6133009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Advantages:</a:t>
            </a:r>
            <a:endParaRPr lang="en-US" dirty="0"/>
          </a:p>
        </p:txBody>
      </p:sp>
      <p:sp>
        <p:nvSpPr>
          <p:cNvPr id="3" name="Content Placeholder 2"/>
          <p:cNvSpPr>
            <a:spLocks noGrp="1"/>
          </p:cNvSpPr>
          <p:nvPr>
            <p:ph idx="1"/>
          </p:nvPr>
        </p:nvSpPr>
        <p:spPr>
          <a:xfrm>
            <a:off x="914400" y="1600200"/>
            <a:ext cx="8229600" cy="2590800"/>
          </a:xfrm>
        </p:spPr>
        <p:txBody>
          <a:bodyPr>
            <a:normAutofit fontScale="47500" lnSpcReduction="20000"/>
          </a:bodyPr>
          <a:lstStyle/>
          <a:p>
            <a:pPr>
              <a:buNone/>
            </a:pPr>
            <a:endParaRPr lang="en-US" dirty="0" smtClean="0"/>
          </a:p>
          <a:p>
            <a:pPr marL="82296" indent="0" algn="just">
              <a:buNone/>
            </a:pPr>
            <a:r>
              <a:rPr lang="en-US" sz="5800" dirty="0" smtClean="0"/>
              <a:t> </a:t>
            </a:r>
            <a:r>
              <a:rPr lang="en-US" sz="5800" dirty="0"/>
              <a:t>Saving in labor due to self-service system.</a:t>
            </a:r>
          </a:p>
          <a:p>
            <a:pPr marL="82296" indent="0" algn="just">
              <a:buNone/>
            </a:pPr>
            <a:r>
              <a:rPr lang="en-US" sz="5800" dirty="0"/>
              <a:t> Supermarket has large turnover.</a:t>
            </a:r>
          </a:p>
          <a:p>
            <a:pPr marL="82296" indent="0" algn="just">
              <a:buNone/>
            </a:pPr>
            <a:r>
              <a:rPr lang="en-US" sz="5800" dirty="0"/>
              <a:t> Low cost of operation.</a:t>
            </a:r>
          </a:p>
          <a:p>
            <a:pPr marL="82296" indent="0" algn="just">
              <a:buNone/>
            </a:pPr>
            <a:r>
              <a:rPr lang="en-US" sz="5800" dirty="0"/>
              <a:t> Freedom of selection.</a:t>
            </a:r>
          </a:p>
          <a:p>
            <a:pPr marL="82296" indent="0" algn="just">
              <a:buNone/>
            </a:pPr>
            <a:r>
              <a:rPr lang="en-US" sz="5800" dirty="0"/>
              <a:t> Shopping is very easy and </a:t>
            </a:r>
            <a:r>
              <a:rPr lang="en-US" sz="5800" dirty="0" smtClean="0"/>
              <a:t>quick.</a:t>
            </a:r>
          </a:p>
          <a:p>
            <a:endParaRPr lang="en-US" dirty="0"/>
          </a:p>
        </p:txBody>
      </p:sp>
    </p:spTree>
  </p:cSld>
  <p:clrMapOvr>
    <a:masterClrMapping/>
  </p:clrMapOvr>
  <p:transition spd="slow">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Disadvantages:</a:t>
            </a:r>
            <a:r>
              <a:rPr lang="en-US" dirty="0" smtClean="0"/>
              <a:t/>
            </a:r>
            <a:br>
              <a:rPr lang="en-US" dirty="0" smtClean="0"/>
            </a:br>
            <a:endParaRPr lang="en-US" dirty="0"/>
          </a:p>
        </p:txBody>
      </p:sp>
      <p:sp>
        <p:nvSpPr>
          <p:cNvPr id="3" name="Content Placeholder 2"/>
          <p:cNvSpPr>
            <a:spLocks noGrp="1"/>
          </p:cNvSpPr>
          <p:nvPr>
            <p:ph idx="1"/>
          </p:nvPr>
        </p:nvSpPr>
        <p:spPr/>
        <p:txBody>
          <a:bodyPr/>
          <a:lstStyle/>
          <a:p>
            <a:pPr>
              <a:buNone/>
            </a:pPr>
            <a:endParaRPr lang="en-US" dirty="0" smtClean="0"/>
          </a:p>
          <a:p>
            <a:r>
              <a:rPr lang="en-US" dirty="0"/>
              <a:t>There is lack of personal attention.</a:t>
            </a:r>
          </a:p>
          <a:p>
            <a:r>
              <a:rPr lang="en-US" dirty="0" smtClean="0"/>
              <a:t> </a:t>
            </a:r>
            <a:r>
              <a:rPr lang="en-US" dirty="0"/>
              <a:t>It require large and extensive premises.</a:t>
            </a:r>
          </a:p>
          <a:p>
            <a:r>
              <a:rPr lang="en-US" dirty="0" smtClean="0"/>
              <a:t>Goods </a:t>
            </a:r>
            <a:r>
              <a:rPr lang="en-US" dirty="0"/>
              <a:t>which require explanation by</a:t>
            </a:r>
          </a:p>
          <a:p>
            <a:r>
              <a:rPr lang="en-US" dirty="0"/>
              <a:t>salesman cannot be sold in such markets.</a:t>
            </a:r>
          </a:p>
        </p:txBody>
      </p:sp>
    </p:spTree>
  </p:cSld>
  <p:clrMapOvr>
    <a:masterClrMapping/>
  </p:clrMapOvr>
  <p:transition spd="slow">
    <p:wip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Conclusion:</a:t>
            </a:r>
            <a:endParaRPr lang="en-US" dirty="0"/>
          </a:p>
        </p:txBody>
      </p:sp>
      <p:sp>
        <p:nvSpPr>
          <p:cNvPr id="3" name="Content Placeholder 2"/>
          <p:cNvSpPr>
            <a:spLocks noGrp="1"/>
          </p:cNvSpPr>
          <p:nvPr>
            <p:ph idx="1"/>
          </p:nvPr>
        </p:nvSpPr>
        <p:spPr/>
        <p:txBody>
          <a:bodyPr>
            <a:normAutofit fontScale="92500" lnSpcReduction="10000"/>
          </a:bodyPr>
          <a:lstStyle/>
          <a:p>
            <a:pPr>
              <a:buNone/>
            </a:pPr>
            <a:endParaRPr lang="en-US" dirty="0" smtClean="0"/>
          </a:p>
          <a:p>
            <a:r>
              <a:rPr lang="en-US" dirty="0"/>
              <a:t>Our project and implementation is on S</a:t>
            </a:r>
            <a:r>
              <a:rPr lang="en-US" dirty="0" smtClean="0"/>
              <a:t>upermarket Billing </a:t>
            </a:r>
            <a:r>
              <a:rPr lang="en-US" dirty="0"/>
              <a:t>System. We have successfully completed it. We </a:t>
            </a:r>
            <a:r>
              <a:rPr lang="en-US" dirty="0" smtClean="0"/>
              <a:t>take this </a:t>
            </a:r>
            <a:r>
              <a:rPr lang="en-US" dirty="0"/>
              <a:t>opportunity to express our sense of indebtedness </a:t>
            </a:r>
            <a:r>
              <a:rPr lang="en-US" dirty="0" smtClean="0"/>
              <a:t>and gratitude </a:t>
            </a:r>
            <a:r>
              <a:rPr lang="en-US" dirty="0"/>
              <a:t>to all those people who helped us in </a:t>
            </a:r>
            <a:r>
              <a:rPr lang="en-US" dirty="0" smtClean="0"/>
              <a:t>completing this </a:t>
            </a:r>
            <a:r>
              <a:rPr lang="en-US" dirty="0"/>
              <a:t>project and </a:t>
            </a:r>
            <a:r>
              <a:rPr lang="en-US" dirty="0" smtClean="0"/>
              <a:t>implementation.</a:t>
            </a:r>
            <a:endParaRPr lang="en-US" dirty="0"/>
          </a:p>
          <a:p>
            <a:r>
              <a:rPr lang="en-US" dirty="0" smtClean="0"/>
              <a:t> This project </a:t>
            </a:r>
            <a:r>
              <a:rPr lang="en-US" dirty="0"/>
              <a:t>and implementation has contributed a lot to </a:t>
            </a:r>
            <a:r>
              <a:rPr lang="en-US" dirty="0" smtClean="0"/>
              <a:t>our knowledge </a:t>
            </a:r>
            <a:r>
              <a:rPr lang="en-US" dirty="0"/>
              <a:t>that has proved to be a value addition for </a:t>
            </a:r>
            <a:r>
              <a:rPr lang="en-US" dirty="0" smtClean="0"/>
              <a:t>us.</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rot="20830395">
            <a:off x="1371600" y="2438400"/>
            <a:ext cx="7498080" cy="1143000"/>
          </a:xfrm>
        </p:spPr>
        <p:txBody>
          <a:bodyPr/>
          <a:lstStyle/>
          <a:p>
            <a:pPr algn="ctr"/>
            <a:r>
              <a:rPr lang="en-US" dirty="0" smtClean="0"/>
              <a:t>THANK YOU</a:t>
            </a:r>
            <a:endParaRPr lang="en-US" dirty="0"/>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 of contents</a:t>
            </a:r>
            <a:endParaRPr lang="en-US" dirty="0"/>
          </a:p>
        </p:txBody>
      </p:sp>
      <p:sp>
        <p:nvSpPr>
          <p:cNvPr id="3" name="Content Placeholder 2"/>
          <p:cNvSpPr>
            <a:spLocks noGrp="1"/>
          </p:cNvSpPr>
          <p:nvPr>
            <p:ph idx="1"/>
          </p:nvPr>
        </p:nvSpPr>
        <p:spPr/>
        <p:txBody>
          <a:bodyPr>
            <a:normAutofit/>
          </a:bodyPr>
          <a:lstStyle/>
          <a:p>
            <a:r>
              <a:rPr lang="en-US" dirty="0" smtClean="0"/>
              <a:t>Motivation</a:t>
            </a:r>
          </a:p>
          <a:p>
            <a:r>
              <a:rPr lang="en-US" dirty="0" smtClean="0"/>
              <a:t>Solution possible</a:t>
            </a:r>
          </a:p>
          <a:p>
            <a:r>
              <a:rPr lang="en-US" dirty="0" smtClean="0"/>
              <a:t>Introduction</a:t>
            </a:r>
          </a:p>
          <a:p>
            <a:r>
              <a:rPr lang="en-US" smtClean="0"/>
              <a:t>WorkFlow</a:t>
            </a:r>
            <a:endParaRPr lang="en-US" dirty="0" smtClean="0"/>
          </a:p>
          <a:p>
            <a:r>
              <a:rPr lang="en-US" dirty="0" smtClean="0"/>
              <a:t>Project Overview</a:t>
            </a:r>
          </a:p>
          <a:p>
            <a:r>
              <a:rPr lang="en-US" dirty="0" smtClean="0"/>
              <a:t>Methodology</a:t>
            </a:r>
          </a:p>
          <a:p>
            <a:r>
              <a:rPr lang="en-US" dirty="0" smtClean="0"/>
              <a:t>Advantages &amp; Disadvantages</a:t>
            </a:r>
          </a:p>
          <a:p>
            <a:r>
              <a:rPr lang="en-US" dirty="0" smtClean="0"/>
              <a:t>Conclusion </a:t>
            </a:r>
          </a:p>
          <a:p>
            <a:pPr marL="82296" indent="0">
              <a:buNone/>
            </a:pP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19200" y="381000"/>
            <a:ext cx="3842527" cy="830997"/>
          </a:xfrm>
          <a:prstGeom prst="rect">
            <a:avLst/>
          </a:prstGeom>
          <a:noFill/>
        </p:spPr>
        <p:txBody>
          <a:bodyPr wrap="none" rtlCol="0">
            <a:spAutoFit/>
          </a:bodyPr>
          <a:lstStyle/>
          <a:p>
            <a:r>
              <a:rPr lang="en-US" sz="4800" dirty="0" smtClean="0"/>
              <a:t>MOTIVATION</a:t>
            </a:r>
            <a:endParaRPr lang="en-US" sz="4800" dirty="0"/>
          </a:p>
        </p:txBody>
      </p:sp>
      <p:graphicFrame>
        <p:nvGraphicFramePr>
          <p:cNvPr id="4" name="Table 3"/>
          <p:cNvGraphicFramePr>
            <a:graphicFrameLocks noGrp="1"/>
          </p:cNvGraphicFramePr>
          <p:nvPr>
            <p:extLst>
              <p:ext uri="{D42A27DB-BD31-4B8C-83A1-F6EECF244321}">
                <p14:modId xmlns:p14="http://schemas.microsoft.com/office/powerpoint/2010/main" val="2904719535"/>
              </p:ext>
            </p:extLst>
          </p:nvPr>
        </p:nvGraphicFramePr>
        <p:xfrm>
          <a:off x="1023127" y="2064688"/>
          <a:ext cx="8077200" cy="4793312"/>
        </p:xfrm>
        <a:graphic>
          <a:graphicData uri="http://schemas.openxmlformats.org/drawingml/2006/table">
            <a:tbl>
              <a:tblPr firstRow="1" bandRow="1">
                <a:tableStyleId>{21E4AEA4-8DFA-4A89-87EB-49C32662AFE0}</a:tableStyleId>
              </a:tblPr>
              <a:tblGrid>
                <a:gridCol w="8077200"/>
              </a:tblGrid>
              <a:tr h="967408">
                <a:tc>
                  <a:txBody>
                    <a:bodyPr/>
                    <a:lstStyle/>
                    <a:p>
                      <a:pPr marL="342900" indent="-342900">
                        <a:buFont typeface="Arial" pitchFamily="34" charset="0"/>
                        <a:buChar char="•"/>
                      </a:pPr>
                      <a:r>
                        <a:rPr lang="en-US" sz="2400" b="0" dirty="0" smtClean="0"/>
                        <a:t>A</a:t>
                      </a:r>
                      <a:r>
                        <a:rPr lang="en-US" sz="2400" b="0" baseline="0" dirty="0" smtClean="0"/>
                        <a:t> person entering the shopping mall does not know what are the items located in the wreck he wanted  to purchase  in the shopping mall. </a:t>
                      </a:r>
                      <a:endParaRPr lang="en-US" sz="2400" b="0" dirty="0"/>
                    </a:p>
                  </a:txBody>
                  <a:tcPr/>
                </a:tc>
              </a:tr>
              <a:tr h="967408">
                <a:tc>
                  <a:txBody>
                    <a:bodyPr/>
                    <a:lstStyle/>
                    <a:p>
                      <a:endParaRPr lang="en-US" dirty="0"/>
                    </a:p>
                  </a:txBody>
                  <a:tcPr/>
                </a:tc>
              </a:tr>
              <a:tr h="1669776">
                <a:tc>
                  <a:txBody>
                    <a:bodyPr/>
                    <a:lstStyle/>
                    <a:p>
                      <a:pPr marL="342900" indent="-342900">
                        <a:buFont typeface="Arial" pitchFamily="34" charset="0"/>
                        <a:buChar char="•"/>
                      </a:pPr>
                      <a:r>
                        <a:rPr lang="en-US" sz="2400" dirty="0" smtClean="0"/>
                        <a:t>She/he</a:t>
                      </a:r>
                      <a:r>
                        <a:rPr lang="en-US" sz="2400" baseline="0" dirty="0" smtClean="0"/>
                        <a:t> has to look for the particular item throughout the  shopping mall.</a:t>
                      </a:r>
                      <a:endParaRPr lang="en-US" sz="2400" dirty="0"/>
                    </a:p>
                  </a:txBody>
                  <a:tcPr/>
                </a:tc>
              </a:tr>
              <a:tr h="967408">
                <a:tc>
                  <a:txBody>
                    <a:bodyPr/>
                    <a:lstStyle/>
                    <a:p>
                      <a:pPr marL="342900" indent="-342900">
                        <a:buFont typeface="Arial" pitchFamily="34" charset="0"/>
                        <a:buChar char="•"/>
                      </a:pPr>
                      <a:r>
                        <a:rPr lang="en-US" sz="2400" dirty="0" smtClean="0"/>
                        <a:t>They</a:t>
                      </a:r>
                      <a:r>
                        <a:rPr lang="en-US" sz="2400" baseline="0" dirty="0" smtClean="0"/>
                        <a:t> should also enquire the details about the items to call to the home</a:t>
                      </a:r>
                      <a:endParaRPr lang="en-US" sz="2400" dirty="0"/>
                    </a:p>
                  </a:txBody>
                  <a:tcPr/>
                </a:tc>
              </a:tr>
            </a:tbl>
          </a:graphicData>
        </a:graphic>
      </p:graphicFrame>
    </p:spTree>
  </p:cSld>
  <p:clrMapOvr>
    <a:masterClrMapping/>
  </p:clrMapOvr>
  <p:transition spd="slow">
    <p:pull/>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90600" y="1066800"/>
            <a:ext cx="3700052" cy="707886"/>
          </a:xfrm>
          <a:prstGeom prst="rect">
            <a:avLst/>
          </a:prstGeom>
          <a:noFill/>
        </p:spPr>
        <p:txBody>
          <a:bodyPr wrap="none" rtlCol="0">
            <a:spAutoFit/>
          </a:bodyPr>
          <a:lstStyle/>
          <a:p>
            <a:r>
              <a:rPr lang="en-US" sz="4000" dirty="0" smtClean="0"/>
              <a:t>Solution possible</a:t>
            </a:r>
            <a:endParaRPr lang="en-US" sz="4000" dirty="0"/>
          </a:p>
        </p:txBody>
      </p:sp>
      <p:graphicFrame>
        <p:nvGraphicFramePr>
          <p:cNvPr id="3" name="Table 2"/>
          <p:cNvGraphicFramePr>
            <a:graphicFrameLocks noGrp="1"/>
          </p:cNvGraphicFramePr>
          <p:nvPr>
            <p:extLst>
              <p:ext uri="{D42A27DB-BD31-4B8C-83A1-F6EECF244321}">
                <p14:modId xmlns:p14="http://schemas.microsoft.com/office/powerpoint/2010/main" val="1110792414"/>
              </p:ext>
            </p:extLst>
          </p:nvPr>
        </p:nvGraphicFramePr>
        <p:xfrm>
          <a:off x="1019827" y="1846337"/>
          <a:ext cx="8153400" cy="4999137"/>
        </p:xfrm>
        <a:graphic>
          <a:graphicData uri="http://schemas.openxmlformats.org/drawingml/2006/table">
            <a:tbl>
              <a:tblPr firstRow="1" bandRow="1">
                <a:tableStyleId>{21E4AEA4-8DFA-4A89-87EB-49C32662AFE0}</a:tableStyleId>
              </a:tblPr>
              <a:tblGrid>
                <a:gridCol w="8153400"/>
              </a:tblGrid>
              <a:tr h="1419616">
                <a:tc>
                  <a:txBody>
                    <a:bodyPr/>
                    <a:lstStyle/>
                    <a:p>
                      <a:pPr marL="342900" indent="-342900">
                        <a:buFont typeface="Arial" pitchFamily="34" charset="0"/>
                        <a:buChar char="•"/>
                      </a:pPr>
                      <a:r>
                        <a:rPr lang="en-US" sz="2400" b="0" dirty="0" smtClean="0"/>
                        <a:t>To</a:t>
                      </a:r>
                      <a:r>
                        <a:rPr lang="en-US" sz="2400" b="0" baseline="0" dirty="0" smtClean="0"/>
                        <a:t> overcome all the above discussed problems, we are developing a solution that is, instead of go the home and search items in wreck and shopping mall, we can search for the items using our mobile.</a:t>
                      </a:r>
                      <a:endParaRPr lang="en-US" sz="2400" b="0" dirty="0"/>
                    </a:p>
                  </a:txBody>
                  <a:tcPr/>
                </a:tc>
              </a:tr>
              <a:tr h="1148219">
                <a:tc>
                  <a:txBody>
                    <a:bodyPr/>
                    <a:lstStyle/>
                    <a:p>
                      <a:pPr marL="342900" indent="-342900">
                        <a:buFont typeface="Arial" pitchFamily="34" charset="0"/>
                        <a:buChar char="•"/>
                      </a:pPr>
                      <a:r>
                        <a:rPr lang="en-US" sz="2400" dirty="0" smtClean="0"/>
                        <a:t>This</a:t>
                      </a:r>
                      <a:r>
                        <a:rPr lang="en-US" sz="2400" baseline="0" dirty="0" smtClean="0"/>
                        <a:t> will remove the burden on the customer</a:t>
                      </a:r>
                      <a:r>
                        <a:rPr lang="en-US" baseline="0" dirty="0" smtClean="0"/>
                        <a:t>.</a:t>
                      </a:r>
                      <a:endParaRPr lang="en-US" dirty="0"/>
                    </a:p>
                  </a:txBody>
                  <a:tcPr/>
                </a:tc>
              </a:tr>
              <a:tr h="1148219">
                <a:tc>
                  <a:txBody>
                    <a:bodyPr/>
                    <a:lstStyle/>
                    <a:p>
                      <a:pPr marL="285750" indent="-285750">
                        <a:buFont typeface="Arial" pitchFamily="34" charset="0"/>
                        <a:buChar char="•"/>
                      </a:pPr>
                      <a:r>
                        <a:rPr lang="en-US" sz="2400" dirty="0" smtClean="0"/>
                        <a:t>Payment also</a:t>
                      </a:r>
                      <a:r>
                        <a:rPr lang="en-US" sz="2400" baseline="0" dirty="0" smtClean="0"/>
                        <a:t> </a:t>
                      </a:r>
                      <a:r>
                        <a:rPr lang="en-US" sz="2400" dirty="0" smtClean="0"/>
                        <a:t>can</a:t>
                      </a:r>
                      <a:r>
                        <a:rPr lang="en-US" sz="2400" baseline="0" dirty="0" smtClean="0"/>
                        <a:t> be done through mobile</a:t>
                      </a:r>
                      <a:r>
                        <a:rPr lang="en-US" baseline="0" dirty="0" smtClean="0"/>
                        <a:t>. </a:t>
                      </a:r>
                      <a:endParaRPr lang="en-US" dirty="0"/>
                    </a:p>
                  </a:txBody>
                  <a:tcPr/>
                </a:tc>
              </a:tr>
              <a:tr h="1148219">
                <a:tc>
                  <a:txBody>
                    <a:bodyPr/>
                    <a:lstStyle/>
                    <a:p>
                      <a:endParaRPr lang="en-US" dirty="0"/>
                    </a:p>
                  </a:txBody>
                  <a:tcPr/>
                </a:tc>
              </a:tr>
            </a:tbl>
          </a:graphicData>
        </a:graphic>
      </p:graphicFrame>
    </p:spTree>
  </p:cSld>
  <p:clrMapOvr>
    <a:masterClrMapping/>
  </p:clrMapOvr>
  <p:transition spd="slow">
    <p:cove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228600"/>
            <a:ext cx="9144000" cy="3077766"/>
          </a:xfrm>
          <a:prstGeom prst="rect">
            <a:avLst/>
          </a:prstGeom>
        </p:spPr>
        <p:txBody>
          <a:bodyPr wrap="square">
            <a:spAutoFit/>
          </a:bodyPr>
          <a:lstStyle/>
          <a:p>
            <a:r>
              <a:rPr lang="en-US" sz="6600" dirty="0" smtClean="0"/>
              <a:t> Introduction</a:t>
            </a:r>
            <a:r>
              <a:rPr lang="en-US" dirty="0" smtClean="0"/>
              <a:t> </a:t>
            </a:r>
          </a:p>
          <a:p>
            <a:pPr marL="342900" indent="-342900">
              <a:buFont typeface="Arial" pitchFamily="34" charset="0"/>
              <a:buChar char="•"/>
            </a:pPr>
            <a:r>
              <a:rPr lang="en-US" sz="2000" dirty="0" smtClean="0"/>
              <a:t>Supermarket is the place where customers come to purchase their daily using products and pay for that.</a:t>
            </a:r>
          </a:p>
          <a:p>
            <a:endParaRPr lang="en-US" sz="2800" dirty="0" smtClean="0"/>
          </a:p>
          <a:p>
            <a:endParaRPr lang="en-US" sz="2800" dirty="0" smtClean="0"/>
          </a:p>
          <a:p>
            <a:endParaRPr lang="en-US" sz="3200" i="1" dirty="0"/>
          </a:p>
        </p:txBody>
      </p:sp>
      <p:graphicFrame>
        <p:nvGraphicFramePr>
          <p:cNvPr id="5" name="Table 4"/>
          <p:cNvGraphicFramePr>
            <a:graphicFrameLocks noGrp="1"/>
          </p:cNvGraphicFramePr>
          <p:nvPr>
            <p:extLst>
              <p:ext uri="{D42A27DB-BD31-4B8C-83A1-F6EECF244321}">
                <p14:modId xmlns:p14="http://schemas.microsoft.com/office/powerpoint/2010/main" val="3455746107"/>
              </p:ext>
            </p:extLst>
          </p:nvPr>
        </p:nvGraphicFramePr>
        <p:xfrm>
          <a:off x="-14614" y="1580650"/>
          <a:ext cx="9156526" cy="5246035"/>
        </p:xfrm>
        <a:graphic>
          <a:graphicData uri="http://schemas.openxmlformats.org/drawingml/2006/table">
            <a:tbl>
              <a:tblPr firstRow="1" bandRow="1">
                <a:tableStyleId>{5DA37D80-6434-44D0-A028-1B22A696006F}</a:tableStyleId>
              </a:tblPr>
              <a:tblGrid>
                <a:gridCol w="9156526"/>
              </a:tblGrid>
              <a:tr h="454831">
                <a:tc>
                  <a:txBody>
                    <a:bodyPr/>
                    <a:lstStyle/>
                    <a:p>
                      <a:endParaRPr lang="en-US" dirty="0"/>
                    </a:p>
                  </a:txBody>
                  <a:tcPr/>
                </a:tc>
              </a:tr>
              <a:tr h="821223">
                <a:tc>
                  <a:txBody>
                    <a:bodyPr/>
                    <a:lstStyle/>
                    <a:p>
                      <a:pPr marL="342900" indent="-342900">
                        <a:buFont typeface="Arial" pitchFamily="34" charset="0"/>
                        <a:buChar char="•"/>
                      </a:pPr>
                      <a:r>
                        <a:rPr lang="en-US" sz="2400" i="1" dirty="0" smtClean="0"/>
                        <a:t>There</a:t>
                      </a:r>
                      <a:r>
                        <a:rPr lang="en-US" sz="2400" i="1" baseline="0" dirty="0" smtClean="0"/>
                        <a:t> is a need to calculate how many products are sold and to generate the bill for the customer.</a:t>
                      </a:r>
                      <a:endParaRPr lang="en-US" sz="2400" i="1" dirty="0" smtClean="0"/>
                    </a:p>
                    <a:p>
                      <a:r>
                        <a:rPr lang="en-US" sz="2400" i="1" dirty="0" smtClean="0"/>
                        <a:t> </a:t>
                      </a:r>
                      <a:endParaRPr lang="en-US" sz="2400" dirty="0"/>
                    </a:p>
                  </a:txBody>
                  <a:tcPr/>
                </a:tc>
              </a:tr>
              <a:tr h="821223">
                <a:tc>
                  <a:txBody>
                    <a:bodyPr/>
                    <a:lstStyle/>
                    <a:p>
                      <a:pPr marL="342900" indent="-342900">
                        <a:buFont typeface="Arial" pitchFamily="34" charset="0"/>
                        <a:buChar char="•"/>
                      </a:pPr>
                      <a:r>
                        <a:rPr lang="en-US" sz="2400" dirty="0" smtClean="0"/>
                        <a:t>In</a:t>
                      </a:r>
                      <a:r>
                        <a:rPr lang="en-US" sz="2400" baseline="0" dirty="0" smtClean="0"/>
                        <a:t> our project and implementation we have 3 users.</a:t>
                      </a:r>
                      <a:endParaRPr lang="en-US" sz="2400" dirty="0"/>
                    </a:p>
                  </a:txBody>
                  <a:tcPr/>
                </a:tc>
              </a:tr>
              <a:tr h="821223">
                <a:tc>
                  <a:txBody>
                    <a:bodyPr/>
                    <a:lstStyle/>
                    <a:p>
                      <a:pPr marL="285750" indent="-285750">
                        <a:buFont typeface="Arial" pitchFamily="34" charset="0"/>
                        <a:buChar char="•"/>
                      </a:pPr>
                      <a:r>
                        <a:rPr lang="en-US" sz="2400" i="1" dirty="0" smtClean="0"/>
                        <a:t>First is the data entry operator who will enter the</a:t>
                      </a:r>
                      <a:r>
                        <a:rPr lang="en-US" sz="2400" i="1" baseline="0" dirty="0" smtClean="0"/>
                        <a:t> products in database</a:t>
                      </a:r>
                      <a:endParaRPr lang="en-US" sz="2400" dirty="0"/>
                    </a:p>
                  </a:txBody>
                  <a:tcPr/>
                </a:tc>
              </a:tr>
              <a:tr h="821223">
                <a:tc>
                  <a:txBody>
                    <a:bodyPr/>
                    <a:lstStyle/>
                    <a:p>
                      <a:pPr marL="342900" indent="-342900">
                        <a:buFont typeface="Arial" pitchFamily="34" charset="0"/>
                        <a:buChar char="•"/>
                      </a:pPr>
                      <a:r>
                        <a:rPr lang="en-US" sz="2400" dirty="0" smtClean="0"/>
                        <a:t>Second</a:t>
                      </a:r>
                      <a:r>
                        <a:rPr lang="en-US" sz="2400" baseline="0" dirty="0" smtClean="0"/>
                        <a:t> one is the administrator who will decide the taxes and commissions on the products and can see the report of any product.</a:t>
                      </a:r>
                      <a:endParaRPr lang="en-US" sz="2400" dirty="0"/>
                    </a:p>
                  </a:txBody>
                  <a:tcPr/>
                </a:tc>
              </a:tr>
              <a:tr h="1137078">
                <a:tc>
                  <a:txBody>
                    <a:bodyPr/>
                    <a:lstStyle/>
                    <a:p>
                      <a:pPr marL="285750" indent="-285750">
                        <a:buFont typeface="Arial" pitchFamily="34" charset="0"/>
                        <a:buChar char="•"/>
                      </a:pPr>
                      <a:r>
                        <a:rPr lang="en-US" sz="1800" i="1" dirty="0" smtClean="0"/>
                        <a:t> </a:t>
                      </a:r>
                      <a:r>
                        <a:rPr lang="en-US" sz="2400" i="1" dirty="0" smtClean="0"/>
                        <a:t>Third</a:t>
                      </a:r>
                      <a:r>
                        <a:rPr lang="en-US" sz="2400" i="1" baseline="0" dirty="0" smtClean="0"/>
                        <a:t> one is the bill calculating operator who will calculate the bill and print.</a:t>
                      </a:r>
                      <a:endParaRPr lang="en-US" sz="2400" i="1" dirty="0" smtClean="0"/>
                    </a:p>
                    <a:p>
                      <a:pPr marL="342900" indent="-342900">
                        <a:buFont typeface="Arial" pitchFamily="34" charset="0"/>
                        <a:buChar char="•"/>
                      </a:pPr>
                      <a:endParaRPr lang="en-US" sz="2400" dirty="0"/>
                    </a:p>
                  </a:txBody>
                  <a:tcPr/>
                </a:tc>
              </a:tr>
            </a:tbl>
          </a:graphicData>
        </a:graphic>
      </p:graphicFrame>
    </p:spTree>
  </p:cSld>
  <p:clrMapOvr>
    <a:masterClrMapping/>
  </p:clrMapOvr>
  <p:transition spd="slow">
    <p:wheel spokes="1"/>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219200" y="1447800"/>
            <a:ext cx="7924800" cy="5262979"/>
          </a:xfrm>
          <a:prstGeom prst="rect">
            <a:avLst/>
          </a:prstGeom>
        </p:spPr>
        <p:txBody>
          <a:bodyPr wrap="square">
            <a:spAutoFit/>
          </a:bodyPr>
          <a:lstStyle/>
          <a:p>
            <a:r>
              <a:rPr lang="en-US" sz="2400" i="1" dirty="0" smtClean="0">
                <a:latin typeface="+mj-lt"/>
                <a:cs typeface="Arial" pitchFamily="34" charset="0"/>
              </a:rPr>
              <a:t>Work in the supermarket will be done in the following way:</a:t>
            </a:r>
          </a:p>
          <a:p>
            <a:pPr marL="342900" indent="-342900">
              <a:buFont typeface="Arial" pitchFamily="34" charset="0"/>
              <a:buChar char="•"/>
            </a:pPr>
            <a:r>
              <a:rPr lang="en-US" sz="2400" i="1" dirty="0" smtClean="0">
                <a:latin typeface="+mj-lt"/>
                <a:cs typeface="Arial" pitchFamily="34" charset="0"/>
              </a:rPr>
              <a:t>The product will come in the store.</a:t>
            </a:r>
          </a:p>
          <a:p>
            <a:pPr marL="342900" indent="-342900">
              <a:buFont typeface="Arial" pitchFamily="34" charset="0"/>
              <a:buChar char="•"/>
            </a:pPr>
            <a:r>
              <a:rPr lang="en-US" sz="2400" i="1" dirty="0" smtClean="0">
                <a:latin typeface="+mj-lt"/>
                <a:cs typeface="Arial" pitchFamily="34" charset="0"/>
              </a:rPr>
              <a:t>Data entry operator will enter the information of the product in the Database.</a:t>
            </a:r>
          </a:p>
          <a:p>
            <a:pPr marL="342900" indent="-342900">
              <a:buFont typeface="Arial" pitchFamily="34" charset="0"/>
              <a:buChar char="•"/>
            </a:pPr>
            <a:r>
              <a:rPr lang="en-US" sz="2400" i="1" dirty="0" smtClean="0">
                <a:latin typeface="+mj-lt"/>
                <a:cs typeface="Arial" pitchFamily="34" charset="0"/>
              </a:rPr>
              <a:t>The Administrator will enter the taxes and commissions for each product.</a:t>
            </a:r>
          </a:p>
          <a:p>
            <a:pPr marL="342900" indent="-342900">
              <a:buFont typeface="Arial" pitchFamily="34" charset="0"/>
              <a:buChar char="•"/>
            </a:pPr>
            <a:r>
              <a:rPr lang="en-US" sz="2400" i="1" dirty="0" smtClean="0">
                <a:latin typeface="+mj-lt"/>
                <a:cs typeface="Arial" pitchFamily="34" charset="0"/>
              </a:rPr>
              <a:t>The customer will </a:t>
            </a:r>
            <a:r>
              <a:rPr lang="en-US" sz="2400" i="1" dirty="0" err="1" smtClean="0">
                <a:latin typeface="+mj-lt"/>
                <a:cs typeface="Arial" pitchFamily="34" charset="0"/>
              </a:rPr>
              <a:t>comme</a:t>
            </a:r>
            <a:r>
              <a:rPr lang="en-US" sz="2400" i="1" dirty="0" smtClean="0">
                <a:latin typeface="+mj-lt"/>
                <a:cs typeface="Arial" pitchFamily="34" charset="0"/>
              </a:rPr>
              <a:t> and take the  basket with him/her and choose the product and took it to the counter</a:t>
            </a:r>
          </a:p>
          <a:p>
            <a:pPr marL="342900" indent="-342900">
              <a:buFont typeface="Arial" pitchFamily="34" charset="0"/>
              <a:buChar char="•"/>
            </a:pPr>
            <a:r>
              <a:rPr lang="en-US" sz="2400" i="1" dirty="0" smtClean="0">
                <a:latin typeface="+mj-lt"/>
                <a:cs typeface="Arial" pitchFamily="34" charset="0"/>
              </a:rPr>
              <a:t>The bill calculating operator will check the product then it will match the product id then it will show its information and price and bill will be calculated band total payment will be shown</a:t>
            </a:r>
          </a:p>
          <a:p>
            <a:pPr marL="342900" indent="-342900">
              <a:buFont typeface="Arial" pitchFamily="34" charset="0"/>
              <a:buChar char="•"/>
            </a:pPr>
            <a:r>
              <a:rPr lang="en-US" sz="2400" i="1" dirty="0" smtClean="0">
                <a:latin typeface="+mj-lt"/>
                <a:cs typeface="Arial" pitchFamily="34" charset="0"/>
              </a:rPr>
              <a:t>Customer will pay for the products</a:t>
            </a:r>
          </a:p>
          <a:p>
            <a:pPr marL="342900" indent="-342900">
              <a:buFont typeface="Arial" pitchFamily="34" charset="0"/>
              <a:buChar char="•"/>
            </a:pPr>
            <a:r>
              <a:rPr lang="en-US" sz="2400" i="1" dirty="0" smtClean="0">
                <a:latin typeface="+mj-lt"/>
                <a:cs typeface="Arial" pitchFamily="34" charset="0"/>
              </a:rPr>
              <a:t>All the products will be packed and delivered to the customer.</a:t>
            </a:r>
          </a:p>
          <a:p>
            <a:pPr marL="342900" indent="-342900">
              <a:buFont typeface="Arial" pitchFamily="34" charset="0"/>
              <a:buChar char="•"/>
            </a:pPr>
            <a:endParaRPr lang="en-US" sz="2400" i="1" dirty="0">
              <a:latin typeface="+mj-lt"/>
              <a:cs typeface="Arial" pitchFamily="34" charset="0"/>
            </a:endParaRPr>
          </a:p>
        </p:txBody>
      </p:sp>
      <p:sp>
        <p:nvSpPr>
          <p:cNvPr id="2" name="Rectangle 1"/>
          <p:cNvSpPr/>
          <p:nvPr/>
        </p:nvSpPr>
        <p:spPr>
          <a:xfrm>
            <a:off x="1436292" y="381000"/>
            <a:ext cx="3760966" cy="923330"/>
          </a:xfrm>
          <a:prstGeom prst="rect">
            <a:avLst/>
          </a:prstGeom>
          <a:noFill/>
        </p:spPr>
        <p:txBody>
          <a:bodyPr wrap="none" lIns="91440" tIns="45720" rIns="91440" bIns="45720">
            <a:spAutoFit/>
          </a:bodyPr>
          <a:lstStyle/>
          <a:p>
            <a:pPr algn="ctr"/>
            <a:r>
              <a:rPr lang="en-US" sz="5400" b="1" dirty="0" smtClean="0">
                <a:ln w="24500" cmpd="dbl">
                  <a:solidFill>
                    <a:schemeClr val="accent2">
                      <a:shade val="85000"/>
                      <a:satMod val="155000"/>
                    </a:schemeClr>
                  </a:solidFill>
                  <a:prstDash val="solid"/>
                  <a:miter lim="800000"/>
                </a:ln>
                <a:gradFill>
                  <a:gsLst>
                    <a:gs pos="10000">
                      <a:schemeClr val="accent2">
                        <a:tint val="10000"/>
                        <a:satMod val="155000"/>
                      </a:schemeClr>
                    </a:gs>
                    <a:gs pos="60000">
                      <a:schemeClr val="accent2">
                        <a:tint val="30000"/>
                        <a:satMod val="155000"/>
                      </a:schemeClr>
                    </a:gs>
                    <a:gs pos="100000">
                      <a:schemeClr val="accent2">
                        <a:tint val="73000"/>
                        <a:satMod val="155000"/>
                      </a:schemeClr>
                    </a:gs>
                  </a:gsLst>
                  <a:lin ang="5400000"/>
                </a:gradFill>
                <a:effectLst>
                  <a:outerShdw blurRad="38100" dist="38100" dir="7020000" algn="tl">
                    <a:srgbClr val="000000">
                      <a:alpha val="35000"/>
                    </a:srgbClr>
                  </a:outerShdw>
                </a:effectLst>
              </a:rPr>
              <a:t>Work Flow</a:t>
            </a:r>
            <a:endParaRPr lang="en-US" sz="5400" b="1" cap="none" spc="0" dirty="0">
              <a:ln w="24500" cmpd="dbl">
                <a:solidFill>
                  <a:schemeClr val="accent2">
                    <a:shade val="85000"/>
                    <a:satMod val="155000"/>
                  </a:schemeClr>
                </a:solidFill>
                <a:prstDash val="solid"/>
                <a:miter lim="800000"/>
              </a:ln>
              <a:gradFill>
                <a:gsLst>
                  <a:gs pos="10000">
                    <a:schemeClr val="accent2">
                      <a:tint val="10000"/>
                      <a:satMod val="155000"/>
                    </a:schemeClr>
                  </a:gs>
                  <a:gs pos="60000">
                    <a:schemeClr val="accent2">
                      <a:tint val="30000"/>
                      <a:satMod val="155000"/>
                    </a:schemeClr>
                  </a:gs>
                  <a:gs pos="100000">
                    <a:schemeClr val="accent2">
                      <a:tint val="73000"/>
                      <a:satMod val="155000"/>
                    </a:schemeClr>
                  </a:gs>
                </a:gsLst>
                <a:lin ang="5400000"/>
              </a:gradFill>
              <a:effectLst>
                <a:outerShdw blurRad="38100" dist="38100" dir="7020000" algn="tl">
                  <a:srgbClr val="000000">
                    <a:alpha val="35000"/>
                  </a:srgbClr>
                </a:outerShdw>
              </a:effectLst>
            </a:endParaRPr>
          </a:p>
        </p:txBody>
      </p:sp>
    </p:spTree>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066800" y="304800"/>
            <a:ext cx="7620000" cy="6494085"/>
          </a:xfrm>
          <a:prstGeom prst="rect">
            <a:avLst/>
          </a:prstGeom>
        </p:spPr>
        <p:txBody>
          <a:bodyPr wrap="square">
            <a:spAutoFit/>
          </a:bodyPr>
          <a:lstStyle/>
          <a:p>
            <a:r>
              <a:rPr lang="en-US" sz="3200" b="1" u="sng" dirty="0" smtClean="0"/>
              <a:t>Project overview </a:t>
            </a:r>
          </a:p>
          <a:p>
            <a:r>
              <a:rPr lang="en-US" sz="2400" dirty="0" smtClean="0"/>
              <a:t> </a:t>
            </a:r>
            <a:r>
              <a:rPr lang="en-US" sz="2400" dirty="0"/>
              <a:t>Many Supermarkets use this type of billing system for a</a:t>
            </a:r>
          </a:p>
          <a:p>
            <a:r>
              <a:rPr lang="en-US" sz="2400" dirty="0"/>
              <a:t>decade. It is also improved many times according to</a:t>
            </a:r>
          </a:p>
          <a:p>
            <a:r>
              <a:rPr lang="en-US" sz="2400" dirty="0"/>
              <a:t>requirements of sellers and customers. It does the same</a:t>
            </a:r>
          </a:p>
          <a:p>
            <a:r>
              <a:rPr lang="en-US" sz="2400" dirty="0"/>
              <a:t>work that is calculating the bill, gives it to the customer</a:t>
            </a:r>
          </a:p>
          <a:p>
            <a:r>
              <a:rPr lang="en-US" sz="2400" dirty="0"/>
              <a:t>and maintain proper database. They are accurate in</a:t>
            </a:r>
          </a:p>
          <a:p>
            <a:r>
              <a:rPr lang="en-US" sz="2400" dirty="0"/>
              <a:t>calculation and printing, they also generate records</a:t>
            </a:r>
            <a:r>
              <a:rPr lang="en-US" sz="2400" dirty="0" smtClean="0"/>
              <a:t>.</a:t>
            </a:r>
          </a:p>
          <a:p>
            <a:endParaRPr lang="en-US" sz="2400" dirty="0"/>
          </a:p>
          <a:p>
            <a:r>
              <a:rPr lang="en-US" sz="2400" dirty="0"/>
              <a:t> A new concept is also added in the billing system is that</a:t>
            </a:r>
          </a:p>
          <a:p>
            <a:r>
              <a:rPr lang="en-US" sz="2400" dirty="0"/>
              <a:t>they also maintain relationships with the customers who</a:t>
            </a:r>
          </a:p>
          <a:p>
            <a:r>
              <a:rPr lang="en-US" sz="2400" dirty="0"/>
              <a:t>purchase more products from the store regularly. System</a:t>
            </a:r>
          </a:p>
          <a:p>
            <a:r>
              <a:rPr lang="en-US" sz="2400" dirty="0"/>
              <a:t>also concerns their requirements and gives them more</a:t>
            </a:r>
          </a:p>
          <a:p>
            <a:r>
              <a:rPr lang="en-US" sz="2400" dirty="0"/>
              <a:t>commission. It also shows the overall profit and profit on a</a:t>
            </a:r>
          </a:p>
          <a:p>
            <a:r>
              <a:rPr lang="en-US" sz="2400" dirty="0"/>
              <a:t>particular product and give repots which items are</a:t>
            </a:r>
          </a:p>
          <a:p>
            <a:r>
              <a:rPr lang="en-US" sz="2400" dirty="0"/>
              <a:t>required and which have cross their expiry </a:t>
            </a:r>
            <a:r>
              <a:rPr lang="en-US" sz="2400" dirty="0" smtClean="0"/>
              <a:t>date.</a:t>
            </a:r>
            <a:r>
              <a:rPr lang="en-US" sz="2400" dirty="0" smtClean="0">
                <a:latin typeface="+mj-lt"/>
                <a:cs typeface="Arial" pitchFamily="34" charset="0"/>
              </a:rPr>
              <a:t> </a:t>
            </a:r>
          </a:p>
          <a:p>
            <a:endParaRPr lang="en-US" sz="2400" dirty="0" smtClean="0">
              <a:latin typeface="+mj-lt"/>
            </a:endParaRPr>
          </a:p>
          <a:p>
            <a:endParaRPr lang="en-US" sz="2400" dirty="0">
              <a:latin typeface="+mj-lt"/>
            </a:endParaRPr>
          </a:p>
        </p:txBody>
      </p:sp>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90600" y="1219200"/>
            <a:ext cx="8153400" cy="563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1219200" y="152400"/>
            <a:ext cx="5638800" cy="923330"/>
          </a:xfrm>
          <a:prstGeom prst="rect">
            <a:avLst/>
          </a:prstGeom>
          <a:noFill/>
        </p:spPr>
        <p:txBody>
          <a:bodyPr wrap="square" lIns="91440" tIns="45720" rIns="91440" bIns="45720">
            <a:spAutoFit/>
          </a:bodyPr>
          <a:lstStyle/>
          <a:p>
            <a:pPr algn="ctr"/>
            <a:r>
              <a:rPr lang="en-US" sz="5400" b="1" dirty="0" err="1" smtClean="0">
                <a:ln w="24500" cmpd="dbl">
                  <a:solidFill>
                    <a:schemeClr val="accent2">
                      <a:shade val="85000"/>
                      <a:satMod val="155000"/>
                    </a:schemeClr>
                  </a:solidFill>
                  <a:prstDash val="solid"/>
                  <a:miter lim="800000"/>
                </a:ln>
                <a:gradFill>
                  <a:gsLst>
                    <a:gs pos="10000">
                      <a:schemeClr val="accent2">
                        <a:tint val="10000"/>
                        <a:satMod val="155000"/>
                      </a:schemeClr>
                    </a:gs>
                    <a:gs pos="60000">
                      <a:schemeClr val="accent2">
                        <a:tint val="30000"/>
                        <a:satMod val="155000"/>
                      </a:schemeClr>
                    </a:gs>
                    <a:gs pos="100000">
                      <a:schemeClr val="accent2">
                        <a:tint val="73000"/>
                        <a:satMod val="155000"/>
                      </a:schemeClr>
                    </a:gs>
                  </a:gsLst>
                  <a:lin ang="5400000"/>
                </a:gradFill>
                <a:effectLst>
                  <a:outerShdw blurRad="38100" dist="38100" dir="7020000" algn="tl">
                    <a:srgbClr val="000000">
                      <a:alpha val="35000"/>
                    </a:srgbClr>
                  </a:outerShdw>
                </a:effectLst>
              </a:rPr>
              <a:t>Methology</a:t>
            </a:r>
            <a:endParaRPr lang="en-US" sz="5400" b="1" cap="none" spc="0" dirty="0">
              <a:ln w="24500" cmpd="dbl">
                <a:solidFill>
                  <a:schemeClr val="accent2">
                    <a:shade val="85000"/>
                    <a:satMod val="155000"/>
                  </a:schemeClr>
                </a:solidFill>
                <a:prstDash val="solid"/>
                <a:miter lim="800000"/>
              </a:ln>
              <a:gradFill>
                <a:gsLst>
                  <a:gs pos="10000">
                    <a:schemeClr val="accent2">
                      <a:tint val="10000"/>
                      <a:satMod val="155000"/>
                    </a:schemeClr>
                  </a:gs>
                  <a:gs pos="60000">
                    <a:schemeClr val="accent2">
                      <a:tint val="30000"/>
                      <a:satMod val="155000"/>
                    </a:schemeClr>
                  </a:gs>
                  <a:gs pos="100000">
                    <a:schemeClr val="accent2">
                      <a:tint val="73000"/>
                      <a:satMod val="155000"/>
                    </a:schemeClr>
                  </a:gs>
                </a:gsLst>
                <a:lin ang="5400000"/>
              </a:gradFill>
              <a:effectLst>
                <a:outerShdw blurRad="38100" dist="38100" dir="7020000" algn="tl">
                  <a:srgbClr val="000000">
                    <a:alpha val="35000"/>
                  </a:srgbClr>
                </a:outerShdw>
              </a:effectLst>
            </a:endParaRPr>
          </a:p>
        </p:txBody>
      </p:sp>
    </p:spTree>
    <p:extLst>
      <p:ext uri="{BB962C8B-B14F-4D97-AF65-F5344CB8AC3E}">
        <p14:creationId xmlns:p14="http://schemas.microsoft.com/office/powerpoint/2010/main" val="1622681074"/>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90600" y="-25051"/>
            <a:ext cx="8153400" cy="68830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50362478"/>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1301</TotalTime>
  <Words>618</Words>
  <Application>Microsoft Office PowerPoint</Application>
  <PresentationFormat>On-screen Show (4:3)</PresentationFormat>
  <Paragraphs>70</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Solstice</vt:lpstr>
      <vt:lpstr>  Supermarket: Management &amp; Billing  </vt:lpstr>
      <vt:lpstr>Table of contents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Advantages:</vt:lpstr>
      <vt:lpstr>Disadvantages: </vt:lpstr>
      <vt:lpstr>Conclusion: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Traffic Signal: Management &amp; Control System</dc:title>
  <dc:creator>LENOVO</dc:creator>
  <cp:lastModifiedBy>dell</cp:lastModifiedBy>
  <cp:revision>39</cp:revision>
  <dcterms:created xsi:type="dcterms:W3CDTF">2019-07-27T07:27:59Z</dcterms:created>
  <dcterms:modified xsi:type="dcterms:W3CDTF">2019-10-01T10:49:23Z</dcterms:modified>
</cp:coreProperties>
</file>