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sldIdLst>
    <p:sldId id="256" r:id="rId4"/>
    <p:sldId id="258" r:id="rId5"/>
    <p:sldId id="260" r:id="rId7"/>
    <p:sldId id="261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CFCF6-E53B-4B33-B7C4-E7A5E3ACA6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67213-2B52-46E3-93EB-147E7B63B53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i="0" dirty="0"/>
            <a:t>The goal of this </a:t>
          </a:r>
          <a:r>
            <a:rPr lang="en-US" i="0" dirty="0"/>
            <a:t>project </a:t>
          </a:r>
          <a:r>
            <a:rPr lang="en-US" i="0" dirty="0"/>
            <a:t>is to accurately predict whether or not an adult makes more than 50000 US Dollars in an year on the basis of the feautures given.</a:t>
          </a:r>
          <a:r>
            <a:rPr lang="en-US" i="0" dirty="0"/>
            <a:t/>
          </a:r>
          <a:endParaRPr lang="en-US" i="0" dirty="0"/>
        </a:p>
      </dgm:t>
    </dgm:pt>
    <dgm:pt modelId="{F59265BE-E9CB-41F9-B994-56A5A1EBE318}" cxnId="{973CE294-587D-4E3C-B015-06D83B79BF29}" type="parTrans">
      <dgm:prSet/>
      <dgm:spPr/>
      <dgm:t>
        <a:bodyPr/>
        <a:lstStyle/>
        <a:p>
          <a:endParaRPr lang="en-US"/>
        </a:p>
      </dgm:t>
    </dgm:pt>
    <dgm:pt modelId="{7B328D60-4F52-49C5-BE4C-E2ADFDE6EC3A}" cxnId="{973CE294-587D-4E3C-B015-06D83B79BF29}" type="sibTrans">
      <dgm:prSet/>
      <dgm:spPr/>
      <dgm:t>
        <a:bodyPr/>
        <a:lstStyle/>
        <a:p>
          <a:endParaRPr lang="en-US"/>
        </a:p>
      </dgm:t>
    </dgm:pt>
    <dgm:pt modelId="{1EBD4230-84CF-4B3E-8241-28867B2353A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i="0" dirty="0"/>
            <a:t>It can be useful for employers to decide the right salary for the right candidate. </a:t>
          </a:r>
          <a:r>
            <a:rPr lang="en-US" i="0" dirty="0"/>
            <a:t>This model can set the stardards of deciding right salary.  </a:t>
          </a:r>
          <a:r>
            <a:rPr lang="en-US" dirty="0"/>
            <a:t/>
          </a:r>
          <a:endParaRPr lang="en-US" dirty="0"/>
        </a:p>
      </dgm:t>
    </dgm:pt>
    <dgm:pt modelId="{B163E708-A8C9-4787-A2A6-C2382AC2002B}" cxnId="{39D09940-01A9-420F-91A4-84D3E5A10796}" type="parTrans">
      <dgm:prSet/>
      <dgm:spPr/>
      <dgm:t>
        <a:bodyPr/>
        <a:lstStyle/>
        <a:p>
          <a:endParaRPr lang="en-US"/>
        </a:p>
      </dgm:t>
    </dgm:pt>
    <dgm:pt modelId="{569E390E-63B8-47C8-A9C0-FF1D872542D0}" cxnId="{39D09940-01A9-420F-91A4-84D3E5A10796}" type="sibTrans">
      <dgm:prSet/>
      <dgm:spPr/>
      <dgm:t>
        <a:bodyPr/>
        <a:lstStyle/>
        <a:p>
          <a:endParaRPr lang="en-US"/>
        </a:p>
      </dgm:t>
    </dgm:pt>
    <dgm:pt modelId="{0E713C90-348B-4B38-B8FD-49EAF892DBEE}" type="pres">
      <dgm:prSet presAssocID="{60ECFCF6-E53B-4B33-B7C4-E7A5E3ACA6F5}" presName="linear" presStyleCnt="0">
        <dgm:presLayoutVars>
          <dgm:animLvl val="lvl"/>
          <dgm:resizeHandles val="exact"/>
        </dgm:presLayoutVars>
      </dgm:prSet>
      <dgm:spPr/>
    </dgm:pt>
    <dgm:pt modelId="{F7EB4465-07B8-4A57-ACD2-63676ACDB50E}" type="pres">
      <dgm:prSet presAssocID="{8A967213-2B52-46E3-93EB-147E7B63B5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4B08F8-1601-464B-A78F-86EAAE56E241}" type="pres">
      <dgm:prSet presAssocID="{7B328D60-4F52-49C5-BE4C-E2ADFDE6EC3A}" presName="spacer" presStyleCnt="0"/>
      <dgm:spPr/>
    </dgm:pt>
    <dgm:pt modelId="{927CDCC5-B456-4329-9FE7-E791D5F561BE}" type="pres">
      <dgm:prSet presAssocID="{1EBD4230-84CF-4B3E-8241-28867B2353A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3CE294-587D-4E3C-B015-06D83B79BF29}" srcId="{60ECFCF6-E53B-4B33-B7C4-E7A5E3ACA6F5}" destId="{8A967213-2B52-46E3-93EB-147E7B63B530}" srcOrd="0" destOrd="0" parTransId="{F59265BE-E9CB-41F9-B994-56A5A1EBE318}" sibTransId="{7B328D60-4F52-49C5-BE4C-E2ADFDE6EC3A}"/>
    <dgm:cxn modelId="{39D09940-01A9-420F-91A4-84D3E5A10796}" srcId="{60ECFCF6-E53B-4B33-B7C4-E7A5E3ACA6F5}" destId="{1EBD4230-84CF-4B3E-8241-28867B2353AD}" srcOrd="1" destOrd="0" parTransId="{B163E708-A8C9-4787-A2A6-C2382AC2002B}" sibTransId="{569E390E-63B8-47C8-A9C0-FF1D872542D0}"/>
    <dgm:cxn modelId="{E1525CF6-5920-429E-9EE5-8F55942C09CE}" type="presOf" srcId="{60ECFCF6-E53B-4B33-B7C4-E7A5E3ACA6F5}" destId="{0E713C90-348B-4B38-B8FD-49EAF892DBEE}" srcOrd="0" destOrd="0" presId="urn:microsoft.com/office/officeart/2005/8/layout/vList2"/>
    <dgm:cxn modelId="{746D0163-8388-42F6-9D7A-BD3D63231A68}" type="presParOf" srcId="{0E713C90-348B-4B38-B8FD-49EAF892DBEE}" destId="{F7EB4465-07B8-4A57-ACD2-63676ACDB50E}" srcOrd="0" destOrd="0" presId="urn:microsoft.com/office/officeart/2005/8/layout/vList2"/>
    <dgm:cxn modelId="{8C2C2053-C591-484C-BC3B-84D30CF588D1}" type="presOf" srcId="{8A967213-2B52-46E3-93EB-147E7B63B530}" destId="{F7EB4465-07B8-4A57-ACD2-63676ACDB50E}" srcOrd="0" destOrd="0" presId="urn:microsoft.com/office/officeart/2005/8/layout/vList2"/>
    <dgm:cxn modelId="{26C2FBB8-836A-4FBF-96F1-83F92EAFA0D3}" type="presParOf" srcId="{0E713C90-348B-4B38-B8FD-49EAF892DBEE}" destId="{E24B08F8-1601-464B-A78F-86EAAE56E241}" srcOrd="1" destOrd="0" presId="urn:microsoft.com/office/officeart/2005/8/layout/vList2"/>
    <dgm:cxn modelId="{AB3FC8B2-7B96-4859-8833-1A05923F1513}" type="presParOf" srcId="{0E713C90-348B-4B38-B8FD-49EAF892DBEE}" destId="{927CDCC5-B456-4329-9FE7-E791D5F561BE}" srcOrd="2" destOrd="0" presId="urn:microsoft.com/office/officeart/2005/8/layout/vList2"/>
    <dgm:cxn modelId="{C35F909D-1380-4A3A-BA41-AEB2DCE2DA70}" type="presOf" srcId="{1EBD4230-84CF-4B3E-8241-28867B2353AD}" destId="{927CDCC5-B456-4329-9FE7-E791D5F561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627880" cy="4014470"/>
        <a:chOff x="0" y="0"/>
        <a:chExt cx="4627880" cy="4014470"/>
      </a:xfrm>
    </dsp:grpSpPr>
    <dsp:sp modelId="{F7EB4465-07B8-4A57-ACD2-63676ACDB50E}">
      <dsp:nvSpPr>
        <dsp:cNvPr id="3" name="Rounded Rectangle 2"/>
        <dsp:cNvSpPr/>
      </dsp:nvSpPr>
      <dsp:spPr bwMode="white">
        <a:xfrm>
          <a:off x="0" y="376795"/>
          <a:ext cx="4627880" cy="1600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i="0" dirty="0"/>
            <a:t>The goal of this </a:t>
          </a:r>
          <a:r>
            <a:rPr lang="en-US" i="0" dirty="0"/>
            <a:t>project </a:t>
          </a:r>
          <a:r>
            <a:rPr lang="en-US" i="0" dirty="0"/>
            <a:t>is to accurately predict whether or not an adult makes more than 50000 US Dollars in an year on the basis of the feautures given.</a:t>
          </a:r>
          <a:endParaRPr lang="en-US" i="0" dirty="0"/>
        </a:p>
      </dsp:txBody>
      <dsp:txXfrm>
        <a:off x="0" y="376795"/>
        <a:ext cx="4627880" cy="1600200"/>
      </dsp:txXfrm>
    </dsp:sp>
    <dsp:sp modelId="{927CDCC5-B456-4329-9FE7-E791D5F561BE}">
      <dsp:nvSpPr>
        <dsp:cNvPr id="4" name="Rounded Rectangle 3"/>
        <dsp:cNvSpPr/>
      </dsp:nvSpPr>
      <dsp:spPr bwMode="white">
        <a:xfrm>
          <a:off x="0" y="2037475"/>
          <a:ext cx="4627880" cy="1600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i="0" dirty="0"/>
            <a:t>It can be useful for employers to decide the right salary for the right candidate. </a:t>
          </a:r>
          <a:r>
            <a:rPr lang="en-US" i="0" dirty="0"/>
            <a:t>This model can set the stardards of deciding right salary.  </a:t>
          </a:r>
          <a:endParaRPr lang="en-US" dirty="0"/>
        </a:p>
      </dsp:txBody>
      <dsp:txXfrm>
        <a:off x="0" y="2037475"/>
        <a:ext cx="4627880" cy="16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  <a:endParaRPr lang="en-US" sz="4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  <a:endParaRPr lang="en-US" sz="16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/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  <a:endParaRPr lang="en-US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/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7" name="Picture Placeholder 55"/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58" name="Picture Placeholder 55"/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/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5" name="Text Placeholder 62"/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4" name="Text Placeholder 60"/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7" name="Text Placeholder 62"/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6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69" name="Text Placeholder 62"/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68" name="Text Placeholder 60"/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Content Placeholder 5"/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/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-1" fmla="*/ 540000 w 1080000"/>
              <a:gd name="connsiteY0-2" fmla="*/ 0 h 1262947"/>
              <a:gd name="connsiteX1-3" fmla="*/ 1080000 w 1080000"/>
              <a:gd name="connsiteY1-4" fmla="*/ 931034 h 1262947"/>
              <a:gd name="connsiteX2-5" fmla="*/ 1064374 w 1080000"/>
              <a:gd name="connsiteY2-6" fmla="*/ 931034 h 1262947"/>
              <a:gd name="connsiteX3-7" fmla="*/ 1069029 w 1080000"/>
              <a:gd name="connsiteY3-8" fmla="*/ 938533 h 1262947"/>
              <a:gd name="connsiteX4-9" fmla="*/ 1080000 w 1080000"/>
              <a:gd name="connsiteY4-10" fmla="*/ 992947 h 1262947"/>
              <a:gd name="connsiteX5-11" fmla="*/ 540000 w 1080000"/>
              <a:gd name="connsiteY5-12" fmla="*/ 1262947 h 1262947"/>
              <a:gd name="connsiteX6-13" fmla="*/ 0 w 1080000"/>
              <a:gd name="connsiteY6-14" fmla="*/ 992947 h 1262947"/>
              <a:gd name="connsiteX7-15" fmla="*/ 10971 w 1080000"/>
              <a:gd name="connsiteY7-16" fmla="*/ 938533 h 1262947"/>
              <a:gd name="connsiteX8-17" fmla="*/ 15626 w 1080000"/>
              <a:gd name="connsiteY8-18" fmla="*/ 931034 h 1262947"/>
              <a:gd name="connsiteX9-19" fmla="*/ 540000 w 1080000"/>
              <a:gd name="connsiteY9-20" fmla="*/ 0 h 1262947"/>
              <a:gd name="connsiteX0-21" fmla="*/ 540000 w 1080000"/>
              <a:gd name="connsiteY0-22" fmla="*/ 0 h 1262947"/>
              <a:gd name="connsiteX1-23" fmla="*/ 1064374 w 1080000"/>
              <a:gd name="connsiteY1-24" fmla="*/ 931034 h 1262947"/>
              <a:gd name="connsiteX2-25" fmla="*/ 1069029 w 1080000"/>
              <a:gd name="connsiteY2-26" fmla="*/ 938533 h 1262947"/>
              <a:gd name="connsiteX3-27" fmla="*/ 1080000 w 1080000"/>
              <a:gd name="connsiteY3-28" fmla="*/ 992947 h 1262947"/>
              <a:gd name="connsiteX4-29" fmla="*/ 540000 w 1080000"/>
              <a:gd name="connsiteY4-30" fmla="*/ 1262947 h 1262947"/>
              <a:gd name="connsiteX5-31" fmla="*/ 0 w 1080000"/>
              <a:gd name="connsiteY5-32" fmla="*/ 992947 h 1262947"/>
              <a:gd name="connsiteX6-33" fmla="*/ 10971 w 1080000"/>
              <a:gd name="connsiteY6-34" fmla="*/ 938533 h 1262947"/>
              <a:gd name="connsiteX7-35" fmla="*/ 15626 w 1080000"/>
              <a:gd name="connsiteY7-36" fmla="*/ 931034 h 1262947"/>
              <a:gd name="connsiteX8-37" fmla="*/ 540000 w 1080000"/>
              <a:gd name="connsiteY8-38" fmla="*/ 0 h 12629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3" name="Picture Placeholder 112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35" y="719455"/>
            <a:ext cx="8144510" cy="6138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Plotting workclass corresponding to the income</a:t>
            </a:r>
            <a:endParaRPr lang="en-US" sz="2000" dirty="0"/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8144510" y="728980"/>
            <a:ext cx="4047490" cy="613854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  Private workclass is highest in number in both income groups.</a:t>
            </a:r>
            <a:endParaRPr lang="en-US" dirty="0">
              <a:sym typeface="+mn-ea"/>
            </a:endParaRPr>
          </a:p>
          <a:p>
            <a:r>
              <a:rPr lang="en-US"/>
              <a:t>	Self employed inc people are more in income group of more than 50K so it more no of chances of earning more than 50K if a person is self employed or in business if it is successfull.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4" name="Picture Placeholder 11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0" y="719455"/>
            <a:ext cx="8144510" cy="6138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Plot of education corresponding to income</a:t>
            </a:r>
            <a:endParaRPr lang="en-US" sz="2000" dirty="0"/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8144510" y="728980"/>
            <a:ext cx="4047490" cy="613854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  Person with masters, Doctrate, Prof-school are more in count for income group of greater than 50K dollars.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5" name="Picture Placeholder 11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35" y="749300"/>
            <a:ext cx="12191365" cy="610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Combining the lower grades of education together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6" name="Picture Placeholder 11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35" y="841375"/>
            <a:ext cx="12192635" cy="601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Plot of occupation corresponding to the income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7" name="Picture Placeholder 116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35" y="872490"/>
            <a:ext cx="12192000" cy="5985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Plot of Race corresponding to the income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8" name="Picture Placeholder 117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0" y="810895"/>
            <a:ext cx="12192635" cy="6047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Plot of Gender corresponding to the income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9265" y="72390"/>
            <a:ext cx="10006965" cy="746125"/>
          </a:xfrm>
        </p:spPr>
        <p:txBody>
          <a:bodyPr/>
          <a:p>
            <a:r>
              <a:rPr lang="en-US"/>
              <a:t>Over sampling</a:t>
            </a:r>
            <a:endParaRPr lang="en-US"/>
          </a:p>
        </p:txBody>
      </p:sp>
      <p:pic>
        <p:nvPicPr>
          <p:cNvPr id="119" name="Picture 118"/>
          <p:cNvPicPr/>
          <p:nvPr/>
        </p:nvPicPr>
        <p:blipFill>
          <a:blip r:embed="rId1"/>
          <a:stretch>
            <a:fillRect/>
          </a:stretch>
        </p:blipFill>
        <p:spPr>
          <a:xfrm>
            <a:off x="469265" y="818515"/>
            <a:ext cx="6289675" cy="3979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5"/>
          <p:cNvSpPr>
            <a:spLocks noGrp="1"/>
          </p:cNvSpPr>
          <p:nvPr/>
        </p:nvSpPr>
        <p:spPr>
          <a:xfrm>
            <a:off x="469265" y="4798695"/>
            <a:ext cx="11722735" cy="206883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	As it is clear from above graph that dataset was imbalanced so we need to balance it so that one category does not become dominant on other one and model takes them equivalent.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Used Random over sampler to make it balanced.</a:t>
            </a:r>
            <a:endParaRPr lang="en-US" dirty="0"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940" y="818515"/>
            <a:ext cx="5433060" cy="39795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055"/>
          </a:xfrm>
        </p:spPr>
        <p:txBody>
          <a:bodyPr/>
          <a:p>
            <a:r>
              <a:rPr lang="en-US"/>
              <a:t>Encoding and scaling of data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75665"/>
            <a:ext cx="7243445" cy="5982335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/>
        </p:nvSpPr>
        <p:spPr>
          <a:xfrm>
            <a:off x="7243445" y="875030"/>
            <a:ext cx="4948555" cy="599249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	As there are many categorical features so we have to encode those features and convert them into numbers.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	Then scale the features on same scale so that all features are equivalent in model.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0" y="102870"/>
            <a:ext cx="9570720" cy="561975"/>
          </a:xfrm>
        </p:spPr>
        <p:txBody>
          <a:bodyPr/>
          <a:p>
            <a:r>
              <a:rPr lang="en-US"/>
              <a:t>Comparison of ML models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A1B0FB-D917-4C8C-928F-313BD683BF39}" type="slidenum">
              <a:rPr lang="en-US" smtClean="0"/>
            </a:fld>
            <a:endParaRPr lang="en-US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ph idx="1"/>
          </p:nvPr>
        </p:nvGraphicFramePr>
        <p:xfrm>
          <a:off x="0" y="988060"/>
          <a:ext cx="12192000" cy="303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3170555"/>
                <a:gridCol w="2185035"/>
                <a:gridCol w="2054860"/>
                <a:gridCol w="1812290"/>
                <a:gridCol w="1724660"/>
              </a:tblGrid>
              <a:tr h="478155">
                <a:tc>
                  <a:txBody>
                    <a:bodyPr/>
                    <a:p>
                      <a:r>
                        <a:rPr lang="en-US" dirty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F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dirty="0"/>
                        <a:t>-score</a:t>
                      </a:r>
                      <a:endParaRPr lang="en-US" dirty="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KNN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SVM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 err="1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46430"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/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5"/>
          <p:cNvSpPr>
            <a:spLocks noGrp="1"/>
          </p:cNvSpPr>
          <p:nvPr/>
        </p:nvSpPr>
        <p:spPr>
          <a:xfrm>
            <a:off x="-38100" y="4027805"/>
            <a:ext cx="12192000" cy="28397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	Random forest with GRID CV provides the highest accuracy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Importance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120" name="Content Placeholder 1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322070"/>
            <a:ext cx="6710045" cy="5535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15" y="1322070"/>
            <a:ext cx="5480050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>
            <a:grpSpLocks noGrp="1" noRot="1" noChangeAspect="1" noMove="1" noResize="1" noUngrp="1"/>
          </p:cNvGrpSpPr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1" name="Freeform: Shape 30"/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</p:nvPr>
        </p:nvGraphicFramePr>
        <p:xfrm>
          <a:off x="135890" y="1825625"/>
          <a:ext cx="4627880" cy="401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4" name="Content Placeholder 103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764405" y="0"/>
            <a:ext cx="742823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0" y="0"/>
            <a:ext cx="11640820" cy="1282065"/>
          </a:xfrm>
        </p:spPr>
        <p:txBody>
          <a:bodyPr/>
          <a:p>
            <a:r>
              <a:rPr lang="en-US"/>
              <a:t>Final model building with Random forest and Hyper parameter tuning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282065"/>
            <a:ext cx="5015230" cy="3979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1285875"/>
            <a:ext cx="7176770" cy="3976370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/>
        </p:nvSpPr>
        <p:spPr>
          <a:xfrm>
            <a:off x="0" y="5260975"/>
            <a:ext cx="12192000" cy="160655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	Random forest model is giving the best results with hyper parameter tuning.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Results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121" name="Content Placeholder 1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7375" y="1261110"/>
            <a:ext cx="6524625" cy="3350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257300"/>
            <a:ext cx="5668010" cy="3354070"/>
          </a:xfrm>
          <a:prstGeom prst="rect">
            <a:avLst/>
          </a:prstGeom>
        </p:spPr>
      </p:pic>
      <p:pic>
        <p:nvPicPr>
          <p:cNvPr id="122" name="Pictur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3180080" y="4611370"/>
            <a:ext cx="5666740" cy="2245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Vaibhav Mittal</a:t>
            </a:r>
            <a:endParaRPr lang="en-US" dirty="0"/>
          </a:p>
          <a:p>
            <a:r>
              <a:rPr lang="en-US" dirty="0"/>
              <a:t>mittal.vaibhav84@gmail.com</a:t>
            </a:r>
            <a:endParaRPr lang="en-US" dirty="0"/>
          </a:p>
        </p:txBody>
      </p:sp>
      <p:pic>
        <p:nvPicPr>
          <p:cNvPr id="27" name="Picture Placeholder 26" descr="Data Points Digital backgroun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/>
          <p:cNvGrpSpPr>
            <a:grpSpLocks noGrp="1" noRot="1" noChangeAspect="1" noMove="1" noResize="1" noUngrp="1"/>
          </p:cNvGrpSpPr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/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68" y="-18125"/>
            <a:ext cx="12192000" cy="6858000"/>
          </a:xfrm>
        </p:spPr>
      </p:pic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7625" y="9522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318739" y="223685"/>
            <a:ext cx="3657153" cy="411558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Diagram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3087" y="882152"/>
            <a:ext cx="2105947" cy="973148"/>
            <a:chOff x="0" y="38401"/>
            <a:chExt cx="4018986" cy="2472648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/>
            <p:cNvSpPr txBox="1"/>
            <p:nvPr/>
          </p:nvSpPr>
          <p:spPr>
            <a:xfrm>
              <a:off x="120705" y="159106"/>
              <a:ext cx="3777576" cy="2231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Understanding Data</a:t>
              </a:r>
              <a:endParaRPr lang="en-US" sz="1600" kern="1200" dirty="0"/>
            </a:p>
          </p:txBody>
        </p:sp>
      </p:grpSp>
      <p:sp>
        <p:nvSpPr>
          <p:cNvPr id="18" name="Arrow: Right 17"/>
          <p:cNvSpPr/>
          <p:nvPr/>
        </p:nvSpPr>
        <p:spPr>
          <a:xfrm>
            <a:off x="2257898" y="11702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36306" y="926369"/>
            <a:ext cx="2304495" cy="973148"/>
            <a:chOff x="0" y="38401"/>
            <a:chExt cx="4018986" cy="2472648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/>
            <p:cNvSpPr txBox="1"/>
            <p:nvPr/>
          </p:nvSpPr>
          <p:spPr>
            <a:xfrm>
              <a:off x="120705" y="159105"/>
              <a:ext cx="3777577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Missing Value Check and Correlation Heatmap</a:t>
              </a:r>
              <a:endParaRPr lang="en-US" sz="1600" kern="1200" dirty="0"/>
            </a:p>
          </p:txBody>
        </p:sp>
      </p:grpSp>
      <p:sp>
        <p:nvSpPr>
          <p:cNvPr id="22" name="Arrow: Right 21"/>
          <p:cNvSpPr/>
          <p:nvPr/>
        </p:nvSpPr>
        <p:spPr>
          <a:xfrm>
            <a:off x="5555523" y="11890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92972" y="948549"/>
            <a:ext cx="2065102" cy="973148"/>
            <a:chOff x="0" y="38401"/>
            <a:chExt cx="4018986" cy="2472648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/>
            <p:cNvSpPr txBox="1"/>
            <p:nvPr/>
          </p:nvSpPr>
          <p:spPr>
            <a:xfrm>
              <a:off x="120705" y="159105"/>
              <a:ext cx="3777577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Visualization of Data and understanding relation of data</a:t>
              </a:r>
              <a:endParaRPr lang="en-US" sz="1600" kern="1200" dirty="0"/>
            </a:p>
          </p:txBody>
        </p:sp>
      </p:grpSp>
      <p:sp>
        <p:nvSpPr>
          <p:cNvPr id="26" name="Arrow: Down 25"/>
          <p:cNvSpPr/>
          <p:nvPr/>
        </p:nvSpPr>
        <p:spPr>
          <a:xfrm>
            <a:off x="10577831" y="2310990"/>
            <a:ext cx="534617" cy="748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511427" y="5291869"/>
            <a:ext cx="2573447" cy="1363897"/>
            <a:chOff x="0" y="38401"/>
            <a:chExt cx="4018986" cy="2472648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/>
            <p:cNvSpPr txBox="1"/>
            <p:nvPr/>
          </p:nvSpPr>
          <p:spPr>
            <a:xfrm>
              <a:off x="120705" y="159105"/>
              <a:ext cx="3777577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Oversampling as data is imbalanced </a:t>
              </a:r>
              <a:endParaRPr lang="en-US" sz="1600" kern="1200" dirty="0"/>
            </a:p>
          </p:txBody>
        </p:sp>
      </p:grpSp>
      <p:sp>
        <p:nvSpPr>
          <p:cNvPr id="30" name="Arrow: Down 29"/>
          <p:cNvSpPr/>
          <p:nvPr/>
        </p:nvSpPr>
        <p:spPr>
          <a:xfrm>
            <a:off x="10577830" y="4508750"/>
            <a:ext cx="534617" cy="783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588485" y="701005"/>
            <a:ext cx="2573447" cy="1575381"/>
            <a:chOff x="0" y="38401"/>
            <a:chExt cx="4018986" cy="2472648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/>
            <p:cNvSpPr txBox="1"/>
            <p:nvPr/>
          </p:nvSpPr>
          <p:spPr>
            <a:xfrm>
              <a:off x="120705" y="159105"/>
              <a:ext cx="3777576" cy="2231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Check for normalization of data</a:t>
              </a:r>
              <a:endParaRPr lang="en-US" sz="1600" kern="1200" dirty="0"/>
            </a:p>
          </p:txBody>
        </p:sp>
      </p:grpSp>
      <p:sp>
        <p:nvSpPr>
          <p:cNvPr id="35" name="Arrow: Right 34"/>
          <p:cNvSpPr/>
          <p:nvPr/>
        </p:nvSpPr>
        <p:spPr>
          <a:xfrm>
            <a:off x="8580009" y="11890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666605" y="3120390"/>
            <a:ext cx="2495550" cy="1503680"/>
            <a:chOff x="0" y="38401"/>
            <a:chExt cx="4018986" cy="2472648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/>
            <p:cNvSpPr txBox="1"/>
            <p:nvPr/>
          </p:nvSpPr>
          <p:spPr>
            <a:xfrm>
              <a:off x="120705" y="159105"/>
              <a:ext cx="3777577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Split the data into train and test</a:t>
              </a:r>
              <a:endParaRPr lang="en-US" sz="1600" kern="1200" dirty="0"/>
            </a:p>
          </p:txBody>
        </p:sp>
      </p:grpSp>
      <p:sp>
        <p:nvSpPr>
          <p:cNvPr id="49" name="Arrow: Left 48"/>
          <p:cNvSpPr/>
          <p:nvPr/>
        </p:nvSpPr>
        <p:spPr>
          <a:xfrm>
            <a:off x="8700117" y="5710279"/>
            <a:ext cx="781010" cy="43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50098" y="5168494"/>
            <a:ext cx="2250019" cy="1611543"/>
            <a:chOff x="0" y="38401"/>
            <a:chExt cx="4018986" cy="2472648"/>
          </a:xfrm>
        </p:grpSpPr>
        <p:sp>
          <p:nvSpPr>
            <p:cNvPr id="53" name="Rectangle: Rounded Corners 52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: Rounded Corners 4"/>
            <p:cNvSpPr txBox="1"/>
            <p:nvPr/>
          </p:nvSpPr>
          <p:spPr>
            <a:xfrm>
              <a:off x="120705" y="159105"/>
              <a:ext cx="3777577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Encode the categorical features</a:t>
              </a:r>
              <a:endParaRPr lang="en-US" sz="1600" kern="1200" dirty="0"/>
            </a:p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Scale the data so that none of the feature gets more importance than other</a:t>
              </a:r>
              <a:endParaRPr lang="en-US" sz="1600" kern="1200" dirty="0"/>
            </a:p>
          </p:txBody>
        </p:sp>
      </p:grpSp>
      <p:sp>
        <p:nvSpPr>
          <p:cNvPr id="55" name="Arrow: Left 54"/>
          <p:cNvSpPr/>
          <p:nvPr/>
        </p:nvSpPr>
        <p:spPr>
          <a:xfrm>
            <a:off x="5698019" y="5725157"/>
            <a:ext cx="781010" cy="43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413302" y="5168493"/>
            <a:ext cx="2293189" cy="1611543"/>
            <a:chOff x="0" y="38401"/>
            <a:chExt cx="4018986" cy="2472648"/>
          </a:xfrm>
        </p:grpSpPr>
        <p:sp>
          <p:nvSpPr>
            <p:cNvPr id="57" name="Rectangle: Rounded Corners 56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4"/>
            <p:cNvSpPr txBox="1"/>
            <p:nvPr/>
          </p:nvSpPr>
          <p:spPr>
            <a:xfrm>
              <a:off x="120705" y="159105"/>
              <a:ext cx="3777577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ym typeface="+mn-ea"/>
                </a:rPr>
                <a:t>Hyper Parameter Tuning for reducing computation cost and avoid overfitting</a:t>
              </a:r>
              <a:endParaRPr lang="en-US" sz="1600" kern="1200" dirty="0"/>
            </a:p>
          </p:txBody>
        </p:sp>
      </p:grpSp>
      <p:sp>
        <p:nvSpPr>
          <p:cNvPr id="59" name="Arrow: Left 58"/>
          <p:cNvSpPr/>
          <p:nvPr/>
        </p:nvSpPr>
        <p:spPr>
          <a:xfrm>
            <a:off x="2613626" y="5736542"/>
            <a:ext cx="781010" cy="43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98803" y="5134481"/>
            <a:ext cx="2573447" cy="1611543"/>
            <a:chOff x="0" y="38401"/>
            <a:chExt cx="4018986" cy="2472648"/>
          </a:xfrm>
        </p:grpSpPr>
        <p:sp>
          <p:nvSpPr>
            <p:cNvPr id="61" name="Rectangle: Rounded Corners 60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/>
            <p:cNvSpPr txBox="1"/>
            <p:nvPr/>
          </p:nvSpPr>
          <p:spPr>
            <a:xfrm>
              <a:off x="120705" y="159105"/>
              <a:ext cx="3777576" cy="22312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Build different ML models and validate them through classification report and AOC curve</a:t>
              </a:r>
              <a:endParaRPr lang="en-US" sz="1600" kern="1200" dirty="0"/>
            </a:p>
          </p:txBody>
        </p:sp>
      </p:grpSp>
      <p:sp>
        <p:nvSpPr>
          <p:cNvPr id="63" name="Arrow: Up 62"/>
          <p:cNvSpPr/>
          <p:nvPr/>
        </p:nvSpPr>
        <p:spPr>
          <a:xfrm>
            <a:off x="985421" y="4375097"/>
            <a:ext cx="626297" cy="7565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78511" y="2783656"/>
            <a:ext cx="2573447" cy="1611543"/>
            <a:chOff x="0" y="38401"/>
            <a:chExt cx="4018986" cy="247264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5" name="Rectangle: Rounded Corners 64"/>
            <p:cNvSpPr/>
            <p:nvPr/>
          </p:nvSpPr>
          <p:spPr>
            <a:xfrm>
              <a:off x="0" y="38401"/>
              <a:ext cx="4018986" cy="24726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: Rounded Corners 4"/>
            <p:cNvSpPr txBox="1"/>
            <p:nvPr/>
          </p:nvSpPr>
          <p:spPr>
            <a:xfrm>
              <a:off x="120705" y="159105"/>
              <a:ext cx="3777576" cy="22312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</a:rPr>
                <a:t>Choosing the best Model after analysing the reports</a:t>
              </a:r>
              <a:endParaRPr lang="en-US" sz="1600" b="1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pic>
        <p:nvPicPr>
          <p:cNvPr id="105" name="Content Placeholder 10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47955"/>
            <a:ext cx="5923915" cy="6572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3915" y="0"/>
            <a:ext cx="649795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12303125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108" name="Picture Placeholder 10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720090"/>
            <a:ext cx="12192000" cy="6138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78" y="113030"/>
            <a:ext cx="7026832" cy="6071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Visualization of Normalization of data</a:t>
            </a:r>
            <a:endParaRPr lang="en-US" sz="2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507480"/>
            <a:ext cx="2628900" cy="153670"/>
          </a:xfrm>
        </p:spPr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0500360" y="6507480"/>
            <a:ext cx="1691640" cy="153670"/>
          </a:xfrm>
        </p:spPr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9" name="Picture Placeholder 108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54940" y="760730"/>
            <a:ext cx="12037060" cy="6097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Visualizing the numerical features of the dataset using histograms to analyze the distribution of those features in the dataset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144510" y="719455"/>
            <a:ext cx="4047490" cy="6138545"/>
          </a:xfrm>
          <a:solidFill>
            <a:schemeClr val="accent1"/>
          </a:solidFill>
        </p:spPr>
        <p:txBody>
          <a:bodyPr/>
          <a:p>
            <a:r>
              <a:rPr lang="en-US" dirty="0">
                <a:sym typeface="+mn-ea"/>
              </a:rPr>
              <a:t>  Young ones have no contribution in income greater than 50 K dollars</a:t>
            </a:r>
            <a:endParaRPr lang="en-US" dirty="0">
              <a:sym typeface="+mn-ea"/>
            </a:endParaRPr>
          </a:p>
          <a:p>
            <a:r>
              <a:rPr lang="en-US"/>
              <a:t>	Adults have larger contribution in both the segments</a:t>
            </a:r>
            <a:endParaRPr lang="en-US"/>
          </a:p>
        </p:txBody>
      </p:sp>
      <p:pic>
        <p:nvPicPr>
          <p:cNvPr id="110" name="Picture Placeholder 109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35" y="720090"/>
            <a:ext cx="8145145" cy="6137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136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Distributing Age column in 3 significant parts and plotting it corresponding to the output feature(income)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1" name="Picture Placeholder 110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35" y="728980"/>
            <a:ext cx="8144510" cy="612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Capital gain and capital loss can be combined and transformed into a feature capital difference. Plotting the new feature corresponding to income</a:t>
            </a:r>
            <a:endParaRPr lang="en-US" sz="2000" dirty="0"/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8144510" y="728980"/>
            <a:ext cx="4047490" cy="613854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  This graph tells that if capital difference is more than 5000 then income will be greater than 50K.</a:t>
            </a:r>
            <a:endParaRPr lang="en-US" dirty="0">
              <a:sym typeface="+mn-ea"/>
            </a:endParaRPr>
          </a:p>
          <a:p>
            <a:r>
              <a:rPr lang="en-US"/>
              <a:t>	Capital difference with less than 5000 are more in income less than 50K dollars.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  <p:pic>
        <p:nvPicPr>
          <p:cNvPr id="112" name="Picture Placeholder 11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635" y="728980"/>
            <a:ext cx="8145780" cy="612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Title 1"/>
          <p:cNvSpPr txBox="1"/>
          <p:nvPr/>
        </p:nvSpPr>
        <p:spPr>
          <a:xfrm>
            <a:off x="0" y="113030"/>
            <a:ext cx="12192635" cy="607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77900">
              <a:spcAft>
                <a:spcPct val="35000"/>
              </a:spcAft>
            </a:pPr>
            <a:r>
              <a:rPr lang="en-US" sz="2000" dirty="0"/>
              <a:t>Dividing hours of week in 3 major range and plotting it corresponding to the income</a:t>
            </a:r>
            <a:endParaRPr lang="en-US" sz="2000" dirty="0"/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8144510" y="728980"/>
            <a:ext cx="4047490" cy="613854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  Lesser hour category has negligible contribution in income group of more that 50K.</a:t>
            </a:r>
            <a:endParaRPr lang="en-US" dirty="0">
              <a:sym typeface="+mn-ea"/>
            </a:endParaRPr>
          </a:p>
          <a:p>
            <a:r>
              <a:rPr lang="en-US"/>
              <a:t>	Extra hour category has highest in number with income group of more that 50K.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at">
    <a:dk1>
      <a:sysClr val="windowText" lastClr="000000"/>
    </a:dk1>
    <a:lt1>
      <a:sysClr val="window" lastClr="FFFFFF"/>
    </a:lt1>
    <a:dk2>
      <a:srgbClr val="1B192E"/>
    </a:dk2>
    <a:lt2>
      <a:srgbClr val="EAE5EB"/>
    </a:lt2>
    <a:accent1>
      <a:srgbClr val="13BE89"/>
    </a:accent1>
    <a:accent2>
      <a:srgbClr val="12B1BF"/>
    </a:accent2>
    <a:accent3>
      <a:srgbClr val="D40AA8"/>
    </a:accent3>
    <a:accent4>
      <a:srgbClr val="B86E62"/>
    </a:accent4>
    <a:accent5>
      <a:srgbClr val="A3A3C1"/>
    </a:accent5>
    <a:accent6>
      <a:srgbClr val="37335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3363</Words>
  <Application>WPS Presentation</Application>
  <PresentationFormat>Widescreen</PresentationFormat>
  <Paragraphs>206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Walbaum Display</vt:lpstr>
      <vt:lpstr>Segoe Print</vt:lpstr>
      <vt:lpstr>Gill Sans MT</vt:lpstr>
      <vt:lpstr>Office Theme</vt:lpstr>
      <vt:lpstr>3DFloatVTI</vt:lpstr>
      <vt:lpstr>PowerPoint 演示文稿</vt:lpstr>
      <vt:lpstr>Introduction</vt:lpstr>
      <vt:lpstr>Flow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Over sampling</vt:lpstr>
      <vt:lpstr>Encoding and scaling of data</vt:lpstr>
      <vt:lpstr>Comparison of ML models</vt:lpstr>
      <vt:lpstr>Feature Importance</vt:lpstr>
      <vt:lpstr>Final model building with Random forest and Hyper parameter tuning</vt:lpstr>
      <vt:lpstr>Final Results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Vaibhav.Mittal</dc:creator>
  <cp:lastModifiedBy>Vaibhav.Mittal</cp:lastModifiedBy>
  <cp:revision>53</cp:revision>
  <dcterms:created xsi:type="dcterms:W3CDTF">2023-06-11T18:11:00Z</dcterms:created>
  <dcterms:modified xsi:type="dcterms:W3CDTF">2023-08-15T07:02:33Z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EE28E4BF9E1E4C4584E287DB75D7AD35</vt:lpwstr>
  </property>
  <property fmtid="{D5CDD505-2E9C-101B-9397-08002B2CF9AE}" pid="3" name="KSOProductBuildVer">
    <vt:lpwstr>1033-11.2.0.11537</vt:lpwstr>
  </property>
</Properties>
</file>