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1AC"/>
    <a:srgbClr val="7773C0"/>
    <a:srgbClr val="F2FE5A"/>
    <a:srgbClr val="3B9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8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D21A-5837-124F-B381-B7D1D9BBEBD0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2B88-14EB-1441-BC69-4091A7E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6395-5AD5-0F49-8825-A45B30FE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58C0-8682-6C48-819D-2B293AC80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Ethan Mitten</a:t>
            </a:r>
          </a:p>
          <a:p>
            <a:r>
              <a:rPr lang="en-US" dirty="0"/>
              <a:t>Last Modified: June 25</a:t>
            </a:r>
            <a:r>
              <a:rPr lang="en-US" baseline="30000" dirty="0"/>
              <a:t>th </a:t>
            </a:r>
            <a:r>
              <a:rPr lang="en-US" dirty="0"/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45643-3BCD-6E42-BBF6-F2FD2DCA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33" y="3595903"/>
            <a:ext cx="3684734" cy="3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3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DE8A-7050-3B47-BC44-B7ECC2B6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321425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302B-4AC7-A241-895C-0330E8A4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0" y="9280525"/>
            <a:ext cx="1238250" cy="11445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2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9D4-3AA9-034E-867D-657BF81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2D4-B112-AB4D-B8C2-4C0539CB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Main Question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differences between </a:t>
            </a:r>
            <a:r>
              <a:rPr lang="en-US" b="1" dirty="0">
                <a:solidFill>
                  <a:schemeClr val="accent4"/>
                </a:solidFill>
              </a:rPr>
              <a:t>Casual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Member</a:t>
            </a:r>
            <a:r>
              <a:rPr lang="en-US" dirty="0"/>
              <a:t> Riders</a:t>
            </a:r>
          </a:p>
          <a:p>
            <a:pPr>
              <a:lnSpc>
                <a:spcPct val="150000"/>
              </a:lnSpc>
            </a:pPr>
            <a:r>
              <a:rPr lang="en-US" dirty="0"/>
              <a:t>Main Purpose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Turning </a:t>
            </a:r>
            <a:r>
              <a:rPr lang="en-US" b="1" dirty="0">
                <a:solidFill>
                  <a:schemeClr val="accent4"/>
                </a:solidFill>
              </a:rPr>
              <a:t>Casual Riders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Member Riders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040-36C7-E241-AA3C-E25DCA64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50AC-A1DC-AA4B-9ACD-06CDF2B0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Difference in Member Count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Difference in Average Ride Time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Difference in Ride Time for Various Bike Types</a:t>
            </a:r>
          </a:p>
          <a:p>
            <a:pPr>
              <a:lnSpc>
                <a:spcPct val="150000"/>
              </a:lnSpc>
            </a:pPr>
            <a:r>
              <a:rPr lang="en-US" dirty="0"/>
              <a:t>Summary 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7484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04AC-F978-8344-A64B-6596821A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Difference in Member Count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F9CAB1-5B67-5740-A6EE-D3AD4C944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94934"/>
              </p:ext>
            </p:extLst>
          </p:nvPr>
        </p:nvGraphicFramePr>
        <p:xfrm>
          <a:off x="5373132" y="1725571"/>
          <a:ext cx="6192792" cy="44806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4264">
                  <a:extLst>
                    <a:ext uri="{9D8B030D-6E8A-4147-A177-3AD203B41FA5}">
                      <a16:colId xmlns:a16="http://schemas.microsoft.com/office/drawing/2014/main" val="1224119182"/>
                    </a:ext>
                  </a:extLst>
                </a:gridCol>
                <a:gridCol w="2064264">
                  <a:extLst>
                    <a:ext uri="{9D8B030D-6E8A-4147-A177-3AD203B41FA5}">
                      <a16:colId xmlns:a16="http://schemas.microsoft.com/office/drawing/2014/main" val="3791008656"/>
                    </a:ext>
                  </a:extLst>
                </a:gridCol>
                <a:gridCol w="2064264">
                  <a:extLst>
                    <a:ext uri="{9D8B030D-6E8A-4147-A177-3AD203B41FA5}">
                      <a16:colId xmlns:a16="http://schemas.microsoft.com/office/drawing/2014/main" val="2596367282"/>
                    </a:ext>
                  </a:extLst>
                </a:gridCol>
              </a:tblGrid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Type</a:t>
                      </a:r>
                    </a:p>
                  </a:txBody>
                  <a:tcPr>
                    <a:solidFill>
                      <a:srgbClr val="3B95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Bike Type</a:t>
                      </a:r>
                    </a:p>
                  </a:txBody>
                  <a:tcPr>
                    <a:solidFill>
                      <a:srgbClr val="3B95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Riders</a:t>
                      </a:r>
                    </a:p>
                  </a:txBody>
                  <a:tcPr>
                    <a:solidFill>
                      <a:srgbClr val="3B95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1197"/>
                  </a:ext>
                </a:extLst>
              </a:tr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Casual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Classic Bike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123,270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61883"/>
                  </a:ext>
                </a:extLst>
              </a:tr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Casual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Docked Bike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43,262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65328"/>
                  </a:ext>
                </a:extLst>
              </a:tr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Casual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Bike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89,406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0896"/>
                  </a:ext>
                </a:extLst>
              </a:tr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Member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Classic Bike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184,283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32314"/>
                  </a:ext>
                </a:extLst>
              </a:tr>
              <a:tr h="746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Member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Bike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89,267</a:t>
                      </a:r>
                    </a:p>
                  </a:txBody>
                  <a:tcPr>
                    <a:solidFill>
                      <a:srgbClr val="F2FE5A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413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59CB81-801C-8D4D-B4F5-0B928E6D22CF}"/>
              </a:ext>
            </a:extLst>
          </p:cNvPr>
          <p:cNvSpPr txBox="1"/>
          <p:nvPr/>
        </p:nvSpPr>
        <p:spPr>
          <a:xfrm>
            <a:off x="838200" y="1725571"/>
            <a:ext cx="4176584" cy="517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: 255,938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Member</a:t>
            </a:r>
            <a:r>
              <a:rPr lang="en-US" dirty="0"/>
              <a:t>: 273,550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Number of Riders for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50,000 More </a:t>
            </a:r>
            <a:r>
              <a:rPr lang="en-US" dirty="0">
                <a:solidFill>
                  <a:schemeClr val="accent6"/>
                </a:solidFill>
              </a:rPr>
              <a:t>Member</a:t>
            </a:r>
            <a:r>
              <a:rPr lang="en-US" dirty="0"/>
              <a:t> Classic Bike Riders Than </a:t>
            </a:r>
            <a:r>
              <a:rPr lang="en-US" dirty="0">
                <a:solidFill>
                  <a:schemeClr val="accent4"/>
                </a:solidFill>
              </a:rPr>
              <a:t>Casual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Docked Bike Rides Only Found for </a:t>
            </a:r>
            <a:r>
              <a:rPr lang="en-US" b="1" dirty="0">
                <a:solidFill>
                  <a:schemeClr val="accent6"/>
                </a:solidFill>
              </a:rPr>
              <a:t>Casual</a:t>
            </a:r>
            <a:r>
              <a:rPr lang="en-US" b="1" dirty="0"/>
              <a:t> Riders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8ABB-0891-7449-9251-D0C9B9D0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Difference in Average Ride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0DAC0-A8E4-9C41-B396-EDE5049FE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487" y="1690688"/>
            <a:ext cx="29791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70333-1D46-2041-A8F2-C422959DC1E7}"/>
              </a:ext>
            </a:extLst>
          </p:cNvPr>
          <p:cNvSpPr txBox="1"/>
          <p:nvPr/>
        </p:nvSpPr>
        <p:spPr>
          <a:xfrm>
            <a:off x="1062682" y="2444450"/>
            <a:ext cx="559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Rounded Average Ride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:  38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Member</a:t>
            </a:r>
            <a:r>
              <a:rPr lang="en-US" dirty="0"/>
              <a:t>: 14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Looks to be a Relation Between </a:t>
            </a: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 Riders and Riding for Leisure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F98B-63D1-CC4E-9F6E-20A3E2DD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Difference in Ride Time for Various Bike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19EB1-516C-4945-99A3-446879F5F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3035" y="1690688"/>
            <a:ext cx="37736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81F73-5EEC-714C-8F10-ECE7BC9123B5}"/>
              </a:ext>
            </a:extLst>
          </p:cNvPr>
          <p:cNvSpPr txBox="1"/>
          <p:nvPr/>
        </p:nvSpPr>
        <p:spPr>
          <a:xfrm>
            <a:off x="838200" y="2749339"/>
            <a:ext cx="52578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Biggest Difference in Average Bike Time is Seen the Most in </a:t>
            </a:r>
            <a:r>
              <a:rPr lang="en-US" dirty="0">
                <a:solidFill>
                  <a:srgbClr val="7773C0"/>
                </a:solidFill>
              </a:rPr>
              <a:t>Classic</a:t>
            </a:r>
            <a:r>
              <a:rPr lang="en-US" dirty="0"/>
              <a:t> Bikes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BAB1AC"/>
                </a:solidFill>
              </a:rPr>
              <a:t>Docked</a:t>
            </a:r>
            <a:r>
              <a:rPr lang="en-US" dirty="0"/>
              <a:t> Bikes Again Show a Massive Difference in Ride Time Which Might Require a Bigger Dive Into What is Specifically Going on With This Bike </a:t>
            </a:r>
          </a:p>
        </p:txBody>
      </p:sp>
    </p:spTree>
    <p:extLst>
      <p:ext uri="{BB962C8B-B14F-4D97-AF65-F5344CB8AC3E}">
        <p14:creationId xmlns:p14="http://schemas.microsoft.com/office/powerpoint/2010/main" val="33448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3D19-18FA-D94C-BF5D-41316B5B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599D-09C5-0140-8383-57BF49B2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Big Difference Between </a:t>
            </a:r>
            <a:r>
              <a:rPr lang="en-US" dirty="0">
                <a:solidFill>
                  <a:schemeClr val="accent6"/>
                </a:solidFill>
              </a:rPr>
              <a:t>Member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 Classic Bike Riders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 Riders Are Riding Bikes Almost Three Times as Long as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Most Noticeable Difference in Ride Times Between the Two Groups is With the Classic Bike</a:t>
            </a:r>
          </a:p>
        </p:txBody>
      </p:sp>
    </p:spTree>
    <p:extLst>
      <p:ext uri="{BB962C8B-B14F-4D97-AF65-F5344CB8AC3E}">
        <p14:creationId xmlns:p14="http://schemas.microsoft.com/office/powerpoint/2010/main" val="15723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1441-7A03-1F4A-9FA6-55A3AD4F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DC71-4EB5-1048-B549-94DBFCC9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Primary Target Should Be </a:t>
            </a:r>
            <a:r>
              <a:rPr lang="en-US" dirty="0">
                <a:solidFill>
                  <a:schemeClr val="accent4"/>
                </a:solidFill>
              </a:rPr>
              <a:t>Casual</a:t>
            </a:r>
            <a:r>
              <a:rPr lang="en-US" dirty="0"/>
              <a:t> Riders Who are Using Classic Bikes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Marketing Strategy That Makes Positive Relationship Between Being a Member and Leisure Riding</a:t>
            </a:r>
          </a:p>
        </p:txBody>
      </p:sp>
    </p:spTree>
    <p:extLst>
      <p:ext uri="{BB962C8B-B14F-4D97-AF65-F5344CB8AC3E}">
        <p14:creationId xmlns:p14="http://schemas.microsoft.com/office/powerpoint/2010/main" val="3612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115-34A8-684E-8508-723533BE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29D1-AD15-824A-8D0A-9B3C9D5933E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391775" y="9277349"/>
            <a:ext cx="1924050" cy="1593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5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266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Cyclistic Rider Analysis</vt:lpstr>
      <vt:lpstr>What’s the Purpose?</vt:lpstr>
      <vt:lpstr>Outline</vt:lpstr>
      <vt:lpstr>Difference in Member Count</vt:lpstr>
      <vt:lpstr>Difference in Average Ride Time</vt:lpstr>
      <vt:lpstr>Difference in Ride Time for Various Bike Types</vt:lpstr>
      <vt:lpstr>Summary</vt:lpstr>
      <vt:lpstr>Recommendation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Rider Analysis</dc:title>
  <dc:creator>Ethan Mitten</dc:creator>
  <cp:lastModifiedBy>Ethan Mitten</cp:lastModifiedBy>
  <cp:revision>14</cp:revision>
  <dcterms:created xsi:type="dcterms:W3CDTF">2021-06-25T23:02:15Z</dcterms:created>
  <dcterms:modified xsi:type="dcterms:W3CDTF">2021-06-26T00:32:17Z</dcterms:modified>
</cp:coreProperties>
</file>