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03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0664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204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22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1941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106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901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588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895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5123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491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1/13/20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654076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9"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lang="en-US" sz="48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59CC80AB-DB95-4600-8276-9E12F47D41EA}"/>
              </a:ext>
            </a:extLst>
          </p:cNvPr>
          <p:cNvPicPr>
            <a:picLocks noChangeAspect="1"/>
          </p:cNvPicPr>
          <p:nvPr/>
        </p:nvPicPr>
        <p:blipFill rotWithShape="1">
          <a:blip r:embed="rId2"/>
          <a:srcRect t="5981" b="9750"/>
          <a:stretch/>
        </p:blipFill>
        <p:spPr>
          <a:xfrm>
            <a:off x="20" y="10"/>
            <a:ext cx="12191979" cy="6857990"/>
          </a:xfrm>
          <a:prstGeom prst="rect">
            <a:avLst/>
          </a:prstGeom>
        </p:spPr>
      </p:pic>
      <p:sp>
        <p:nvSpPr>
          <p:cNvPr id="18"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19"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411791E-0B49-1E4F-95BA-FF478D729ACD}"/>
              </a:ext>
            </a:extLst>
          </p:cNvPr>
          <p:cNvSpPr>
            <a:spLocks noGrp="1"/>
          </p:cNvSpPr>
          <p:nvPr>
            <p:ph type="ctrTitle"/>
          </p:nvPr>
        </p:nvSpPr>
        <p:spPr>
          <a:xfrm>
            <a:off x="5212297" y="1348844"/>
            <a:ext cx="5409468" cy="3042706"/>
          </a:xfrm>
        </p:spPr>
        <p:txBody>
          <a:bodyPr>
            <a:normAutofit/>
          </a:bodyPr>
          <a:lstStyle/>
          <a:p>
            <a:r>
              <a:rPr lang="en-US" sz="6000" dirty="0">
                <a:solidFill>
                  <a:schemeClr val="tx1"/>
                </a:solidFill>
              </a:rPr>
              <a:t>IMDb Personal Data Project</a:t>
            </a:r>
          </a:p>
        </p:txBody>
      </p:sp>
      <p:sp>
        <p:nvSpPr>
          <p:cNvPr id="3" name="Subtitle 2">
            <a:extLst>
              <a:ext uri="{FF2B5EF4-FFF2-40B4-BE49-F238E27FC236}">
                <a16:creationId xmlns:a16="http://schemas.microsoft.com/office/drawing/2014/main" id="{8D80291F-014C-9144-96ED-04749D4A1ADF}"/>
              </a:ext>
            </a:extLst>
          </p:cNvPr>
          <p:cNvSpPr>
            <a:spLocks noGrp="1"/>
          </p:cNvSpPr>
          <p:nvPr>
            <p:ph type="subTitle" idx="1"/>
          </p:nvPr>
        </p:nvSpPr>
        <p:spPr>
          <a:xfrm>
            <a:off x="5212297" y="4682061"/>
            <a:ext cx="5409468" cy="950976"/>
          </a:xfrm>
        </p:spPr>
        <p:txBody>
          <a:bodyPr>
            <a:normAutofit/>
          </a:bodyPr>
          <a:lstStyle/>
          <a:p>
            <a:pPr>
              <a:spcAft>
                <a:spcPts val="600"/>
              </a:spcAft>
            </a:pPr>
            <a:r>
              <a:rPr lang="en-US" dirty="0">
                <a:solidFill>
                  <a:schemeClr val="tx1"/>
                </a:solidFill>
              </a:rPr>
              <a:t>Ethan Mitten</a:t>
            </a:r>
          </a:p>
        </p:txBody>
      </p:sp>
    </p:spTree>
    <p:extLst>
      <p:ext uri="{BB962C8B-B14F-4D97-AF65-F5344CB8AC3E}">
        <p14:creationId xmlns:p14="http://schemas.microsoft.com/office/powerpoint/2010/main" val="33790877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8A19-B840-1242-9E50-C4EBC0EEB455}"/>
              </a:ext>
            </a:extLst>
          </p:cNvPr>
          <p:cNvSpPr>
            <a:spLocks noGrp="1"/>
          </p:cNvSpPr>
          <p:nvPr>
            <p:ph type="title"/>
          </p:nvPr>
        </p:nvSpPr>
        <p:spPr/>
        <p:txBody>
          <a:bodyPr/>
          <a:lstStyle/>
          <a:p>
            <a:r>
              <a:rPr lang="en-US" dirty="0"/>
              <a:t>Thesis</a:t>
            </a:r>
          </a:p>
        </p:txBody>
      </p:sp>
      <p:sp>
        <p:nvSpPr>
          <p:cNvPr id="3" name="Content Placeholder 2">
            <a:extLst>
              <a:ext uri="{FF2B5EF4-FFF2-40B4-BE49-F238E27FC236}">
                <a16:creationId xmlns:a16="http://schemas.microsoft.com/office/drawing/2014/main" id="{5454B77A-529E-B244-8A4B-E106D2958DDE}"/>
              </a:ext>
            </a:extLst>
          </p:cNvPr>
          <p:cNvSpPr>
            <a:spLocks noGrp="1"/>
          </p:cNvSpPr>
          <p:nvPr>
            <p:ph idx="1"/>
          </p:nvPr>
        </p:nvSpPr>
        <p:spPr>
          <a:xfrm>
            <a:off x="1066800" y="2103120"/>
            <a:ext cx="4675632" cy="4112286"/>
          </a:xfrm>
        </p:spPr>
        <p:txBody>
          <a:bodyPr>
            <a:noAutofit/>
          </a:bodyPr>
          <a:lstStyle/>
          <a:p>
            <a:pPr>
              <a:lnSpc>
                <a:spcPct val="150000"/>
              </a:lnSpc>
            </a:pPr>
            <a:r>
              <a:rPr lang="en-US" sz="2800" dirty="0"/>
              <a:t>The thesis that is being researched in this project is if there are certain variables that will affect the ratings, I give movies and television shows on IMDb more than others</a:t>
            </a:r>
          </a:p>
        </p:txBody>
      </p:sp>
      <p:pic>
        <p:nvPicPr>
          <p:cNvPr id="5" name="Picture 4">
            <a:extLst>
              <a:ext uri="{FF2B5EF4-FFF2-40B4-BE49-F238E27FC236}">
                <a16:creationId xmlns:a16="http://schemas.microsoft.com/office/drawing/2014/main" id="{0BC86A7E-B025-8144-AF8D-214919B073C8}"/>
              </a:ext>
            </a:extLst>
          </p:cNvPr>
          <p:cNvPicPr>
            <a:picLocks noChangeAspect="1"/>
          </p:cNvPicPr>
          <p:nvPr/>
        </p:nvPicPr>
        <p:blipFill>
          <a:blip r:embed="rId2"/>
          <a:stretch>
            <a:fillRect/>
          </a:stretch>
        </p:blipFill>
        <p:spPr>
          <a:xfrm>
            <a:off x="6571488" y="1807464"/>
            <a:ext cx="3902456" cy="3902456"/>
          </a:xfrm>
          <a:prstGeom prst="rect">
            <a:avLst/>
          </a:prstGeom>
        </p:spPr>
      </p:pic>
    </p:spTree>
    <p:extLst>
      <p:ext uri="{BB962C8B-B14F-4D97-AF65-F5344CB8AC3E}">
        <p14:creationId xmlns:p14="http://schemas.microsoft.com/office/powerpoint/2010/main" val="426654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ED14-DADE-0F48-B146-3A3145A7185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859CD87D-E6DE-3848-A535-CE5FB7C837AA}"/>
              </a:ext>
            </a:extLst>
          </p:cNvPr>
          <p:cNvSpPr>
            <a:spLocks noGrp="1"/>
          </p:cNvSpPr>
          <p:nvPr>
            <p:ph idx="1"/>
          </p:nvPr>
        </p:nvSpPr>
        <p:spPr/>
        <p:txBody>
          <a:bodyPr>
            <a:normAutofit lnSpcReduction="10000"/>
          </a:bodyPr>
          <a:lstStyle/>
          <a:p>
            <a:r>
              <a:rPr lang="en-US" dirty="0"/>
              <a:t>The variables that will be included in this project are:</a:t>
            </a:r>
          </a:p>
          <a:p>
            <a:pPr lvl="1"/>
            <a:r>
              <a:rPr lang="en-US" dirty="0"/>
              <a:t>Title</a:t>
            </a:r>
          </a:p>
          <a:p>
            <a:pPr lvl="2"/>
            <a:r>
              <a:rPr lang="en-US" dirty="0"/>
              <a:t>Is the title of a movie or television show that was viewed and rated by me</a:t>
            </a:r>
          </a:p>
          <a:p>
            <a:pPr lvl="1"/>
            <a:r>
              <a:rPr lang="en-US" dirty="0" err="1"/>
              <a:t>MovieorTV</a:t>
            </a:r>
            <a:endParaRPr lang="en-US" dirty="0"/>
          </a:p>
          <a:p>
            <a:pPr lvl="2"/>
            <a:r>
              <a:rPr lang="en-US" dirty="0"/>
              <a:t>This variable describes with numbers whether this title was a movie or television show</a:t>
            </a:r>
          </a:p>
          <a:p>
            <a:pPr lvl="2"/>
            <a:r>
              <a:rPr lang="en-US" dirty="0"/>
              <a:t>1=Movie and 2=Television Show</a:t>
            </a:r>
          </a:p>
          <a:p>
            <a:pPr lvl="1"/>
            <a:r>
              <a:rPr lang="en-US" dirty="0"/>
              <a:t>Genre</a:t>
            </a:r>
          </a:p>
          <a:p>
            <a:pPr lvl="2"/>
            <a:r>
              <a:rPr lang="en-US" dirty="0"/>
              <a:t>This variable describes with numbers what genre the title would be considered</a:t>
            </a:r>
          </a:p>
          <a:p>
            <a:pPr lvl="1"/>
            <a:r>
              <a:rPr lang="en-US" dirty="0" err="1"/>
              <a:t>UserRating</a:t>
            </a:r>
            <a:endParaRPr lang="en-US" dirty="0"/>
          </a:p>
          <a:p>
            <a:pPr lvl="2"/>
            <a:r>
              <a:rPr lang="en-US" dirty="0"/>
              <a:t>This variable illustrates what the rating of a specific title was by the IMDb community</a:t>
            </a:r>
          </a:p>
          <a:p>
            <a:pPr lvl="1"/>
            <a:r>
              <a:rPr lang="en-US" dirty="0"/>
              <a:t>Lead</a:t>
            </a:r>
          </a:p>
          <a:p>
            <a:pPr lvl="2"/>
            <a:r>
              <a:rPr lang="en-US" dirty="0"/>
              <a:t>This variable shows who was the lead actor or actress in the film or television show</a:t>
            </a:r>
          </a:p>
          <a:p>
            <a:pPr lvl="1"/>
            <a:r>
              <a:rPr lang="en-US" dirty="0" err="1"/>
              <a:t>MyRating</a:t>
            </a:r>
            <a:endParaRPr lang="en-US" dirty="0"/>
          </a:p>
          <a:p>
            <a:pPr lvl="2"/>
            <a:r>
              <a:rPr lang="en-US" dirty="0" err="1"/>
              <a:t>MyRating</a:t>
            </a:r>
            <a:r>
              <a:rPr lang="en-US" dirty="0"/>
              <a:t> shows the rating that I gave each specific title in IMDb</a:t>
            </a:r>
          </a:p>
          <a:p>
            <a:pPr lvl="2"/>
            <a:endParaRPr lang="en-US" dirty="0"/>
          </a:p>
        </p:txBody>
      </p:sp>
      <p:pic>
        <p:nvPicPr>
          <p:cNvPr id="5" name="Picture 4">
            <a:extLst>
              <a:ext uri="{FF2B5EF4-FFF2-40B4-BE49-F238E27FC236}">
                <a16:creationId xmlns:a16="http://schemas.microsoft.com/office/drawing/2014/main" id="{0378C1D1-A3B3-C545-A527-2239FCADA1D9}"/>
              </a:ext>
            </a:extLst>
          </p:cNvPr>
          <p:cNvPicPr>
            <a:picLocks noChangeAspect="1"/>
          </p:cNvPicPr>
          <p:nvPr/>
        </p:nvPicPr>
        <p:blipFill>
          <a:blip r:embed="rId2"/>
          <a:stretch>
            <a:fillRect/>
          </a:stretch>
        </p:blipFill>
        <p:spPr>
          <a:xfrm>
            <a:off x="8668513" y="948380"/>
            <a:ext cx="2615184" cy="5004364"/>
          </a:xfrm>
          <a:prstGeom prst="rect">
            <a:avLst/>
          </a:prstGeom>
        </p:spPr>
      </p:pic>
    </p:spTree>
    <p:extLst>
      <p:ext uri="{BB962C8B-B14F-4D97-AF65-F5344CB8AC3E}">
        <p14:creationId xmlns:p14="http://schemas.microsoft.com/office/powerpoint/2010/main" val="31726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6F77-1A59-1E4B-A7E7-1EBE8E8FE9A3}"/>
              </a:ext>
            </a:extLst>
          </p:cNvPr>
          <p:cNvSpPr>
            <a:spLocks noGrp="1"/>
          </p:cNvSpPr>
          <p:nvPr>
            <p:ph type="title"/>
          </p:nvPr>
        </p:nvSpPr>
        <p:spPr/>
        <p:txBody>
          <a:bodyPr/>
          <a:lstStyle/>
          <a:p>
            <a:r>
              <a:rPr lang="en-US" dirty="0"/>
              <a:t>Gathering Data</a:t>
            </a:r>
          </a:p>
        </p:txBody>
      </p:sp>
      <p:sp>
        <p:nvSpPr>
          <p:cNvPr id="3" name="Content Placeholder 2">
            <a:extLst>
              <a:ext uri="{FF2B5EF4-FFF2-40B4-BE49-F238E27FC236}">
                <a16:creationId xmlns:a16="http://schemas.microsoft.com/office/drawing/2014/main" id="{3BC0A062-0B55-964C-AA38-9BC3D33C0430}"/>
              </a:ext>
            </a:extLst>
          </p:cNvPr>
          <p:cNvSpPr>
            <a:spLocks noGrp="1"/>
          </p:cNvSpPr>
          <p:nvPr>
            <p:ph idx="1"/>
          </p:nvPr>
        </p:nvSpPr>
        <p:spPr/>
        <p:txBody>
          <a:bodyPr/>
          <a:lstStyle/>
          <a:p>
            <a:r>
              <a:rPr lang="en-US" dirty="0"/>
              <a:t>To gather data for this project I used the IMDb app as well as Microsoft Excel</a:t>
            </a:r>
          </a:p>
          <a:p>
            <a:r>
              <a:rPr lang="en-US" dirty="0"/>
              <a:t>I went through every title I have rated on IMDb and listed out in an Excel spreadsheet the appropriate responses to each of the variables previously described</a:t>
            </a:r>
          </a:p>
          <a:p>
            <a:r>
              <a:rPr lang="en-US" dirty="0"/>
              <a:t>After recording all of my observations in a spreadsheet the spreadsheet was exported to RStudio</a:t>
            </a:r>
          </a:p>
          <a:p>
            <a:r>
              <a:rPr lang="en-US" dirty="0"/>
              <a:t>I then used the AIC correlation feature within R to determine which category was most correlated with the rating I gave each title</a:t>
            </a:r>
          </a:p>
        </p:txBody>
      </p:sp>
    </p:spTree>
    <p:extLst>
      <p:ext uri="{BB962C8B-B14F-4D97-AF65-F5344CB8AC3E}">
        <p14:creationId xmlns:p14="http://schemas.microsoft.com/office/powerpoint/2010/main" val="9324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6F8A2-261B-DF43-BBCB-BE3CB85B5B6C}"/>
              </a:ext>
            </a:extLst>
          </p:cNvPr>
          <p:cNvSpPr>
            <a:spLocks noGrp="1"/>
          </p:cNvSpPr>
          <p:nvPr>
            <p:ph type="title"/>
          </p:nvPr>
        </p:nvSpPr>
        <p:spPr>
          <a:xfrm>
            <a:off x="557720" y="612843"/>
            <a:ext cx="2312480" cy="1499738"/>
          </a:xfrm>
        </p:spPr>
        <p:txBody>
          <a:bodyPr anchor="b">
            <a:normAutofit/>
          </a:bodyPr>
          <a:lstStyle/>
          <a:p>
            <a:r>
              <a:rPr lang="en-US" sz="2800"/>
              <a:t>AIC Correlation</a:t>
            </a:r>
          </a:p>
        </p:txBody>
      </p:sp>
      <p:sp>
        <p:nvSpPr>
          <p:cNvPr id="9" name="Content Placeholder 8">
            <a:extLst>
              <a:ext uri="{FF2B5EF4-FFF2-40B4-BE49-F238E27FC236}">
                <a16:creationId xmlns:a16="http://schemas.microsoft.com/office/drawing/2014/main" id="{96CADFFC-0C48-4CD4-AA92-8C27998E89BE}"/>
              </a:ext>
            </a:extLst>
          </p:cNvPr>
          <p:cNvSpPr>
            <a:spLocks noGrp="1"/>
          </p:cNvSpPr>
          <p:nvPr>
            <p:ph idx="1"/>
          </p:nvPr>
        </p:nvSpPr>
        <p:spPr>
          <a:xfrm>
            <a:off x="557720" y="2149813"/>
            <a:ext cx="2312479" cy="3854197"/>
          </a:xfrm>
        </p:spPr>
        <p:txBody>
          <a:bodyPr>
            <a:noAutofit/>
          </a:bodyPr>
          <a:lstStyle/>
          <a:p>
            <a:r>
              <a:rPr lang="en-US" sz="2300" dirty="0">
                <a:solidFill>
                  <a:schemeClr val="tx1">
                    <a:lumMod val="85000"/>
                    <a:lumOff val="15000"/>
                  </a:schemeClr>
                </a:solidFill>
              </a:rPr>
              <a:t>Looking at the data in the bottom part of the picture it can be concluded through the AIC test that </a:t>
            </a:r>
            <a:r>
              <a:rPr lang="en-US" sz="2300" dirty="0" err="1">
                <a:solidFill>
                  <a:schemeClr val="tx1">
                    <a:lumMod val="85000"/>
                    <a:lumOff val="15000"/>
                  </a:schemeClr>
                </a:solidFill>
              </a:rPr>
              <a:t>UserRating</a:t>
            </a:r>
            <a:r>
              <a:rPr lang="en-US" sz="2300" dirty="0">
                <a:solidFill>
                  <a:schemeClr val="tx1">
                    <a:lumMod val="85000"/>
                    <a:lumOff val="15000"/>
                  </a:schemeClr>
                </a:solidFill>
              </a:rPr>
              <a:t> is highly correlated with </a:t>
            </a:r>
            <a:r>
              <a:rPr lang="en-US" sz="2300" dirty="0" err="1">
                <a:solidFill>
                  <a:schemeClr val="tx1">
                    <a:lumMod val="85000"/>
                    <a:lumOff val="15000"/>
                  </a:schemeClr>
                </a:solidFill>
              </a:rPr>
              <a:t>MyRating</a:t>
            </a:r>
            <a:endParaRPr lang="en-US" sz="2300" dirty="0">
              <a:solidFill>
                <a:schemeClr val="tx1">
                  <a:lumMod val="85000"/>
                  <a:lumOff val="15000"/>
                </a:schemeClr>
              </a:solidFill>
            </a:endParaRP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text&#10;&#10;Description automatically generated">
            <a:extLst>
              <a:ext uri="{FF2B5EF4-FFF2-40B4-BE49-F238E27FC236}">
                <a16:creationId xmlns:a16="http://schemas.microsoft.com/office/drawing/2014/main" id="{3C477473-731A-8D4E-8CD0-A6E26CDA4450}"/>
              </a:ext>
            </a:extLst>
          </p:cNvPr>
          <p:cNvPicPr>
            <a:picLocks noChangeAspect="1"/>
          </p:cNvPicPr>
          <p:nvPr/>
        </p:nvPicPr>
        <p:blipFill>
          <a:blip r:embed="rId2"/>
          <a:stretch>
            <a:fillRect/>
          </a:stretch>
        </p:blipFill>
        <p:spPr>
          <a:xfrm>
            <a:off x="4529137" y="500297"/>
            <a:ext cx="6392891" cy="5977352"/>
          </a:xfrm>
          <a:prstGeom prst="rect">
            <a:avLst/>
          </a:prstGeom>
        </p:spPr>
      </p:pic>
    </p:spTree>
    <p:extLst>
      <p:ext uri="{BB962C8B-B14F-4D97-AF65-F5344CB8AC3E}">
        <p14:creationId xmlns:p14="http://schemas.microsoft.com/office/powerpoint/2010/main" val="37480526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0818-7886-844A-B8B9-8EF876C09ACB}"/>
              </a:ext>
            </a:extLst>
          </p:cNvPr>
          <p:cNvSpPr>
            <a:spLocks noGrp="1"/>
          </p:cNvSpPr>
          <p:nvPr>
            <p:ph type="title"/>
          </p:nvPr>
        </p:nvSpPr>
        <p:spPr/>
        <p:txBody>
          <a:bodyPr/>
          <a:lstStyle/>
          <a:p>
            <a:r>
              <a:rPr lang="en-US" dirty="0"/>
              <a:t>Problems </a:t>
            </a:r>
          </a:p>
        </p:txBody>
      </p:sp>
      <p:sp>
        <p:nvSpPr>
          <p:cNvPr id="3" name="Content Placeholder 2">
            <a:extLst>
              <a:ext uri="{FF2B5EF4-FFF2-40B4-BE49-F238E27FC236}">
                <a16:creationId xmlns:a16="http://schemas.microsoft.com/office/drawing/2014/main" id="{10AB8DA9-72C1-4E47-A0B8-A57EF29CB9E1}"/>
              </a:ext>
            </a:extLst>
          </p:cNvPr>
          <p:cNvSpPr>
            <a:spLocks noGrp="1"/>
          </p:cNvSpPr>
          <p:nvPr>
            <p:ph idx="1"/>
          </p:nvPr>
        </p:nvSpPr>
        <p:spPr/>
        <p:txBody>
          <a:bodyPr/>
          <a:lstStyle/>
          <a:p>
            <a:r>
              <a:rPr lang="en-US" dirty="0"/>
              <a:t>Some problems faced in this project leading to some unused variables were problems with the variable lead as well as some excel spreadsheet errors with the variable genre.</a:t>
            </a:r>
          </a:p>
          <a:p>
            <a:pPr lvl="1"/>
            <a:r>
              <a:rPr lang="en-US" dirty="0"/>
              <a:t>With gathering excel data the genre category might be inaccurate on the idea that each title has more than one category it could be considered as, so when deciding the genre of a title it came down to my decision about what genre I thought best described the movie</a:t>
            </a:r>
          </a:p>
          <a:p>
            <a:pPr lvl="2"/>
            <a:r>
              <a:rPr lang="en-US" dirty="0"/>
              <a:t>With that being said there were some genres that were not used with the data that definitely could have been used which would have led to different results with the AIC</a:t>
            </a:r>
          </a:p>
          <a:p>
            <a:pPr lvl="3"/>
            <a:r>
              <a:rPr lang="en-US" dirty="0"/>
              <a:t>The counterargument to the previous bullet point is that the AIC between genre and </a:t>
            </a:r>
            <a:r>
              <a:rPr lang="en-US" dirty="0" err="1"/>
              <a:t>UserRating</a:t>
            </a:r>
            <a:r>
              <a:rPr lang="en-US" dirty="0"/>
              <a:t> was so far apart that it would have most likely not mattered if a couple of titles were switched around</a:t>
            </a:r>
          </a:p>
          <a:p>
            <a:pPr lvl="1"/>
            <a:r>
              <a:rPr lang="en-US" dirty="0"/>
              <a:t>When using the lead with the AIC correlation there was a problem with how it was executed just because I used names instead of numbers</a:t>
            </a:r>
          </a:p>
          <a:p>
            <a:pPr lvl="2"/>
            <a:r>
              <a:rPr lang="en-US" dirty="0"/>
              <a:t>Doing this project over again I would assign a specific number to every lead actor or actress and go in and put in a number for every one of them that way it could be seen whether different cast members affected the final outcome</a:t>
            </a:r>
          </a:p>
          <a:p>
            <a:pPr lvl="2"/>
            <a:r>
              <a:rPr lang="en-US" dirty="0"/>
              <a:t>I might also add a category for directors to see if certain directors played a part in my decision</a:t>
            </a:r>
          </a:p>
        </p:txBody>
      </p:sp>
    </p:spTree>
    <p:extLst>
      <p:ext uri="{BB962C8B-B14F-4D97-AF65-F5344CB8AC3E}">
        <p14:creationId xmlns:p14="http://schemas.microsoft.com/office/powerpoint/2010/main" val="231074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A48986-95CD-3F43-850C-EB28D1A857B6}"/>
              </a:ext>
            </a:extLst>
          </p:cNvPr>
          <p:cNvSpPr>
            <a:spLocks noGrp="1"/>
          </p:cNvSpPr>
          <p:nvPr>
            <p:ph type="title"/>
          </p:nvPr>
        </p:nvSpPr>
        <p:spPr>
          <a:xfrm>
            <a:off x="868680" y="642593"/>
            <a:ext cx="6281928" cy="1744183"/>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C44EAEE4-B1B7-6347-A329-5BD9E145ACC4}"/>
              </a:ext>
            </a:extLst>
          </p:cNvPr>
          <p:cNvSpPr>
            <a:spLocks noGrp="1"/>
          </p:cNvSpPr>
          <p:nvPr>
            <p:ph idx="1"/>
          </p:nvPr>
        </p:nvSpPr>
        <p:spPr>
          <a:xfrm>
            <a:off x="868680" y="2386584"/>
            <a:ext cx="6281928" cy="3648456"/>
          </a:xfrm>
        </p:spPr>
        <p:txBody>
          <a:bodyPr>
            <a:normAutofit/>
          </a:bodyPr>
          <a:lstStyle/>
          <a:p>
            <a:r>
              <a:rPr lang="en-US" dirty="0"/>
              <a:t>The final conclusion of this project is that 95% of the time I will rate a movie or tv show in line with what other people rated this movie. I will very rarely think differently about a title than what the mass of people concluded about it. It has been learned that although I have different taste in entertainment quality(just a base idea of being humans and having separate interests) with the movies and television I do watch my rating will most likely be a representation of what the mass of people rated the movie.</a:t>
            </a:r>
          </a:p>
        </p:txBody>
      </p:sp>
      <p:pic>
        <p:nvPicPr>
          <p:cNvPr id="4" name="Picture 3" descr="A person standing in front of a building&#10;&#10;Description automatically generated">
            <a:extLst>
              <a:ext uri="{FF2B5EF4-FFF2-40B4-BE49-F238E27FC236}">
                <a16:creationId xmlns:a16="http://schemas.microsoft.com/office/drawing/2014/main" id="{70C84645-AC35-304E-8B9E-A410A78EEADE}"/>
              </a:ext>
            </a:extLst>
          </p:cNvPr>
          <p:cNvPicPr>
            <a:picLocks noChangeAspect="1"/>
          </p:cNvPicPr>
          <p:nvPr/>
        </p:nvPicPr>
        <p:blipFill rotWithShape="1">
          <a:blip r:embed="rId2"/>
          <a:srcRect l="24325" r="39326" b="1"/>
          <a:stretch/>
        </p:blipFill>
        <p:spPr>
          <a:xfrm>
            <a:off x="7837371" y="237744"/>
            <a:ext cx="4124416" cy="6382512"/>
          </a:xfrm>
          <a:prstGeom prst="rect">
            <a:avLst/>
          </a:prstGeom>
        </p:spPr>
      </p:pic>
    </p:spTree>
    <p:extLst>
      <p:ext uri="{BB962C8B-B14F-4D97-AF65-F5344CB8AC3E}">
        <p14:creationId xmlns:p14="http://schemas.microsoft.com/office/powerpoint/2010/main" val="1874465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598</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Garamond</vt:lpstr>
      <vt:lpstr>SavonVTI</vt:lpstr>
      <vt:lpstr>IMDb Personal Data Project</vt:lpstr>
      <vt:lpstr>Thesis</vt:lpstr>
      <vt:lpstr>Variables</vt:lpstr>
      <vt:lpstr>Gathering Data</vt:lpstr>
      <vt:lpstr>AIC Correlation</vt:lpstr>
      <vt:lpstr>Problems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Personal Data Project</dc:title>
  <dc:creator>Ethan Mitten</dc:creator>
  <cp:lastModifiedBy>Ethan Mitten</cp:lastModifiedBy>
  <cp:revision>1</cp:revision>
  <dcterms:created xsi:type="dcterms:W3CDTF">2020-01-13T20:27:15Z</dcterms:created>
  <dcterms:modified xsi:type="dcterms:W3CDTF">2020-01-13T20:27:22Z</dcterms:modified>
</cp:coreProperties>
</file>