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3" r:id="rId3"/>
    <p:sldId id="257" r:id="rId4"/>
    <p:sldId id="260" r:id="rId5"/>
    <p:sldId id="261" r:id="rId6"/>
    <p:sldId id="265" r:id="rId7"/>
    <p:sldId id="266" r:id="rId8"/>
    <p:sldId id="271" r:id="rId9"/>
    <p:sldId id="272" r:id="rId10"/>
    <p:sldId id="273" r:id="rId11"/>
    <p:sldId id="274" r:id="rId12"/>
    <p:sldId id="275" r:id="rId13"/>
    <p:sldId id="267" r:id="rId14"/>
    <p:sldId id="268" r:id="rId15"/>
    <p:sldId id="277" r:id="rId16"/>
    <p:sldId id="278" r:id="rId17"/>
    <p:sldId id="279" r:id="rId18"/>
    <p:sldId id="280" r:id="rId19"/>
    <p:sldId id="281" r:id="rId20"/>
    <p:sldId id="282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75"/>
    <p:restoredTop sz="94710"/>
  </p:normalViewPr>
  <p:slideViewPr>
    <p:cSldViewPr snapToGrid="0" snapToObjects="1">
      <p:cViewPr varScale="1">
        <p:scale>
          <a:sx n="129" d="100"/>
          <a:sy n="129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3B135-B97A-6943-A1AD-8EFC577C699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648E0-64CA-284F-86AA-31E06909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7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648E0-64CA-284F-86AA-31E06909CA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5DD9-5923-9249-9F24-9FFC8F4E8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7B7F6-50F8-7745-AF5F-5E0CA5EFB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0639-C0B2-D24A-9A9B-1C068A36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B8-3258-B546-B1F1-BF2D78111F31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AE44-6D32-AB48-A3F4-2BCD00A9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713F-BB50-6245-9415-B7419A16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548F-1F3C-5347-9044-CA099C07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4F2A7-166E-D246-9E53-162B37AD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C142-74D1-B64D-B8CD-26040F82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40EB-D9E8-8B41-BDD0-FE488A5FDCD6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3247-775A-A04C-9687-B7A0FA18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7338-B06F-3243-9E93-F0138374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7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65134-5ACE-3D49-8C9C-C78E31131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CC9C8-B41A-DA46-A35E-FF9EE1A7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49F5-FD3D-004B-AE4F-80FF98AC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0EE-7FAC-F246-92CB-66F0E4DEB981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F44E-095C-2841-A8FD-75AED488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B21B-83C9-D24F-AE6F-BE407C5E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6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80E0-4666-EE4F-A9B0-329DA3F0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6DE6-0749-A941-AC33-50901C5F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B3DD-34E6-374F-A287-B79D197A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1394-C60E-7E49-84D3-8B475D557204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967C-A4B0-C64A-8AE3-50E62D30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62B7-55A3-5E46-ADFA-E9325838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7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BBB6-5C6C-3D4C-89DE-B42791B1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29F9F-4B7D-974E-AA99-4F689F63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E691-D15D-4F42-8667-C90CD163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6607-D21E-344E-A331-8AE38F1D7AF6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435D-8184-E94B-B520-5B50C173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9B31-3467-3041-8ED7-86F61215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9311-2268-4A41-9832-8F7AAA92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3A5D-C02E-BC4C-A110-75496A887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A9184-4087-1248-8F16-BF42BBAE4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E310-5A15-4E4C-A008-94C01B85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4E3-9511-834E-AFC3-0786D2CF6EC9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D5F68-26F7-8743-BFD3-FFD2BB3F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7DA1-F8A5-EE4F-9828-521CC21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7D68-8764-0F47-AAEF-36986030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E311-D46E-6342-878F-6F780C51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74391-71F7-C342-B579-CCAD601E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2CFBF-4788-7D44-9AA7-21DA8658E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527A3-6F92-BA48-8D79-DAD1CA34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EEDDD-CACC-2B43-B642-BE434944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E60F-20DA-7B4F-8DCE-62731AD631D0}" type="datetime1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699AE-94D9-6A4B-A0B3-3545FFA6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5BBC7-2EA2-0446-BF76-3756E0C2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1414-66BD-EE4B-B707-CFC8A2A5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118BB-DBEE-874E-8DFC-F03727A5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A58C-9949-8744-98FA-F955BDF5FF4D}" type="datetime1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CF7D6-B0F1-8F44-B09B-42669FFA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9C254-EF6F-9E4A-A531-A1C3F4BC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3C032-D433-3C48-8B2A-811A9EAF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400-2D25-8247-BFA5-09D46B5861DF}" type="datetime1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6C304-CEB8-E74A-97C5-8971AA26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1C4A4-FCBD-254D-A230-7DC672AA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C094-C566-FE4C-B0CC-02BA258E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C8BF-2B12-8142-B27E-D9D2E991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BBF3-ED89-7F4B-B9BD-E7680867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241A-AA20-F14A-81A1-FE21C018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EDE1-01B0-ED43-B761-80F878CD64AE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447D-C266-B148-AF57-A9FA8EFA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0A804-64A3-0047-9449-075F4F9E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D389-FEF9-AF43-AFD3-A6374EA7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2416A-D18A-CF4B-9DFB-392691F7D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E5B0-ABCE-584E-9DE2-85B8B9432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D5F53-0326-E044-B121-2079A6AE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D0E-2239-FB4E-93E5-8161C62919F0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0EC0-4871-114C-8D02-556D08E1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8C8B-3F53-C447-A7A2-096B220B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350AE-5117-5B48-A53A-80F2C89C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DDEC-5C68-8D43-BB06-30A57464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8981-FE43-F544-B4CA-F82213C7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102D-3041-3A4D-975D-760F141D4D82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AFF1-98C0-6046-8E3D-2ADEDBA14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C284-5F27-5A4A-B161-03B919E87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553E-71A5-5E4B-A71D-E5A553E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output.txt" TargetMode="External"/><Relationship Id="rId2" Type="http://schemas.openxmlformats.org/officeDocument/2006/relationships/hyperlink" Target="code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20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19" Type="http://schemas.openxmlformats.org/officeDocument/2006/relationships/slide" Target="slide20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closest-equally.pdf" TargetMode="External"/><Relationship Id="rId13" Type="http://schemas.openxmlformats.org/officeDocument/2006/relationships/hyperlink" Target="Optimize-roundrobin.png" TargetMode="External"/><Relationship Id="rId18" Type="http://schemas.openxmlformats.org/officeDocument/2006/relationships/hyperlink" Target="optimize-equally.sim" TargetMode="External"/><Relationship Id="rId3" Type="http://schemas.openxmlformats.org/officeDocument/2006/relationships/hyperlink" Target="closest-roundrobin.sim" TargetMode="External"/><Relationship Id="rId7" Type="http://schemas.openxmlformats.org/officeDocument/2006/relationships/hyperlink" Target="Closest-Throttled%20.png" TargetMode="External"/><Relationship Id="rId12" Type="http://schemas.openxmlformats.org/officeDocument/2006/relationships/hyperlink" Target="optimize-roundrobin.sim" TargetMode="External"/><Relationship Id="rId17" Type="http://schemas.openxmlformats.org/officeDocument/2006/relationships/hyperlink" Target="optimize-equally.pdf" TargetMode="External"/><Relationship Id="rId2" Type="http://schemas.openxmlformats.org/officeDocument/2006/relationships/hyperlink" Target="closest-roundrobin.pdf" TargetMode="External"/><Relationship Id="rId16" Type="http://schemas.openxmlformats.org/officeDocument/2006/relationships/hyperlink" Target="Optimize-throttled%20.png" TargetMode="External"/><Relationship Id="rId20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closest-Throttled.sim" TargetMode="External"/><Relationship Id="rId11" Type="http://schemas.openxmlformats.org/officeDocument/2006/relationships/hyperlink" Target="optimize-roundrobin.pdf" TargetMode="External"/><Relationship Id="rId5" Type="http://schemas.openxmlformats.org/officeDocument/2006/relationships/hyperlink" Target="closest-Throttled.pdf" TargetMode="External"/><Relationship Id="rId15" Type="http://schemas.openxmlformats.org/officeDocument/2006/relationships/hyperlink" Target="Optimize-Throttled.sim" TargetMode="External"/><Relationship Id="rId10" Type="http://schemas.openxmlformats.org/officeDocument/2006/relationships/hyperlink" Target="Closest-equally.png" TargetMode="External"/><Relationship Id="rId19" Type="http://schemas.openxmlformats.org/officeDocument/2006/relationships/hyperlink" Target="Optimize-equally.png" TargetMode="External"/><Relationship Id="rId4" Type="http://schemas.openxmlformats.org/officeDocument/2006/relationships/hyperlink" Target="Closest-roundrobin.png" TargetMode="External"/><Relationship Id="rId9" Type="http://schemas.openxmlformats.org/officeDocument/2006/relationships/hyperlink" Target="closest-equally.sim" TargetMode="External"/><Relationship Id="rId14" Type="http://schemas.openxmlformats.org/officeDocument/2006/relationships/hyperlink" Target="Optimize-Throttled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6BBF3-9536-3746-ADD6-DE611D887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rPr>
              <a:t>Cloud computing and simulation tools: ”CloudSim and CloudAnalyst”.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rPr>
            </a:b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E439D-BAA5-7048-8454-CAA7C9246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Nishant Joshi.</a:t>
            </a:r>
          </a:p>
          <a:p>
            <a:r>
              <a:rPr 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Mit Rajen Thakkar.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9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1898E-5E1C-694B-959B-90A47F70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dirty="0"/>
              <a:t>VM time-shared and tasks space shared.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B20447-12C6-4385-BE44-4743A84D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1600" dirty="0"/>
              <a:t>VM </a:t>
            </a:r>
            <a:r>
              <a:rPr lang="en-US" sz="1600" dirty="0" err="1"/>
              <a:t>recieves</a:t>
            </a:r>
            <a:r>
              <a:rPr lang="en-US" sz="1600" dirty="0"/>
              <a:t> time slice of processing cores.</a:t>
            </a:r>
          </a:p>
          <a:p>
            <a:r>
              <a:rPr lang="en-US" sz="1600" dirty="0"/>
              <a:t>This slices are distributed with tasks</a:t>
            </a:r>
          </a:p>
          <a:p>
            <a:r>
              <a:rPr lang="en-US" sz="1600" dirty="0"/>
              <a:t>Here core is shared so less processing power than before</a:t>
            </a:r>
          </a:p>
          <a:p>
            <a:r>
              <a:rPr lang="en-US" sz="1600" dirty="0"/>
              <a:t>Same happens with tasks.</a:t>
            </a:r>
          </a:p>
          <a:p>
            <a:r>
              <a:rPr lang="en-US" sz="1600" dirty="0"/>
              <a:t>Each tasks requires one core.</a:t>
            </a:r>
          </a:p>
          <a:p>
            <a:r>
              <a:rPr lang="en-US" sz="1600" dirty="0"/>
              <a:t>So two tasks can run and others are queued.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983C9-88E0-4746-88F2-64A574BC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2" y="2319065"/>
            <a:ext cx="5227099" cy="1916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7F63BB-88E2-8749-9952-C3DE0498BC3A}"/>
              </a:ext>
            </a:extLst>
          </p:cNvPr>
          <p:cNvSpPr txBox="1"/>
          <p:nvPr/>
        </p:nvSpPr>
        <p:spPr>
          <a:xfrm>
            <a:off x="11102009" y="617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15556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1898E-5E1C-694B-959B-90A47F70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dirty="0"/>
              <a:t>VM space-shared and tasks time shared.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B20447-12C6-4385-BE44-4743A84D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1600" dirty="0"/>
              <a:t>VMs are space shared.</a:t>
            </a:r>
          </a:p>
          <a:p>
            <a:r>
              <a:rPr lang="en-US" sz="1600" dirty="0"/>
              <a:t>Requires two cores.</a:t>
            </a:r>
          </a:p>
          <a:p>
            <a:r>
              <a:rPr lang="en-US" sz="1600" dirty="0"/>
              <a:t>But tasks are time shared.</a:t>
            </a:r>
          </a:p>
          <a:p>
            <a:r>
              <a:rPr lang="en-US" sz="1600" dirty="0"/>
              <a:t>So tasks are assigned in slices of time.</a:t>
            </a:r>
          </a:p>
          <a:p>
            <a:r>
              <a:rPr lang="en-US" sz="1600" dirty="0"/>
              <a:t>Context switching takes place between tasks.</a:t>
            </a:r>
          </a:p>
          <a:p>
            <a:r>
              <a:rPr lang="en-US" sz="1600" dirty="0"/>
              <a:t>Takes more time to execute tasks.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D6160-438C-AE46-9215-4D322A96A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34" y="2312598"/>
            <a:ext cx="4399203" cy="1597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87D3D2-E2B5-D245-9F60-2A1DE7219A5E}"/>
              </a:ext>
            </a:extLst>
          </p:cNvPr>
          <p:cNvSpPr txBox="1"/>
          <p:nvPr/>
        </p:nvSpPr>
        <p:spPr>
          <a:xfrm>
            <a:off x="11270974" y="6162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93799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1898E-5E1C-694B-959B-90A47F70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dirty="0"/>
              <a:t>VM time-shared and tasks time shared.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B20447-12C6-4385-BE44-4743A84D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1600" dirty="0"/>
              <a:t>Processing power shared by VMs.</a:t>
            </a:r>
          </a:p>
          <a:p>
            <a:r>
              <a:rPr lang="en-US" sz="1600" dirty="0"/>
              <a:t>Further shared power is shared by tasks.</a:t>
            </a:r>
          </a:p>
          <a:p>
            <a:r>
              <a:rPr lang="en-US" sz="1600" dirty="0"/>
              <a:t>No queuing as each task gets its own share of time and power.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174C7-1F19-054E-9D80-1CDAA3B1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6" y="2338713"/>
            <a:ext cx="5732797" cy="2180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7A924-D38F-2C4F-8E72-182062367C24}"/>
              </a:ext>
            </a:extLst>
          </p:cNvPr>
          <p:cNvSpPr txBox="1"/>
          <p:nvPr/>
        </p:nvSpPr>
        <p:spPr>
          <a:xfrm>
            <a:off x="11012557" y="6142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43498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3101B-8FE1-D144-8C1E-AE474947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CloudAnalyst.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B5B7-CD26-2041-AEE6-9D8ABE90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Cloud Analyst is assembled on top of CloudSim tool kit</a:t>
            </a:r>
          </a:p>
          <a:p>
            <a:r>
              <a:rPr lang="en-US" sz="1600" dirty="0">
                <a:cs typeface="Arial" panose="020B0604020202020204" pitchFamily="34" charset="0"/>
              </a:rPr>
              <a:t> GUI based</a:t>
            </a:r>
          </a:p>
          <a:p>
            <a:r>
              <a:rPr lang="en-US" sz="1600" dirty="0">
                <a:cs typeface="Arial" panose="020B0604020202020204" pitchFamily="34" charset="0"/>
              </a:rPr>
              <a:t>It provides information of geographic location.</a:t>
            </a:r>
          </a:p>
          <a:p>
            <a:r>
              <a:rPr lang="en-US" sz="1600" dirty="0">
                <a:cs typeface="Arial" panose="020B0604020202020204" pitchFamily="34" charset="0"/>
              </a:rPr>
              <a:t> Fills the gap of present simulation tools for cloud environment.</a:t>
            </a:r>
          </a:p>
          <a:p>
            <a:r>
              <a:rPr lang="en-US" sz="1600" dirty="0">
                <a:cs typeface="Arial" panose="020B0604020202020204" pitchFamily="34" charset="0"/>
              </a:rPr>
              <a:t>Helps to estimate requirements of large cloud infrastructures.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AE48B-8390-D848-B835-89F50BE0A964}"/>
              </a:ext>
            </a:extLst>
          </p:cNvPr>
          <p:cNvSpPr txBox="1"/>
          <p:nvPr/>
        </p:nvSpPr>
        <p:spPr>
          <a:xfrm>
            <a:off x="10614991" y="5754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579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7909F-BEA0-2A43-9985-0DE74BC8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Feature of CloudAnalyst.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CF60-8AC8-5642-8746-AB30B7EA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Easy to use tool with a high-level of visualization.</a:t>
            </a:r>
          </a:p>
          <a:p>
            <a:r>
              <a:rPr lang="en-US" sz="1600" dirty="0"/>
              <a:t>Even better than just a toolkit with necessary parameters.</a:t>
            </a:r>
          </a:p>
          <a:p>
            <a:r>
              <a:rPr lang="en-US" sz="1600" dirty="0"/>
              <a:t>Ability to  modify configuration parameters quickly and easily. </a:t>
            </a:r>
          </a:p>
          <a:p>
            <a:r>
              <a:rPr lang="en-US" sz="1600" dirty="0"/>
              <a:t>Simulation results is in the form of graph and table. </a:t>
            </a:r>
          </a:p>
          <a:p>
            <a:r>
              <a:rPr lang="en-US" sz="1600" dirty="0"/>
              <a:t>It allows to save the configuration as file (.sim) which can be loaded. </a:t>
            </a:r>
          </a:p>
          <a:p>
            <a:r>
              <a:rPr lang="en-US" sz="1600" dirty="0"/>
              <a:t>Ease of extension. To implement new policies.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6B8C7-38B9-C440-A5B7-68AC02452DB3}"/>
              </a:ext>
            </a:extLst>
          </p:cNvPr>
          <p:cNvSpPr txBox="1"/>
          <p:nvPr/>
        </p:nvSpPr>
        <p:spPr>
          <a:xfrm>
            <a:off x="10654748" y="6062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796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3DBEB-62A0-B04A-8FE4-99FE80B4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Service broker policies.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7191-DD9A-B346-8743-2B84D09E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Three service broker policies.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Closest datacenter policy.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Optimize response time policy.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Dynamically reconfigure routing with load balancing.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ECFB9-A6AE-1846-9386-463AA61E4353}"/>
              </a:ext>
            </a:extLst>
          </p:cNvPr>
          <p:cNvSpPr txBox="1"/>
          <p:nvPr/>
        </p:nvSpPr>
        <p:spPr>
          <a:xfrm>
            <a:off x="10774017" y="60330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4859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D2601-011F-7041-BFA8-4A0F259B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Closest datacenter policy.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533E-4D24-BF4C-B094-D099A6E2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Datacenter having least proximity is chosen.</a:t>
            </a:r>
          </a:p>
          <a:p>
            <a:r>
              <a:rPr lang="en-US" sz="1600" dirty="0"/>
              <a:t>Proximity in terms of network latency.</a:t>
            </a:r>
          </a:p>
          <a:p>
            <a:r>
              <a:rPr lang="en-US" sz="1600" dirty="0"/>
              <a:t>Maintains and index table of datacenters.</a:t>
            </a:r>
          </a:p>
          <a:p>
            <a:r>
              <a:rPr lang="en-US" sz="1600" dirty="0"/>
              <a:t>Orders datacenters in terms of lowest latency.</a:t>
            </a:r>
          </a:p>
          <a:p>
            <a:r>
              <a:rPr lang="en-US" sz="1600" dirty="0"/>
              <a:t>When a request arrives from user checks the table.</a:t>
            </a:r>
          </a:p>
          <a:p>
            <a:r>
              <a:rPr lang="en-US" sz="1600" dirty="0"/>
              <a:t>Queries the datacenter with least network latency.</a:t>
            </a:r>
          </a:p>
          <a:p>
            <a:r>
              <a:rPr lang="en-US" sz="1600" dirty="0"/>
              <a:t>If more than one then choses randomly.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34DE7-59B0-314F-82BA-22F1A8819A7E}"/>
              </a:ext>
            </a:extLst>
          </p:cNvPr>
          <p:cNvSpPr txBox="1"/>
          <p:nvPr/>
        </p:nvSpPr>
        <p:spPr>
          <a:xfrm>
            <a:off x="10774017" y="61125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1839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14234-507F-8F4F-AB28-AECB228C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Optimize response time.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228D-7A0B-8C47-9864-891F20E6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It checks the network latency like closest datacenter.</a:t>
            </a:r>
          </a:p>
          <a:p>
            <a:r>
              <a:rPr lang="en-US" sz="1600" dirty="0"/>
              <a:t>It maintains a table for datacenters with current response time.</a:t>
            </a:r>
          </a:p>
          <a:p>
            <a:r>
              <a:rPr lang="en-US" sz="1600" dirty="0"/>
              <a:t>Returns the one with the least response time if closest datacenter fails.</a:t>
            </a:r>
          </a:p>
          <a:p>
            <a:r>
              <a:rPr lang="en-US" sz="1600" dirty="0"/>
              <a:t>Predefined threshold is set for current response time.</a:t>
            </a:r>
          </a:p>
          <a:p>
            <a:r>
              <a:rPr lang="en-US" sz="1600" dirty="0"/>
              <a:t>Current response time &lt; threshold choose randomly.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35C13-E081-FC40-8688-CB597620D01F}"/>
              </a:ext>
            </a:extLst>
          </p:cNvPr>
          <p:cNvSpPr txBox="1"/>
          <p:nvPr/>
        </p:nvSpPr>
        <p:spPr>
          <a:xfrm>
            <a:off x="10605052" y="6092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426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14234-507F-8F4F-AB28-AECB228C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Dynamically reconfigure routing with load balancing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228D-7A0B-8C47-9864-891F20E6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Routing similar to closest datacenter.</a:t>
            </a:r>
          </a:p>
          <a:p>
            <a:r>
              <a:rPr lang="en-US" sz="1600" dirty="0"/>
              <a:t>But checks load of data center </a:t>
            </a:r>
          </a:p>
          <a:p>
            <a:r>
              <a:rPr lang="en-US" sz="1600" dirty="0"/>
              <a:t>checks the processing time and best processing time.</a:t>
            </a:r>
          </a:p>
          <a:p>
            <a:r>
              <a:rPr lang="en-US" sz="1600" dirty="0"/>
              <a:t>Increases decreases VMs in datacenter as required.</a:t>
            </a:r>
          </a:p>
          <a:p>
            <a:r>
              <a:rPr lang="en-US" sz="1600" dirty="0"/>
              <a:t>Still under research.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01030-E01E-5E47-813E-83E60181A6A5}"/>
              </a:ext>
            </a:extLst>
          </p:cNvPr>
          <p:cNvSpPr txBox="1"/>
          <p:nvPr/>
        </p:nvSpPr>
        <p:spPr>
          <a:xfrm>
            <a:off x="10823713" y="6132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61015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14234-507F-8F4F-AB28-AECB228C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Case study 1.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228D-7A0B-8C47-9864-891F20E6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CloudSim implementation with 1 datacenter, 40 VMs, 60 cloudlets, time-shared VM allocation policy and space-shared cloudlet allocation policy.</a:t>
            </a:r>
          </a:p>
          <a:p>
            <a:pPr lvl="1"/>
            <a:r>
              <a:rPr lang="en-US" sz="1600" dirty="0">
                <a:hlinkClick r:id="rId2"/>
              </a:rPr>
              <a:t>Code</a:t>
            </a:r>
            <a:r>
              <a:rPr lang="en-US" sz="1600" dirty="0"/>
              <a:t>.</a:t>
            </a:r>
          </a:p>
          <a:p>
            <a:pPr lvl="1"/>
            <a:r>
              <a:rPr lang="en-US" sz="1600" dirty="0">
                <a:hlinkClick r:id="rId3"/>
              </a:rPr>
              <a:t>Output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r>
              <a:rPr lang="en-US" sz="1600" dirty="0">
                <a:hlinkClick r:id="rId4" action="ppaction://hlinksldjump"/>
              </a:rPr>
              <a:t>index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F5944-34CF-0947-86D6-A6F1F09A8597}"/>
              </a:ext>
            </a:extLst>
          </p:cNvPr>
          <p:cNvSpPr txBox="1"/>
          <p:nvPr/>
        </p:nvSpPr>
        <p:spPr>
          <a:xfrm>
            <a:off x="10535478" y="60827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5843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2902B-CFB5-0B49-9367-61D1BF7F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Index.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5307-4B01-B94B-B5CA-9B5A8C8F2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Cloud Computing.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CloudSim.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Feature of CloudSim.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5" action="ppaction://hlinksldjump"/>
              </a:rPr>
              <a:t>Steps to configure  CloudSim.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6" action="ppaction://hlinksldjump"/>
              </a:rPr>
              <a:t>Continue…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7" action="ppaction://hlinksldjump"/>
              </a:rPr>
              <a:t>VM and Task allocation policies in CloudSim.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8" action="ppaction://hlinksldjump"/>
              </a:rPr>
              <a:t>VM space-shared and tasks space shared.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9" action="ppaction://hlinksldjump"/>
              </a:rPr>
              <a:t>VM time-shared and tasks space shared.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10" action="ppaction://hlinksldjump"/>
              </a:rPr>
              <a:t>VM space-shared and tasks time shared.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11" action="ppaction://hlinksldjump"/>
              </a:rPr>
              <a:t>VM time-shared and tasks time shared.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12" action="ppaction://hlinksldjump"/>
              </a:rPr>
              <a:t>CloudAnalyst</a:t>
            </a:r>
            <a:r>
              <a:rPr lang="en-US" dirty="0"/>
              <a:t>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13" action="ppaction://hlinksldjump"/>
              </a:rPr>
              <a:t>Feature of CloudAnalyst.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14" action="ppaction://hlinksldjump"/>
              </a:rPr>
              <a:t>Service broker policies.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15" action="ppaction://hlinksldjump"/>
              </a:rPr>
              <a:t>Closest datacenter policy.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16" action="ppaction://hlinksldjump"/>
              </a:rPr>
              <a:t>Optimize response time.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17" action="ppaction://hlinksldjump"/>
              </a:rPr>
              <a:t>Dynamically reconfigure routing with load balancing.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18" action="ppaction://hlinksldjump"/>
              </a:rPr>
              <a:t>Case study 1.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19" action="ppaction://hlinksldjump"/>
              </a:rPr>
              <a:t>Case study 2.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20" action="ppaction://hlinksldjump"/>
              </a:rPr>
              <a:t>References.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14234-507F-8F4F-AB28-AECB228C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Case study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228D-7A0B-8C47-9864-891F20E66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Autofit/>
          </a:bodyPr>
          <a:lstStyle/>
          <a:p>
            <a:r>
              <a:rPr lang="en-US" sz="1600" dirty="0"/>
              <a:t>Service broker policies paired with load balancing policies.</a:t>
            </a:r>
          </a:p>
          <a:p>
            <a:pPr marL="457200" lvl="1" indent="0">
              <a:buNone/>
            </a:pPr>
            <a:r>
              <a:rPr lang="en-US" sz="1600" dirty="0"/>
              <a:t>1.	Closest datacenter with round robin.</a:t>
            </a:r>
          </a:p>
          <a:p>
            <a:pPr lvl="1"/>
            <a:r>
              <a:rPr lang="en-US" sz="1600" dirty="0">
                <a:hlinkClick r:id="rId2"/>
              </a:rPr>
              <a:t>Output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hlinkClick r:id="rId3"/>
              </a:rPr>
              <a:t>Sim.java</a:t>
            </a:r>
            <a:r>
              <a:rPr lang="en-US" sz="1600" dirty="0">
                <a:hlinkClick r:id="rId3"/>
              </a:rPr>
              <a:t> file.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Map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r>
              <a:rPr lang="en-US" sz="1600" dirty="0"/>
              <a:t>2.	Closest datacenter with throttled.</a:t>
            </a:r>
          </a:p>
          <a:p>
            <a:pPr lvl="1"/>
            <a:r>
              <a:rPr lang="en-US" sz="1600" dirty="0">
                <a:hlinkClick r:id="rId5"/>
              </a:rPr>
              <a:t>Output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hlinkClick r:id="rId6"/>
              </a:rPr>
              <a:t>Sim.java</a:t>
            </a:r>
            <a:r>
              <a:rPr lang="en-US" sz="1600" dirty="0">
                <a:hlinkClick r:id="rId6"/>
              </a:rPr>
              <a:t> file.</a:t>
            </a:r>
            <a:endParaRPr lang="en-US" sz="1600" dirty="0"/>
          </a:p>
          <a:p>
            <a:pPr lvl="1"/>
            <a:r>
              <a:rPr lang="en-US" sz="1600" dirty="0">
                <a:hlinkClick r:id="rId7"/>
              </a:rPr>
              <a:t>Map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r>
              <a:rPr lang="en-US" sz="1600" dirty="0"/>
              <a:t>3.	Closest datacenter with equal load.</a:t>
            </a:r>
          </a:p>
          <a:p>
            <a:pPr lvl="1"/>
            <a:r>
              <a:rPr lang="en-US" sz="1600" dirty="0">
                <a:hlinkClick r:id="rId8"/>
              </a:rPr>
              <a:t>Output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hlinkClick r:id="rId9"/>
              </a:rPr>
              <a:t>Sim.java</a:t>
            </a:r>
            <a:r>
              <a:rPr lang="en-US" sz="1600" dirty="0">
                <a:hlinkClick r:id="rId9"/>
              </a:rPr>
              <a:t> file.</a:t>
            </a:r>
            <a:endParaRPr lang="en-US" sz="1600" dirty="0"/>
          </a:p>
          <a:p>
            <a:pPr lvl="1"/>
            <a:r>
              <a:rPr lang="en-US" sz="1600" dirty="0">
                <a:hlinkClick r:id="rId10"/>
              </a:rPr>
              <a:t>Map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DF252-0C9C-DC42-A92A-2AA9C742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1600" dirty="0"/>
              <a:t>1.	Optimize response time with round robin.</a:t>
            </a:r>
          </a:p>
          <a:p>
            <a:pPr lvl="1"/>
            <a:r>
              <a:rPr lang="en-US" sz="1600" dirty="0">
                <a:hlinkClick r:id="rId11"/>
              </a:rPr>
              <a:t>Output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hlinkClick r:id="rId12"/>
              </a:rPr>
              <a:t>Sim.java</a:t>
            </a:r>
            <a:r>
              <a:rPr lang="en-US" sz="1600" dirty="0">
                <a:hlinkClick r:id="rId12"/>
              </a:rPr>
              <a:t> file.</a:t>
            </a:r>
            <a:endParaRPr lang="en-US" sz="1600" dirty="0"/>
          </a:p>
          <a:p>
            <a:pPr lvl="1"/>
            <a:r>
              <a:rPr lang="en-US" sz="1600" dirty="0">
                <a:hlinkClick r:id="rId13"/>
              </a:rPr>
              <a:t>Map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r>
              <a:rPr lang="en-US" sz="1600" dirty="0"/>
              <a:t>2.	Optimize response time with throttled.</a:t>
            </a:r>
          </a:p>
          <a:p>
            <a:pPr lvl="1"/>
            <a:r>
              <a:rPr lang="en-US" sz="1600" dirty="0">
                <a:hlinkClick r:id="rId14"/>
              </a:rPr>
              <a:t>Output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hlinkClick r:id="rId15"/>
              </a:rPr>
              <a:t>Sim.java</a:t>
            </a:r>
            <a:r>
              <a:rPr lang="en-US" sz="1600" dirty="0">
                <a:hlinkClick r:id="rId15"/>
              </a:rPr>
              <a:t> file.</a:t>
            </a:r>
            <a:endParaRPr lang="en-US" sz="1600" dirty="0"/>
          </a:p>
          <a:p>
            <a:pPr lvl="1"/>
            <a:r>
              <a:rPr lang="en-US" sz="1600" dirty="0">
                <a:hlinkClick r:id="rId16"/>
              </a:rPr>
              <a:t>Map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r>
              <a:rPr lang="en-US" sz="1600" dirty="0"/>
              <a:t>3.	Optimize response time with equal load.</a:t>
            </a:r>
          </a:p>
          <a:p>
            <a:pPr lvl="1"/>
            <a:r>
              <a:rPr lang="en-US" sz="1600" dirty="0">
                <a:hlinkClick r:id="rId17"/>
              </a:rPr>
              <a:t>Output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hlinkClick r:id="rId18"/>
              </a:rPr>
              <a:t>Sim.java</a:t>
            </a:r>
            <a:r>
              <a:rPr lang="en-US" sz="1600" dirty="0">
                <a:hlinkClick r:id="rId18"/>
              </a:rPr>
              <a:t> file.</a:t>
            </a:r>
            <a:endParaRPr lang="en-US" sz="1600" dirty="0"/>
          </a:p>
          <a:p>
            <a:pPr lvl="1"/>
            <a:r>
              <a:rPr lang="en-US" sz="1600" dirty="0">
                <a:hlinkClick r:id="rId19"/>
              </a:rPr>
              <a:t>Map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hlinkClick r:id="rId20" action="ppaction://hlinksldjump"/>
              </a:rPr>
              <a:t>index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AC89E-6A9F-2441-A12A-F1934442E14F}"/>
              </a:ext>
            </a:extLst>
          </p:cNvPr>
          <p:cNvSpPr txBox="1"/>
          <p:nvPr/>
        </p:nvSpPr>
        <p:spPr>
          <a:xfrm>
            <a:off x="11062252" y="6221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7362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502A4-3FDA-664B-99B9-354765A5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References.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ECC0-0DAC-AC4A-B95B-C5B31B96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Rodrigo N. </a:t>
            </a:r>
            <a:r>
              <a:rPr lang="en-US" sz="1600" dirty="0" err="1"/>
              <a:t>Calheiros</a:t>
            </a:r>
            <a:r>
              <a:rPr lang="en-US" sz="1600" dirty="0"/>
              <a:t>, Rajiv Ranjan , Anton </a:t>
            </a:r>
            <a:r>
              <a:rPr lang="en-US" sz="1600" dirty="0" err="1"/>
              <a:t>Beloglazov</a:t>
            </a:r>
            <a:r>
              <a:rPr lang="en-US" sz="1600" dirty="0"/>
              <a:t> , Cesar A. F. De Rose ́ and </a:t>
            </a:r>
            <a:r>
              <a:rPr lang="en-US" sz="1600" dirty="0" err="1"/>
              <a:t>Rajkumar</a:t>
            </a:r>
            <a:r>
              <a:rPr lang="en-US" sz="1600" dirty="0"/>
              <a:t> </a:t>
            </a:r>
            <a:r>
              <a:rPr lang="en-US" sz="1600" dirty="0" err="1"/>
              <a:t>Buyya</a:t>
            </a:r>
            <a:r>
              <a:rPr lang="en-US" sz="1600" dirty="0"/>
              <a:t>,”CloudSim: a toolkit for modeling and simulation of cloud computing environments and evaluation of resource provisioning algorithms”, ”Wiley Online Library” ”2010” </a:t>
            </a:r>
          </a:p>
          <a:p>
            <a:r>
              <a:rPr lang="en-US" sz="1600" dirty="0"/>
              <a:t>Sandip Patel, </a:t>
            </a:r>
            <a:r>
              <a:rPr lang="en-US" sz="1600" dirty="0" err="1"/>
              <a:t>Ritesh</a:t>
            </a:r>
            <a:r>
              <a:rPr lang="en-US" sz="1600" dirty="0"/>
              <a:t> Patel, </a:t>
            </a:r>
            <a:r>
              <a:rPr lang="en-US" sz="1600" dirty="0" err="1"/>
              <a:t>Hetal</a:t>
            </a:r>
            <a:r>
              <a:rPr lang="en-US" sz="1600" dirty="0"/>
              <a:t> Patel, Seema </a:t>
            </a:r>
            <a:r>
              <a:rPr lang="en-US" sz="1600" dirty="0" err="1"/>
              <a:t>Vahora</a:t>
            </a:r>
            <a:r>
              <a:rPr lang="en-US" sz="1600" dirty="0"/>
              <a:t>, ”CloudAnalyst : A Survey of Load Balancing Policies”, ”International Journal of Computer Applications”, ”2015”, volume 117 </a:t>
            </a:r>
          </a:p>
          <a:p>
            <a:r>
              <a:rPr lang="en-US" sz="1600" dirty="0" err="1"/>
              <a:t>Ritesh</a:t>
            </a:r>
            <a:r>
              <a:rPr lang="en-US" sz="1600" dirty="0"/>
              <a:t> Patel, Seema </a:t>
            </a:r>
            <a:r>
              <a:rPr lang="en-US" sz="1600" dirty="0" err="1"/>
              <a:t>Vahora</a:t>
            </a:r>
            <a:r>
              <a:rPr lang="en-US" sz="1600" dirty="0"/>
              <a:t>, ”CloudSim-A Survey on VM Management Techniques”, ”International Journal of Advanced Research in Computer and Communication Engineering”, 2015, volume 4. </a:t>
            </a:r>
          </a:p>
          <a:p>
            <a:r>
              <a:rPr lang="en-US" sz="1600" dirty="0" err="1"/>
              <a:t>Hetal</a:t>
            </a:r>
            <a:r>
              <a:rPr lang="en-US" sz="1600" dirty="0"/>
              <a:t> Patel, </a:t>
            </a:r>
            <a:r>
              <a:rPr lang="en-US" sz="1600" dirty="0" err="1"/>
              <a:t>Ritesh</a:t>
            </a:r>
            <a:r>
              <a:rPr lang="en-US" sz="1600" dirty="0"/>
              <a:t> Patel, ”Cloud Analyst: An Insight of Service Broker Policy”, ”International Journal of Advanced Research in Computer and Communication Engineering”, 2015, volume 4. 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82A0-F441-5042-A56D-C53302225411}"/>
              </a:ext>
            </a:extLst>
          </p:cNvPr>
          <p:cNvSpPr txBox="1"/>
          <p:nvPr/>
        </p:nvSpPr>
        <p:spPr>
          <a:xfrm>
            <a:off x="9829800" y="5426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43306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59FBC-FFD8-9749-A4F1-39F86823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375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99568-C675-E343-9C98-E23639FB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1BEC-F11B-554D-A11F-4E1CF6BC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Cloud Computing - Parallel and Distributed Systems. </a:t>
            </a:r>
          </a:p>
          <a:p>
            <a:r>
              <a:rPr lang="en-US" sz="1600" dirty="0">
                <a:cs typeface="Arial" panose="020B0604020202020204" pitchFamily="34" charset="0"/>
              </a:rPr>
              <a:t>Connected and Virtualized Computers.</a:t>
            </a:r>
          </a:p>
          <a:p>
            <a:r>
              <a:rPr lang="en-US" sz="1600" dirty="0">
                <a:cs typeface="Arial" panose="020B0604020202020204" pitchFamily="34" charset="0"/>
              </a:rPr>
              <a:t>Computing resources based agreements.</a:t>
            </a:r>
          </a:p>
          <a:p>
            <a:r>
              <a:rPr lang="en-US" sz="1600" dirty="0">
                <a:cs typeface="Arial" panose="020B0604020202020204" pitchFamily="34" charset="0"/>
              </a:rPr>
              <a:t>Provides service to the end user.</a:t>
            </a:r>
          </a:p>
          <a:p>
            <a:r>
              <a:rPr lang="en-US" sz="1600" dirty="0">
                <a:cs typeface="Arial" panose="020B0604020202020204" pitchFamily="34" charset="0"/>
              </a:rPr>
              <a:t>It also provides the other services.</a:t>
            </a:r>
          </a:p>
          <a:p>
            <a:r>
              <a:rPr lang="en-US" sz="1600" dirty="0">
                <a:cs typeface="Arial" panose="020B0604020202020204" pitchFamily="34" charset="0"/>
              </a:rPr>
              <a:t>Examples of cloud computing platform.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53073-F37E-6F43-B750-916B3F17FD6D}"/>
              </a:ext>
            </a:extLst>
          </p:cNvPr>
          <p:cNvSpPr txBox="1"/>
          <p:nvPr/>
        </p:nvSpPr>
        <p:spPr>
          <a:xfrm>
            <a:off x="10519954" y="597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863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31C85-BD97-6E4D-ADE5-34811639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CloudSim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ACA8-60FF-E947-A900-BD3C7500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1600" dirty="0">
              <a:cs typeface="Arial" panose="020B0604020202020204" pitchFamily="34" charset="0"/>
            </a:endParaRPr>
          </a:p>
          <a:p>
            <a:r>
              <a:rPr lang="en-US" sz="1600" dirty="0">
                <a:cs typeface="Arial" panose="020B0604020202020204" pitchFamily="34" charset="0"/>
              </a:rPr>
              <a:t>CloudSim is a java based framework.</a:t>
            </a:r>
          </a:p>
          <a:p>
            <a:r>
              <a:rPr lang="en-US" sz="1600" dirty="0">
                <a:cs typeface="Arial" panose="020B0604020202020204" pitchFamily="34" charset="0"/>
              </a:rPr>
              <a:t>For modeling, simulation, and experimentation of application services.</a:t>
            </a:r>
          </a:p>
          <a:p>
            <a:pPr marL="0" indent="0">
              <a:buNone/>
            </a:pPr>
            <a:r>
              <a:rPr lang="en-US" sz="1600" dirty="0">
                <a:hlinkClick r:id="rId3" action="ppaction://hlinksldjump"/>
              </a:rPr>
              <a:t>index</a:t>
            </a: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9F9DB-53E0-DF41-89AE-93E318164784}"/>
              </a:ext>
            </a:extLst>
          </p:cNvPr>
          <p:cNvSpPr txBox="1"/>
          <p:nvPr/>
        </p:nvSpPr>
        <p:spPr>
          <a:xfrm>
            <a:off x="10813774" y="6102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388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0C692-142F-0D44-A8C5-319FA2C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Feature of CloudSim.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B839-8C4F-9948-97F7-9ADA0720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r>
              <a:rPr lang="en-US" sz="1600" dirty="0">
                <a:cs typeface="Arial" panose="020B0604020202020204" pitchFamily="34" charset="0"/>
              </a:rPr>
              <a:t>Supports modelling and simulation of cloud environment.</a:t>
            </a:r>
          </a:p>
          <a:p>
            <a:r>
              <a:rPr lang="en-US" sz="1600" dirty="0">
                <a:cs typeface="Arial" panose="020B0604020202020204" pitchFamily="34" charset="0"/>
              </a:rPr>
              <a:t>Platform for modelling clouds, brokers and allocation policies.</a:t>
            </a:r>
          </a:p>
          <a:p>
            <a:r>
              <a:rPr lang="en-US" sz="1600" dirty="0">
                <a:cs typeface="Arial" panose="020B0604020202020204" pitchFamily="34" charset="0"/>
              </a:rPr>
              <a:t>The top most is the user code.</a:t>
            </a:r>
          </a:p>
          <a:p>
            <a:r>
              <a:rPr lang="en-US" sz="1600" dirty="0">
                <a:cs typeface="Arial" panose="020B0604020202020204" pitchFamily="34" charset="0"/>
              </a:rPr>
              <a:t> Exposes hosts, applications, VMs, number of users.</a:t>
            </a:r>
          </a:p>
          <a:p>
            <a:r>
              <a:rPr lang="en-US" sz="1600" dirty="0">
                <a:cs typeface="Arial" panose="020B0604020202020204" pitchFamily="34" charset="0"/>
              </a:rPr>
              <a:t>application types, and service broker policies.</a:t>
            </a:r>
          </a:p>
          <a:p>
            <a:r>
              <a:rPr lang="en-US" sz="1600" dirty="0">
                <a:cs typeface="Arial" panose="020B0604020202020204" pitchFamily="34" charset="0"/>
              </a:rPr>
              <a:t>By extending this, developer can simulate individual mix of workloads.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FEA1B-5713-B141-90B7-7FF205147F88}"/>
              </a:ext>
            </a:extLst>
          </p:cNvPr>
          <p:cNvSpPr txBox="1"/>
          <p:nvPr/>
        </p:nvSpPr>
        <p:spPr>
          <a:xfrm>
            <a:off x="11042374" y="623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9194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5E32C-4B9E-AC46-BE69-8BCB6013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Steps to configure  CloudSim.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CB0E-D6CA-8344-A34E-05542C19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 number of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Initialize Variables. (Datacenter,  Broker,  VM list, Cloudlets list(tasks)).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Datacenter which will create hosts and their characteristics that are process elements, RAM, Bandwidth.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DatacenterBroker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which communicates with Datacenter for counting cloudlets and number of VMs.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VirtualMachines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same parameters that of datacenter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Submit the above VMs to the Broker.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Till here the basic Infrastructure is created.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782EA-318A-9B47-8536-7B68B5CC584F}"/>
              </a:ext>
            </a:extLst>
          </p:cNvPr>
          <p:cNvSpPr txBox="1"/>
          <p:nvPr/>
        </p:nvSpPr>
        <p:spPr>
          <a:xfrm>
            <a:off x="10962861" y="6251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593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D2EE8-13DD-094B-B596-01A7A131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Continue…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0B95-0938-CB4C-AA6A-B27801E6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cs typeface="Arial" panose="020B0604020202020204" pitchFamily="34" charset="0"/>
              </a:rPr>
              <a:t>Create Cloudlets that are tasks which are created with MIPS, bandwidth. There can be one or more cloudlets.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cs typeface="Arial" panose="020B0604020202020204" pitchFamily="34" charset="0"/>
              </a:rPr>
              <a:t>Submit this cloudlets to brokers which has VMs as well. Broker will map both the cloudlets and VMs.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cs typeface="Arial" panose="020B0604020202020204" pitchFamily="34" charset="0"/>
              </a:rPr>
              <a:t>Call start the simulation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cs typeface="Arial" panose="020B0604020202020204" pitchFamily="34" charset="0"/>
              </a:rPr>
              <a:t>Call Stop simulation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cs typeface="Arial" panose="020B0604020202020204" pitchFamily="34" charset="0"/>
              </a:rPr>
              <a:t>Print status of simulation.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B63F5-8B5D-1143-BB52-557455685143}"/>
              </a:ext>
            </a:extLst>
          </p:cNvPr>
          <p:cNvSpPr txBox="1"/>
          <p:nvPr/>
        </p:nvSpPr>
        <p:spPr>
          <a:xfrm>
            <a:off x="10933043" y="6311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4594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3DBEB-62A0-B04A-8FE4-99FE80B4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VM and Task allocation policies in CloudSim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7191-DD9A-B346-8743-2B84D09E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Four way to allocate VM and task allocation policies.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VM space-shared and tasks space-shared.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VM time-shared and tasks space-shared.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VM space-shared and tasks time-shared.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VM time-shared and tasks time-shared.</a:t>
            </a:r>
          </a:p>
          <a:p>
            <a:r>
              <a:rPr lang="en-US" sz="1600" dirty="0"/>
              <a:t>Consider two VMs each require two cores to execute.</a:t>
            </a:r>
          </a:p>
          <a:p>
            <a:r>
              <a:rPr lang="en-US" sz="1600" dirty="0"/>
              <a:t>Each VM have four tasks. Each require one core to execute.</a:t>
            </a:r>
          </a:p>
          <a:p>
            <a:pPr marL="0" indent="0">
              <a:buNone/>
            </a:pPr>
            <a:r>
              <a:rPr lang="en-US" sz="1600" dirty="0">
                <a:hlinkClick r:id="rId2" action="ppaction://hlinksldjump"/>
              </a:rPr>
              <a:t>index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08AF8-5DA0-7849-AEB0-3DE52B299788}"/>
              </a:ext>
            </a:extLst>
          </p:cNvPr>
          <p:cNvSpPr txBox="1"/>
          <p:nvPr/>
        </p:nvSpPr>
        <p:spPr>
          <a:xfrm>
            <a:off x="10903226" y="6331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1337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1898E-5E1C-694B-959B-90A47F70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dirty="0"/>
              <a:t>VM space-shared and tasks space shared.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0B332BB-FA0F-9F43-A4AF-1B2F121B3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390012"/>
            <a:ext cx="5126736" cy="19225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B20447-12C6-4385-BE44-4743A84D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1600" dirty="0"/>
              <a:t>Each VM requires two cores.</a:t>
            </a:r>
          </a:p>
          <a:p>
            <a:r>
              <a:rPr lang="en-US" sz="1600" dirty="0"/>
              <a:t>Only one can run at a time.</a:t>
            </a:r>
          </a:p>
          <a:p>
            <a:r>
              <a:rPr lang="en-US" sz="1600" dirty="0"/>
              <a:t>So one of the is assigned the core.</a:t>
            </a:r>
          </a:p>
          <a:p>
            <a:r>
              <a:rPr lang="en-US" sz="1600" dirty="0"/>
              <a:t>Same happens with tasks.</a:t>
            </a:r>
          </a:p>
          <a:p>
            <a:r>
              <a:rPr lang="en-US" sz="1600" dirty="0"/>
              <a:t>Each tasks requires one core.</a:t>
            </a:r>
          </a:p>
          <a:p>
            <a:r>
              <a:rPr lang="en-US" sz="1600" dirty="0"/>
              <a:t>So two tasks can run and others are queued.</a:t>
            </a:r>
          </a:p>
          <a:p>
            <a:pPr marL="0" indent="0">
              <a:buNone/>
            </a:pPr>
            <a:r>
              <a:rPr lang="en-US" sz="1600" dirty="0">
                <a:hlinkClick r:id="rId3" action="ppaction://hlinksldjump"/>
              </a:rPr>
              <a:t>index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7D59-4041-2A40-9288-0D39C9138AA9}"/>
              </a:ext>
            </a:extLst>
          </p:cNvPr>
          <p:cNvSpPr txBox="1"/>
          <p:nvPr/>
        </p:nvSpPr>
        <p:spPr>
          <a:xfrm>
            <a:off x="11062252" y="6042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500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1144</Words>
  <Application>Microsoft Macintosh PowerPoint</Application>
  <PresentationFormat>Widescreen</PresentationFormat>
  <Paragraphs>215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Cloud computing and simulation tools: ”CloudSim and CloudAnalyst”. </vt:lpstr>
      <vt:lpstr>Index.</vt:lpstr>
      <vt:lpstr>Cloud Computing.</vt:lpstr>
      <vt:lpstr>CloudSim. </vt:lpstr>
      <vt:lpstr>Feature of CloudSim.</vt:lpstr>
      <vt:lpstr>Steps to configure  CloudSim.</vt:lpstr>
      <vt:lpstr>Continue…</vt:lpstr>
      <vt:lpstr>VM and Task allocation policies in CloudSim</vt:lpstr>
      <vt:lpstr>VM space-shared and tasks space shared.</vt:lpstr>
      <vt:lpstr>VM time-shared and tasks space shared.</vt:lpstr>
      <vt:lpstr>VM space-shared and tasks time shared.</vt:lpstr>
      <vt:lpstr>VM time-shared and tasks time shared.</vt:lpstr>
      <vt:lpstr>CloudAnalyst.</vt:lpstr>
      <vt:lpstr>Feature of CloudAnalyst.</vt:lpstr>
      <vt:lpstr>Service broker policies.</vt:lpstr>
      <vt:lpstr>Closest datacenter policy.</vt:lpstr>
      <vt:lpstr>Optimize response time.</vt:lpstr>
      <vt:lpstr>Dynamically reconfigure routing with load balancing</vt:lpstr>
      <vt:lpstr>Case study 1.</vt:lpstr>
      <vt:lpstr>Case study 2.</vt:lpstr>
      <vt:lpstr>References.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and simulation tools: ”CloudSim and CloudAnalyst”. </dc:title>
  <dc:creator>Mit Rajen Thakkar</dc:creator>
  <cp:lastModifiedBy>Mit Rajen Thakkar</cp:lastModifiedBy>
  <cp:revision>3</cp:revision>
  <dcterms:created xsi:type="dcterms:W3CDTF">2019-04-25T22:31:50Z</dcterms:created>
  <dcterms:modified xsi:type="dcterms:W3CDTF">2019-04-25T22:50:43Z</dcterms:modified>
</cp:coreProperties>
</file>