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7" r:id="rId3"/>
    <p:sldId id="259" r:id="rId4"/>
    <p:sldId id="261" r:id="rId5"/>
    <p:sldId id="264" r:id="rId6"/>
    <p:sldId id="265" r:id="rId7"/>
    <p:sldId id="267" r:id="rId8"/>
    <p:sldId id="286" r:id="rId9"/>
    <p:sldId id="285" r:id="rId10"/>
    <p:sldId id="268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889"/>
  </p:normalViewPr>
  <p:slideViewPr>
    <p:cSldViewPr snapToGrid="0" snapToObjects="1">
      <p:cViewPr varScale="1">
        <p:scale>
          <a:sx n="88" d="100"/>
          <a:sy n="88" d="100"/>
        </p:scale>
        <p:origin x="2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E9EC6-A03C-AC49-B7B3-3C3D3C8D693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9256-6275-EE4F-9C25-2A4A8448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  <a:endParaRPr lang="en-US" baseline="0" dirty="0" smtClean="0"/>
          </a:p>
          <a:p>
            <a:r>
              <a:rPr lang="en-US" baseline="0" dirty="0" smtClean="0"/>
              <a:t>- Reverse engineer malware and find it’s existence</a:t>
            </a:r>
          </a:p>
          <a:p>
            <a:r>
              <a:rPr lang="en-US" baseline="0" dirty="0" smtClean="0"/>
              <a:t>- Analyze malware that has anti-debugging / anti-emulation / anti-virtualization measures in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some background, explain the tool, results</a:t>
            </a:r>
            <a:r>
              <a:rPr lang="en-US" baseline="0" dirty="0" smtClean="0"/>
              <a:t> and limitations + end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Incapable of analyzing rootkits with the same or higher privilege level (e.g., hypervisor and firmware rootkits)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Unable </a:t>
            </a:r>
            <a:r>
              <a:rPr lang="en-US" sz="1200" dirty="0" smtClean="0"/>
              <a:t>to analyze armored malware with anti-virtualization or anti-emulation </a:t>
            </a:r>
            <a:r>
              <a:rPr lang="en-US" sz="1200" dirty="0" smtClean="0"/>
              <a:t>techniques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Anti-virtualization: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Interrupt Descriptor table (IDT) is diff for bare metal and VM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CPUID instruction is emulated </a:t>
            </a:r>
            <a:r>
              <a:rPr lang="mr-IN" baseline="0" dirty="0" smtClean="0"/>
              <a:t>–</a:t>
            </a:r>
            <a:r>
              <a:rPr lang="en-US" baseline="0" dirty="0" smtClean="0"/>
              <a:t> timing attack on ITLB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Anti-Debugging: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Check for 0xCC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3h) bytes for software interrupt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isBeingDebugged</a:t>
            </a:r>
            <a:r>
              <a:rPr lang="en-US" baseline="0" dirty="0" smtClean="0"/>
              <a:t>() function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GetThreadContex</a:t>
            </a:r>
            <a:r>
              <a:rPr lang="en-US" baseline="0" dirty="0" smtClean="0"/>
              <a:t> =&gt; Gives away the hardware breakpoints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</a:t>
            </a:r>
            <a:r>
              <a:rPr lang="en-US" dirty="0" smtClean="0"/>
              <a:t>Structured Exception Handling (SEH)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- Originally designed for implementing system functions (e.g., power management)</a:t>
            </a:r>
          </a:p>
          <a:p>
            <a:pPr lvl="1"/>
            <a:r>
              <a:rPr lang="en-US" sz="2400" dirty="0" smtClean="0"/>
              <a:t>- Isolated System Management RAM (SMRAM) that is inaccessible from OS</a:t>
            </a:r>
          </a:p>
          <a:p>
            <a:pPr lvl="1"/>
            <a:r>
              <a:rPr lang="en-US" sz="2400" dirty="0" smtClean="0"/>
              <a:t>- Can access the system resource of OS</a:t>
            </a:r>
          </a:p>
          <a:p>
            <a:pPr lvl="1"/>
            <a:r>
              <a:rPr lang="en-US" sz="2400" dirty="0" smtClean="0"/>
              <a:t>- Only way to enter SMM is to trigger a System Management Interrupt (SMI)</a:t>
            </a:r>
          </a:p>
          <a:p>
            <a:pPr lvl="1"/>
            <a:r>
              <a:rPr lang="en-US" sz="2400" dirty="0" smtClean="0"/>
              <a:t>- Executing RSM instruction to resume OS (Protected Mode)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Connection</a:t>
            </a:r>
            <a:r>
              <a:rPr lang="en-US" baseline="0" dirty="0" smtClean="0"/>
              <a:t> between client and server via serial 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Software breakpoint</a:t>
            </a:r>
            <a:r>
              <a:rPr lang="en-US" baseline="0" dirty="0" smtClean="0"/>
              <a:t>s done using manually writing to the out I/O 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Performance Analysis for: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pwd</a:t>
            </a:r>
            <a:r>
              <a:rPr lang="en-US" baseline="0" dirty="0" smtClean="0"/>
              <a:t>, tar</a:t>
            </a:r>
          </a:p>
          <a:p>
            <a:r>
              <a:rPr lang="en-US" baseline="0" dirty="0" smtClean="0"/>
              <a:t>- Tested for anti-debuggers / anti-emulation: </a:t>
            </a:r>
            <a:r>
              <a:rPr lang="en-US" baseline="0" dirty="0" err="1" smtClean="0"/>
              <a:t>notepad.exe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29256-6275-EE4F-9C25-2A4A84483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smtClean="0">
                <a:solidFill>
                  <a:srgbClr val="333399"/>
                </a:solidFill>
              </a:rPr>
              <a:t>Click to edit Master title style</a:t>
            </a:r>
            <a:endParaRPr sz="4400">
              <a:solidFill>
                <a:srgbClr val="333399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smtClean="0"/>
              <a:t>Click to edit Master text styles</a:t>
            </a:r>
          </a:p>
          <a:p>
            <a:pPr lvl="1">
              <a:defRPr sz="1800"/>
            </a:pPr>
            <a:r>
              <a:rPr lang="en-US" sz="3200" smtClean="0"/>
              <a:t>Second level</a:t>
            </a:r>
          </a:p>
          <a:p>
            <a:pPr lvl="2">
              <a:defRPr sz="1800"/>
            </a:pPr>
            <a:r>
              <a:rPr lang="en-US" sz="3200" smtClean="0"/>
              <a:t>Third level</a:t>
            </a:r>
          </a:p>
          <a:p>
            <a:pPr lvl="3">
              <a:defRPr sz="1800"/>
            </a:pPr>
            <a:r>
              <a:rPr lang="en-US" sz="3200" smtClean="0"/>
              <a:t>Fourth level</a:t>
            </a:r>
          </a:p>
          <a:p>
            <a:pPr lvl="4">
              <a:defRPr sz="1800"/>
            </a:pPr>
            <a:r>
              <a:rPr lang="en-US" sz="3200" smtClean="0"/>
              <a:t>Fifth level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858000" y="6398259"/>
            <a:ext cx="1905000" cy="3073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8240" y="76200"/>
            <a:ext cx="1267522" cy="58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" y="63458"/>
            <a:ext cx="910920" cy="608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20"/>
          <p:cNvGrpSpPr/>
          <p:nvPr/>
        </p:nvGrpSpPr>
        <p:grpSpPr>
          <a:xfrm>
            <a:off x="382586" y="701675"/>
            <a:ext cx="8542539" cy="31750"/>
            <a:chOff x="0" y="0"/>
            <a:chExt cx="8542538" cy="31750"/>
          </a:xfrm>
        </p:grpSpPr>
        <p:sp>
          <p:nvSpPr>
            <p:cNvPr id="18" name="Shape 18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noFill/>
            <a:ln w="12700" cap="flat">
              <a:solidFill>
                <a:srgbClr val="A4EACA">
                  <a:alpha val="8093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68400" y="0"/>
            <a:ext cx="6177409" cy="6810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smtClean="0">
                <a:solidFill>
                  <a:srgbClr val="333399"/>
                </a:solidFill>
              </a:rPr>
              <a:t>Click to edit Master title style</a:t>
            </a:r>
            <a:endParaRPr sz="4400">
              <a:solidFill>
                <a:srgbClr val="333399"/>
              </a:solid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8229600" cy="5854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smtClean="0"/>
              <a:t>Click to edit Master text styles</a:t>
            </a:r>
          </a:p>
          <a:p>
            <a:pPr lvl="1">
              <a:defRPr sz="1800"/>
            </a:pPr>
            <a:r>
              <a:rPr lang="en-US" sz="3200" smtClean="0"/>
              <a:t>Second level</a:t>
            </a:r>
          </a:p>
          <a:p>
            <a:pPr lvl="2">
              <a:defRPr sz="1800"/>
            </a:pPr>
            <a:r>
              <a:rPr lang="en-US" sz="3200" smtClean="0"/>
              <a:t>Third level</a:t>
            </a:r>
          </a:p>
          <a:p>
            <a:pPr lvl="3">
              <a:defRPr sz="1800"/>
            </a:pPr>
            <a:r>
              <a:rPr lang="en-US" sz="3200" smtClean="0"/>
              <a:t>Fourth level</a:t>
            </a:r>
          </a:p>
          <a:p>
            <a:pPr lvl="4">
              <a:defRPr sz="1800"/>
            </a:pPr>
            <a:r>
              <a:rPr lang="en-US" sz="3200" smtClean="0"/>
              <a:t>Fifth level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3BAC4F-97DB-A241-B71F-2F0B47576C3D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tiff"/><Relationship Id="rId7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82586" y="701675"/>
            <a:ext cx="8542539" cy="31750"/>
            <a:chOff x="0" y="0"/>
            <a:chExt cx="8542538" cy="31750"/>
          </a:xfrm>
        </p:grpSpPr>
        <p:sp>
          <p:nvSpPr>
            <p:cNvPr id="2" name="Shape 2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noFill/>
            <a:ln w="12700" cap="flat">
              <a:solidFill>
                <a:srgbClr val="A4EACA">
                  <a:alpha val="8093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5" name="image1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89441" y="111229"/>
            <a:ext cx="1115221" cy="513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900" y="63458"/>
            <a:ext cx="910920" cy="60849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781800" y="6474459"/>
            <a:ext cx="1905000" cy="3073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 defTabSz="457200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33961" y="-7839"/>
            <a:ext cx="6975338" cy="77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582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txStyles>
    <p:titleStyle>
      <a:lvl1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1pPr>
      <a:lvl2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2pPr>
      <a:lvl3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3pPr>
      <a:lvl4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4pPr>
      <a:lvl5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5pPr>
      <a:lvl6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6pPr>
      <a:lvl7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7pPr>
      <a:lvl8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8pPr>
      <a:lvl9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 eaLnBrk="1" hangingPunct="1">
        <a:spcBef>
          <a:spcPts val="700"/>
        </a:spcBef>
        <a:buClr>
          <a:srgbClr val="3333CC"/>
        </a:buClr>
        <a:buSzPct val="6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1pPr>
      <a:lvl2pPr marL="783771" indent="-326571" eaLnBrk="1" hangingPunct="1">
        <a:spcBef>
          <a:spcPts val="700"/>
        </a:spcBef>
        <a:buClr>
          <a:srgbClr val="3333CC"/>
        </a:buClr>
        <a:buSzPct val="55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2pPr>
      <a:lvl3pPr marL="1219200" indent="-304800" eaLnBrk="1" hangingPunct="1">
        <a:spcBef>
          <a:spcPts val="700"/>
        </a:spcBef>
        <a:buClr>
          <a:srgbClr val="3333CC"/>
        </a:buClr>
        <a:buSzPct val="5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3pPr>
      <a:lvl4pPr marL="1737360" indent="-365760" eaLnBrk="1" hangingPunct="1">
        <a:spcBef>
          <a:spcPts val="700"/>
        </a:spcBef>
        <a:buClr>
          <a:srgbClr val="3333CC"/>
        </a:buClr>
        <a:buSzPct val="55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4pPr>
      <a:lvl5pPr marL="22352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5pPr>
      <a:lvl6pPr marL="26924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6pPr>
      <a:lvl7pPr marL="31496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7pPr>
      <a:lvl8pPr marL="36068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8pPr>
      <a:lvl9pPr marL="40640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9pPr>
    </p:bodyStyle>
    <p:otherStyle>
      <a:lvl1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00118" cy="1470025"/>
          </a:xfrm>
        </p:spPr>
        <p:txBody>
          <a:bodyPr/>
          <a:lstStyle/>
          <a:p>
            <a:r>
              <a:rPr lang="en-US" sz="3600" dirty="0" smtClean="0"/>
              <a:t>Using Hardware Features for Increased</a:t>
            </a:r>
            <a:br>
              <a:rPr lang="en-US" sz="3600" dirty="0" smtClean="0"/>
            </a:br>
            <a:r>
              <a:rPr lang="en-US" sz="3600" dirty="0" smtClean="0"/>
              <a:t>Debugging Transparency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Taken from: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Instructor: Kun Sun, Ph.D.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College of William and Mary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Step-by-step Debugging in </a:t>
            </a:r>
            <a:r>
              <a:rPr lang="en-US" sz="3200" dirty="0" err="1" smtClean="0"/>
              <a:t>MalT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Debugging program instruction-by-instruction</a:t>
            </a:r>
          </a:p>
          <a:p>
            <a:r>
              <a:rPr lang="en-US" sz="2800" dirty="0" smtClean="0"/>
              <a:t>Using performance counters to trigger an SMI for each instruction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38" y="932111"/>
            <a:ext cx="7106496" cy="37198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6" y="4621098"/>
            <a:ext cx="6997700" cy="2236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368" y="1141963"/>
            <a:ext cx="6014632" cy="29226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42698"/>
            <a:ext cx="3894881" cy="2040842"/>
          </a:xfrm>
        </p:spPr>
        <p:txBody>
          <a:bodyPr/>
          <a:lstStyle/>
          <a:p>
            <a:r>
              <a:rPr lang="en-US" sz="2000" dirty="0" err="1" smtClean="0"/>
              <a:t>Testbed</a:t>
            </a:r>
            <a:r>
              <a:rPr lang="en-US" sz="2000" dirty="0" smtClean="0"/>
              <a:t> Specification</a:t>
            </a:r>
          </a:p>
          <a:p>
            <a:pPr lvl="1"/>
            <a:r>
              <a:rPr lang="en-US" sz="1600" dirty="0" smtClean="0"/>
              <a:t>Motherboard: ASUS M2V-MX SE</a:t>
            </a:r>
          </a:p>
          <a:p>
            <a:pPr lvl="1"/>
            <a:r>
              <a:rPr lang="en-US" sz="1600" dirty="0" smtClean="0"/>
              <a:t>CPU: 2.2 GHz AMD LE-1250</a:t>
            </a:r>
          </a:p>
          <a:p>
            <a:pPr lvl="1"/>
            <a:r>
              <a:rPr lang="en-US" sz="1600" dirty="0" smtClean="0"/>
              <a:t>Chipsets: AMD K8 Northbridge + VIA VT8237r Southbridge</a:t>
            </a:r>
          </a:p>
          <a:p>
            <a:pPr lvl="1"/>
            <a:r>
              <a:rPr lang="en-US" sz="1600" dirty="0" smtClean="0"/>
              <a:t>BIOS: </a:t>
            </a:r>
            <a:r>
              <a:rPr lang="en-US" sz="1600" dirty="0" err="1" smtClean="0"/>
              <a:t>Coreboot</a:t>
            </a:r>
            <a:r>
              <a:rPr lang="en-US" sz="1600" dirty="0" smtClean="0"/>
              <a:t> + </a:t>
            </a:r>
            <a:r>
              <a:rPr lang="en-US" sz="1600" dirty="0" err="1" smtClean="0"/>
              <a:t>SeaBIOS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Benefit: </a:t>
            </a:r>
            <a:r>
              <a:rPr lang="en-US" sz="2800" dirty="0" smtClean="0"/>
              <a:t>Able to mitigate existing anti-debugging, anti-VM, and anti-emulation techniques</a:t>
            </a:r>
          </a:p>
          <a:p>
            <a:endParaRPr lang="en-US" sz="2800" dirty="0"/>
          </a:p>
          <a:p>
            <a:pPr marL="342900" lvl="1" indent="-342900">
              <a:buSzPct val="60000"/>
            </a:pPr>
            <a:r>
              <a:rPr lang="en-US" dirty="0"/>
              <a:t>Limitations of </a:t>
            </a:r>
            <a:r>
              <a:rPr lang="en-US" dirty="0" err="1" smtClean="0"/>
              <a:t>MaLT</a:t>
            </a:r>
            <a:endParaRPr lang="en-US" dirty="0" smtClean="0"/>
          </a:p>
          <a:p>
            <a:pPr marL="778329" lvl="2" indent="-342900">
              <a:buSzPct val="60000"/>
            </a:pPr>
            <a:r>
              <a:rPr lang="en-US" sz="2800" dirty="0" smtClean="0"/>
              <a:t>SMM-based / ring-2 based rootkits</a:t>
            </a:r>
          </a:p>
          <a:p>
            <a:pPr marL="778329" lvl="2" indent="-342900">
              <a:buSzPct val="60000"/>
            </a:pPr>
            <a:r>
              <a:rPr lang="en-US" sz="2800" dirty="0" smtClean="0"/>
              <a:t>External timer based timing</a:t>
            </a:r>
          </a:p>
          <a:p>
            <a:pPr marL="778329" lvl="2" indent="-342900">
              <a:buSzPct val="60000"/>
            </a:pPr>
            <a:r>
              <a:rPr lang="en-US" sz="2800" dirty="0" smtClean="0"/>
              <a:t>Kernel exploits that can inspect LAPCI</a:t>
            </a:r>
          </a:p>
          <a:p>
            <a:pPr marL="778329" lvl="2" indent="-342900">
              <a:buSzPct val="60000"/>
            </a:pPr>
            <a:r>
              <a:rPr lang="en-US" sz="2800" dirty="0" smtClean="0"/>
              <a:t>Kernel exploits that mutate data structures to confuse </a:t>
            </a:r>
            <a:r>
              <a:rPr lang="en-US" sz="2800" dirty="0" err="1" smtClean="0"/>
              <a:t>MaLT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dirty="0"/>
              <a:t>Traditional Malware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Management Mode (SMM)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</a:p>
          <a:p>
            <a:r>
              <a:rPr lang="en-US" dirty="0"/>
              <a:t>Performance Analysis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Traditional Malware Analysis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Using virtualization technology to create an isolated execution environment for malware debugging</a:t>
            </a:r>
          </a:p>
          <a:p>
            <a:r>
              <a:rPr lang="en-US" sz="2800" dirty="0" smtClean="0"/>
              <a:t>Running malware inside a VM</a:t>
            </a:r>
          </a:p>
          <a:p>
            <a:r>
              <a:rPr lang="en-US" sz="2800" dirty="0" smtClean="0"/>
              <a:t>Running analysis tools outside a VM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90" y="1003300"/>
            <a:ext cx="5943600" cy="27888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We present a bare-metal debugging system called </a:t>
            </a:r>
            <a:r>
              <a:rPr lang="en-US" sz="2400" dirty="0" err="1" smtClean="0"/>
              <a:t>MalT</a:t>
            </a:r>
            <a:r>
              <a:rPr lang="en-US" sz="2400" dirty="0" smtClean="0"/>
              <a:t> that leverages System Management Mode for malware analysis</a:t>
            </a:r>
          </a:p>
          <a:p>
            <a:r>
              <a:rPr lang="en-US" sz="2400" dirty="0" smtClean="0"/>
              <a:t>Uses SMM as a hardware isolated execution environment to run analysis tools and can debug hypervisors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754878"/>
            <a:ext cx="5732909" cy="26861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System Management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Approaches for Triggering a System Management Interrupt (SMI)</a:t>
            </a:r>
          </a:p>
          <a:p>
            <a:pPr lvl="1"/>
            <a:r>
              <a:rPr lang="en-US" sz="2400" dirty="0" smtClean="0"/>
              <a:t>Software-based: Write to an I/O port specified by Southbridge datasheet (e.g., 0x2B for Intel)</a:t>
            </a:r>
          </a:p>
          <a:p>
            <a:pPr lvl="1"/>
            <a:r>
              <a:rPr lang="en-US" sz="2400" dirty="0" smtClean="0"/>
              <a:t>Hardware-based: Network card, keyboard, hardware timers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20" y="3599540"/>
            <a:ext cx="7618859" cy="29335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6" y="1481326"/>
            <a:ext cx="7861300" cy="410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Traditionally malware debugging uses virtualization or emulation</a:t>
            </a:r>
          </a:p>
          <a:p>
            <a:r>
              <a:rPr lang="en-US" sz="2400" dirty="0" err="1" smtClean="0"/>
              <a:t>MalT</a:t>
            </a:r>
            <a:r>
              <a:rPr lang="en-US" sz="2400" dirty="0" smtClean="0"/>
              <a:t> debugs malware on a bare-metal machine, and remains transparent in the presence of existing anti-debugging, anti-VM, and anti-emulation techniques.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8" y="3367159"/>
            <a:ext cx="7639606" cy="30834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Debug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: read all registers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Wr1r2…</a:t>
            </a:r>
            <a:r>
              <a:rPr lang="en-US" sz="2400" dirty="0" err="1" smtClean="0">
                <a:solidFill>
                  <a:srgbClr val="0000FF"/>
                </a:solidFill>
              </a:rPr>
              <a:t>rn</a:t>
            </a:r>
            <a:r>
              <a:rPr lang="en-US" sz="2400" dirty="0" smtClean="0"/>
              <a:t>: write to certain register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mAAAALLLL</a:t>
            </a:r>
            <a:r>
              <a:rPr lang="en-US" sz="2400" dirty="0" smtClean="0"/>
              <a:t>: read from particular memory address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sAAAALLLL</a:t>
            </a:r>
            <a:r>
              <a:rPr lang="en-US" sz="2400" dirty="0" smtClean="0"/>
              <a:t>: write to particular memory address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BAAAA</a:t>
            </a:r>
            <a:r>
              <a:rPr lang="en-US" sz="2400" dirty="0" smtClean="0"/>
              <a:t>: set a new breakpoint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KAAAA</a:t>
            </a:r>
            <a:r>
              <a:rPr lang="en-US" sz="2400" dirty="0" smtClean="0"/>
              <a:t>: remove a breakpoint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: clear all breakpoints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: continue execution after a breakpoint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SI, SB, SF, SN</a:t>
            </a:r>
            <a:r>
              <a:rPr lang="en-US" sz="2400" dirty="0" smtClean="0"/>
              <a:t>: stepping command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6973" y="5507822"/>
            <a:ext cx="7900914" cy="830993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Debugging memory </a:t>
            </a:r>
            <a:r>
              <a:rPr lang="en-US" sz="2400" dirty="0" smtClean="0">
                <a:solidFill>
                  <a:srgbClr val="000000"/>
                </a:solidFill>
                <a:sym typeface="Helvetica"/>
              </a:rPr>
              <a:t>needs to fill the semantic gaps, since all the addresses are virtual addresses.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 in </a:t>
            </a:r>
            <a:r>
              <a:rPr lang="en-US" dirty="0" err="1" smtClean="0"/>
              <a:t>MalT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dirty="0" smtClean="0"/>
              <a:t>Software-based breakpoints are not stealthy.</a:t>
            </a:r>
          </a:p>
          <a:p>
            <a:pPr algn="l"/>
            <a:r>
              <a:rPr lang="en-US" sz="2800" dirty="0" smtClean="0"/>
              <a:t>We use </a:t>
            </a:r>
            <a:r>
              <a:rPr lang="en-US" sz="2800" dirty="0" smtClean="0">
                <a:solidFill>
                  <a:srgbClr val="FF0000"/>
                </a:solidFill>
              </a:rPr>
              <a:t>hardware-based </a:t>
            </a:r>
            <a:r>
              <a:rPr lang="en-US" sz="2800" dirty="0" smtClean="0"/>
              <a:t>breakpoints</a:t>
            </a:r>
          </a:p>
          <a:p>
            <a:pPr algn="l"/>
            <a:r>
              <a:rPr lang="en-US" sz="2800" dirty="0" smtClean="0"/>
              <a:t>For each Protected Mode instruction, the SMI handler takes the following steps: 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Check if the target application is the running thread when the SMI is triggered 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Check if the current EIP equals to a stored breakpoint address 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Start to count instructions in the </a:t>
            </a:r>
            <a:r>
              <a:rPr lang="en-US" sz="2400" dirty="0" smtClean="0">
                <a:solidFill>
                  <a:srgbClr val="0000FF"/>
                </a:solidFill>
              </a:rPr>
              <a:t>performance counter</a:t>
            </a:r>
            <a:r>
              <a:rPr lang="en-US" sz="2400" dirty="0" smtClean="0"/>
              <a:t>, and set the corresponding performance counter to the maximum value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Configure LAPIC so that the performance counter overflow generates an SMI.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wm_kun.potx</Template>
  <TotalTime>6470</TotalTime>
  <Words>655</Words>
  <Application>Microsoft Macintosh PowerPoint</Application>
  <PresentationFormat>On-screen Show (4:3)</PresentationFormat>
  <Paragraphs>117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Helvetica</vt:lpstr>
      <vt:lpstr>Mangal</vt:lpstr>
      <vt:lpstr>Tahoma</vt:lpstr>
      <vt:lpstr>Wingdings</vt:lpstr>
      <vt:lpstr>Default</vt:lpstr>
      <vt:lpstr>Using Hardware Features for Increased Debugging Transparency</vt:lpstr>
      <vt:lpstr>Overview</vt:lpstr>
      <vt:lpstr>Traditional Malware Analysis</vt:lpstr>
      <vt:lpstr>Our Approach</vt:lpstr>
      <vt:lpstr>System Management Mode</vt:lpstr>
      <vt:lpstr>Software Layer</vt:lpstr>
      <vt:lpstr>System Architecture</vt:lpstr>
      <vt:lpstr>Basic Debug Commands</vt:lpstr>
      <vt:lpstr>Breakpoints in MalT</vt:lpstr>
      <vt:lpstr>Step-by-step Debugging in MalT</vt:lpstr>
      <vt:lpstr>Performance Analysis</vt:lpstr>
      <vt:lpstr>Conclusion</vt:lpstr>
    </vt:vector>
  </TitlesOfParts>
  <Company>Newwaves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Hardware Features for Increased Debugging Transparency</dc:title>
  <dc:creator>kun sun</dc:creator>
  <cp:lastModifiedBy>Aditya Basu</cp:lastModifiedBy>
  <cp:revision>79</cp:revision>
  <dcterms:created xsi:type="dcterms:W3CDTF">2015-09-02T14:06:06Z</dcterms:created>
  <dcterms:modified xsi:type="dcterms:W3CDTF">2018-03-15T17:44:20Z</dcterms:modified>
</cp:coreProperties>
</file>