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313" r:id="rId3"/>
    <p:sldId id="316" r:id="rId4"/>
    <p:sldId id="314" r:id="rId5"/>
    <p:sldId id="315" r:id="rId6"/>
    <p:sldId id="312" r:id="rId7"/>
    <p:sldId id="31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0000FF"/>
    <a:srgbClr val="0D0296"/>
    <a:srgbClr val="6A5ACD"/>
    <a:srgbClr val="E18E52"/>
    <a:srgbClr val="FF8637"/>
    <a:srgbClr val="3A3A3A"/>
    <a:srgbClr val="F5CA46"/>
    <a:srgbClr val="B8AE8D"/>
    <a:srgbClr val="AAA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7" autoAdjust="0"/>
    <p:restoredTop sz="94692" autoAdjust="0"/>
  </p:normalViewPr>
  <p:slideViewPr>
    <p:cSldViewPr snapToGrid="0">
      <p:cViewPr varScale="1">
        <p:scale>
          <a:sx n="108" d="100"/>
          <a:sy n="108" d="100"/>
        </p:scale>
        <p:origin x="79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7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1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12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point.sage-fox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://powerpoint.sage-fox.com/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point.sage-fox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powerpoint.sage-fo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" y="2438400"/>
            <a:ext cx="12192000" cy="9669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5917324"/>
            <a:ext cx="12192001" cy="49475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43547" y="2245591"/>
            <a:ext cx="7504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RFID/PIN </a:t>
            </a:r>
            <a:r>
              <a:rPr lang="en-US" sz="5000" dirty="0" err="1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Zugangskontrolle</a:t>
            </a:r>
            <a:endParaRPr lang="en-US" sz="5000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1510" y="2967616"/>
            <a:ext cx="428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-----</a:t>
            </a:r>
            <a:r>
              <a:rPr lang="en-US" sz="2800" dirty="0">
                <a:solidFill>
                  <a:schemeClr val="bg1"/>
                </a:solidFill>
                <a:cs typeface="Estrangelo Edessa" panose="03080600000000000000" pitchFamily="66" charset="0"/>
              </a:rPr>
              <a:t>  </a:t>
            </a:r>
            <a:r>
              <a:rPr lang="en-US" sz="28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Projektwoche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ZbW</a:t>
            </a:r>
            <a:r>
              <a:rPr lang="en-US" sz="2800" dirty="0">
                <a:solidFill>
                  <a:schemeClr val="bg1"/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-----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3446" y="5828808"/>
            <a:ext cx="524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Dominic Sauder &amp; Thomas Mittermair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April 2018</a:t>
            </a:r>
          </a:p>
        </p:txBody>
      </p:sp>
    </p:spTree>
    <p:extLst>
      <p:ext uri="{BB962C8B-B14F-4D97-AF65-F5344CB8AC3E}">
        <p14:creationId xmlns:p14="http://schemas.microsoft.com/office/powerpoint/2010/main" val="372022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Rectangle 2"/>
          <p:cNvSpPr/>
          <p:nvPr/>
        </p:nvSpPr>
        <p:spPr>
          <a:xfrm>
            <a:off x="780278" y="1423448"/>
            <a:ext cx="3200400" cy="370413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2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0278" y="2347054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+mj-lt"/>
              </a:rPr>
              <a:t>Es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soll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über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einen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RFID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Leser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ein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Chip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ausgelesen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werden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Es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wird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geprüft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ob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mit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dem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Chip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ein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Zugang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möglich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oder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nicht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. Die </a:t>
            </a:r>
            <a:r>
              <a:rPr lang="de-CH" sz="2000" dirty="0">
                <a:solidFill>
                  <a:schemeClr val="bg1"/>
                </a:solidFill>
                <a:latin typeface="+mj-lt"/>
              </a:rPr>
              <a:t>Überprüfung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erfolgt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auf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einem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Server.</a:t>
            </a:r>
            <a:endParaRPr lang="en-US" sz="2000" dirty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0278" y="1423447"/>
            <a:ext cx="3200400" cy="50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2355" y="1472038"/>
            <a:ext cx="270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RFID Chip </a:t>
            </a:r>
            <a:r>
              <a:rPr lang="en-US" sz="2400" dirty="0" err="1">
                <a:latin typeface="+mj-lt"/>
              </a:rPr>
              <a:t>auslesen</a:t>
            </a:r>
            <a:endParaRPr lang="en-US" sz="2400" dirty="0"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37682" y="1423448"/>
            <a:ext cx="3200400" cy="370413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288313" y="1423447"/>
            <a:ext cx="3200400" cy="3657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37682" y="1423447"/>
            <a:ext cx="3200400" cy="50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238902" y="1162958"/>
            <a:ext cx="3200400" cy="830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45794" y="1472038"/>
            <a:ext cx="270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PIN Code </a:t>
            </a:r>
            <a:r>
              <a:rPr lang="en-US" sz="2400" dirty="0" err="1">
                <a:latin typeface="+mj-lt"/>
              </a:rPr>
              <a:t>eingeben</a:t>
            </a:r>
            <a:endParaRPr lang="en-US" sz="2400" dirty="0"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66396" y="1163646"/>
            <a:ext cx="33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Zutritt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gewähren</a:t>
            </a:r>
            <a:r>
              <a:rPr lang="en-US" sz="2400" dirty="0">
                <a:latin typeface="+mj-lt"/>
              </a:rPr>
              <a:t>/</a:t>
            </a:r>
            <a:r>
              <a:rPr lang="en-US" sz="2400" dirty="0" err="1">
                <a:latin typeface="+mj-lt"/>
              </a:rPr>
              <a:t>verweigern</a:t>
            </a:r>
            <a:endParaRPr lang="en-US" sz="2400" dirty="0"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7682" y="2347054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solidFill>
                  <a:schemeClr val="bg1"/>
                </a:solidFill>
                <a:latin typeface="+mj-lt"/>
              </a:rPr>
              <a:t>Über ein </a:t>
            </a:r>
            <a:r>
              <a:rPr lang="de-CH" sz="2000" dirty="0" err="1">
                <a:solidFill>
                  <a:schemeClr val="bg1"/>
                </a:solidFill>
                <a:latin typeface="+mj-lt"/>
              </a:rPr>
              <a:t>Keypad</a:t>
            </a:r>
            <a:r>
              <a:rPr lang="de-CH" sz="2000" dirty="0">
                <a:solidFill>
                  <a:schemeClr val="bg1"/>
                </a:solidFill>
                <a:latin typeface="+mj-lt"/>
              </a:rPr>
              <a:t> wird bei erlaubtem Chip ein PIN Code eingegeben welcher auch auf dem Server überprüft wird.</a:t>
            </a:r>
            <a:endParaRPr lang="de-CH" sz="2000" dirty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38902" y="2347054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+mj-lt"/>
              </a:rPr>
              <a:t>Passen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Chip und PIN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zusammen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wird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der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Zugriff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gewährt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ansonsten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verweigert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.</a:t>
            </a:r>
            <a:endParaRPr lang="en-US" sz="2000" dirty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2707" y="143202"/>
            <a:ext cx="3280872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1894" y="113579"/>
            <a:ext cx="3280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cs typeface="Browallia New" panose="020B0604020202020204" pitchFamily="34" charset="-34"/>
              </a:rPr>
              <a:t>Aufgabenstellung</a:t>
            </a:r>
            <a:endParaRPr lang="en-US" sz="3000" dirty="0"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5527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5858982" y="-2677079"/>
            <a:ext cx="474033" cy="12192003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84" y="3652516"/>
            <a:ext cx="12189616" cy="3205484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-3" y="903021"/>
            <a:ext cx="12192003" cy="5847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Showcase: </a:t>
            </a:r>
            <a:r>
              <a:rPr lang="en-US" sz="3200" dirty="0" err="1">
                <a:solidFill>
                  <a:schemeClr val="bg1"/>
                </a:solidFill>
              </a:rPr>
              <a:t>Eingesetzte</a:t>
            </a:r>
            <a:r>
              <a:rPr lang="en-US" sz="3200" dirty="0">
                <a:solidFill>
                  <a:schemeClr val="bg1"/>
                </a:solidFill>
              </a:rPr>
              <a:t> Hardware</a:t>
            </a:r>
            <a:endParaRPr lang="en-US" sz="32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cs typeface="Browallia New" panose="020B0604020202020204" pitchFamily="34" charset="-34"/>
              </a:rPr>
              <a:t>Hardware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894" y="4413531"/>
            <a:ext cx="2440488" cy="1924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1894" y="4450394"/>
            <a:ext cx="243395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</a:t>
            </a:r>
          </a:p>
          <a:p>
            <a:r>
              <a:rPr lang="en-US" dirty="0">
                <a:latin typeface="+mj-lt"/>
              </a:rPr>
              <a:t>Das Display </a:t>
            </a:r>
            <a:r>
              <a:rPr lang="en-US" dirty="0" err="1">
                <a:latin typeface="+mj-lt"/>
              </a:rPr>
              <a:t>wir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über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einen</a:t>
            </a:r>
            <a:r>
              <a:rPr lang="en-US" dirty="0">
                <a:latin typeface="+mj-lt"/>
              </a:rPr>
              <a:t> I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C Bus </a:t>
            </a:r>
            <a:r>
              <a:rPr lang="en-US" dirty="0" err="1">
                <a:latin typeface="+mj-lt"/>
              </a:rPr>
              <a:t>angesteuert</a:t>
            </a:r>
            <a:r>
              <a:rPr lang="en-US" dirty="0">
                <a:latin typeface="+mj-lt"/>
              </a:rPr>
              <a:t>.</a:t>
            </a:r>
            <a:endParaRPr lang="en-US" dirty="0"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03147" y="4413531"/>
            <a:ext cx="2440488" cy="1924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84400" y="4413531"/>
            <a:ext cx="2440488" cy="1924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265653" y="4418477"/>
            <a:ext cx="2440488" cy="1924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309680" y="4449555"/>
            <a:ext cx="243395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RFID </a:t>
            </a:r>
            <a:r>
              <a:rPr lang="en-US" dirty="0" err="1"/>
              <a:t>Leser</a:t>
            </a:r>
            <a:endParaRPr lang="en-US" dirty="0"/>
          </a:p>
          <a:p>
            <a:r>
              <a:rPr lang="en-US" dirty="0">
                <a:latin typeface="+mj-lt"/>
                <a:cs typeface="Estrangelo Edessa" panose="03080600000000000000" pitchFamily="66" charset="0"/>
              </a:rPr>
              <a:t>Der </a:t>
            </a:r>
            <a:r>
              <a:rPr lang="en-US" dirty="0" err="1">
                <a:latin typeface="+mj-lt"/>
                <a:cs typeface="Estrangelo Edessa" panose="03080600000000000000" pitchFamily="66" charset="0"/>
              </a:rPr>
              <a:t>Leser</a:t>
            </a:r>
            <a:r>
              <a:rPr lang="en-US" dirty="0"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dirty="0" err="1">
                <a:latin typeface="+mj-lt"/>
                <a:cs typeface="Estrangelo Edessa" panose="03080600000000000000" pitchFamily="66" charset="0"/>
              </a:rPr>
              <a:t>ist</a:t>
            </a:r>
            <a:r>
              <a:rPr lang="en-US" dirty="0"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dirty="0" err="1">
                <a:latin typeface="+mj-lt"/>
                <a:cs typeface="Estrangelo Edessa" panose="03080600000000000000" pitchFamily="66" charset="0"/>
              </a:rPr>
              <a:t>ein</a:t>
            </a:r>
            <a:r>
              <a:rPr lang="en-US" dirty="0">
                <a:latin typeface="+mj-lt"/>
                <a:cs typeface="Estrangelo Edessa" panose="03080600000000000000" pitchFamily="66" charset="0"/>
              </a:rPr>
              <a:t> RFID-RC522 Chip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93930" y="4475525"/>
            <a:ext cx="2433955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Keypad</a:t>
            </a:r>
          </a:p>
          <a:p>
            <a:r>
              <a:rPr lang="en-US" dirty="0">
                <a:latin typeface="+mj-lt"/>
              </a:rPr>
              <a:t>Das Keypad </a:t>
            </a:r>
            <a:r>
              <a:rPr lang="en-US" dirty="0" err="1">
                <a:latin typeface="+mj-lt"/>
              </a:rPr>
              <a:t>besteht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aus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einer</a:t>
            </a:r>
            <a:r>
              <a:rPr lang="en-US" dirty="0">
                <a:latin typeface="+mj-lt"/>
              </a:rPr>
              <a:t> 3*4 Matrix und </a:t>
            </a:r>
            <a:r>
              <a:rPr lang="en-US" dirty="0" err="1">
                <a:latin typeface="+mj-lt"/>
              </a:rPr>
              <a:t>wird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über</a:t>
            </a:r>
            <a:r>
              <a:rPr lang="en-US" dirty="0">
                <a:latin typeface="+mj-lt"/>
              </a:rPr>
              <a:t> 7 </a:t>
            </a:r>
            <a:r>
              <a:rPr lang="en-US" dirty="0" err="1">
                <a:latin typeface="+mj-lt"/>
              </a:rPr>
              <a:t>Steuerleitungen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ausgelesen</a:t>
            </a:r>
            <a:endParaRPr lang="en-US" dirty="0"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10024" y="4449555"/>
            <a:ext cx="2433955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Arduino</a:t>
            </a:r>
          </a:p>
          <a:p>
            <a:r>
              <a:rPr lang="en-US" dirty="0">
                <a:latin typeface="+mj-lt"/>
              </a:rPr>
              <a:t>Der Arduino Uno </a:t>
            </a:r>
            <a:r>
              <a:rPr lang="en-US" dirty="0" err="1">
                <a:latin typeface="+mj-lt"/>
              </a:rPr>
              <a:t>kommuniziert</a:t>
            </a:r>
            <a:r>
              <a:rPr lang="en-US" dirty="0">
                <a:latin typeface="+mj-lt"/>
              </a:rPr>
              <a:t> via </a:t>
            </a:r>
            <a:r>
              <a:rPr lang="en-US" dirty="0" err="1">
                <a:latin typeface="+mj-lt"/>
              </a:rPr>
              <a:t>serieller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Schnittstelle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mit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dem</a:t>
            </a:r>
            <a:r>
              <a:rPr lang="en-US" dirty="0">
                <a:latin typeface="+mj-lt"/>
              </a:rPr>
              <a:t> Server</a:t>
            </a:r>
            <a:endParaRPr lang="en-US" dirty="0">
              <a:latin typeface="+mj-lt"/>
              <a:cs typeface="Estrangelo Edessa" panose="03080600000000000000" pitchFamily="66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2E5EE2-367F-4151-8F32-A565081D98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9" t="6670" r="22376" b="13131"/>
          <a:stretch/>
        </p:blipFill>
        <p:spPr>
          <a:xfrm rot="16200000">
            <a:off x="6305217" y="1996482"/>
            <a:ext cx="2397091" cy="242592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721631"/>
            <a:ext cx="685800" cy="6858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32A3A56-41B7-41B8-9830-F9C34AB5661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0" r="15076" b="6667"/>
          <a:stretch/>
        </p:blipFill>
        <p:spPr>
          <a:xfrm>
            <a:off x="3309548" y="1990430"/>
            <a:ext cx="2429971" cy="24380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28" y="1727861"/>
            <a:ext cx="685800" cy="6858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1C2850E-FEFA-4445-A133-D15D57D6898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0" b="14524"/>
          <a:stretch/>
        </p:blipFill>
        <p:spPr>
          <a:xfrm>
            <a:off x="313840" y="2006758"/>
            <a:ext cx="2436743" cy="24135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7" y="1721631"/>
            <a:ext cx="685800" cy="6858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16A108E-42D8-4F8D-875D-399C463B427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0"/>
          <a:stretch/>
        </p:blipFill>
        <p:spPr>
          <a:xfrm>
            <a:off x="9255464" y="2011870"/>
            <a:ext cx="2414124" cy="2396119"/>
          </a:xfrm>
          <a:prstGeom prst="rect">
            <a:avLst/>
          </a:prstGeom>
        </p:spPr>
      </p:pic>
      <p:pic>
        <p:nvPicPr>
          <p:cNvPr id="27" name="Picture 35">
            <a:extLst>
              <a:ext uri="{FF2B5EF4-FFF2-40B4-BE49-F238E27FC236}">
                <a16:creationId xmlns:a16="http://schemas.microsoft.com/office/drawing/2014/main" id="{CB2206BC-B4C4-416D-A897-4A50710669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648" y="1721631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3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061323" y="1380744"/>
            <a:ext cx="3242267" cy="110911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/>
        </p:nvSpPr>
        <p:spPr>
          <a:xfrm rot="10800000">
            <a:off x="5791198" y="1376779"/>
            <a:ext cx="6400800" cy="1110750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1" y="1378414"/>
            <a:ext cx="3657600" cy="1109116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17666" y="2597571"/>
            <a:ext cx="3242267" cy="110911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2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Pentagon 19"/>
          <p:cNvSpPr/>
          <p:nvPr/>
        </p:nvSpPr>
        <p:spPr>
          <a:xfrm>
            <a:off x="0" y="2597571"/>
            <a:ext cx="4572000" cy="1109116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>
            <a:off x="-3" y="3816728"/>
            <a:ext cx="5486400" cy="1109116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entagon 21"/>
          <p:cNvSpPr/>
          <p:nvPr/>
        </p:nvSpPr>
        <p:spPr>
          <a:xfrm>
            <a:off x="0" y="5035885"/>
            <a:ext cx="6400800" cy="1109116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entagon 39"/>
          <p:cNvSpPr/>
          <p:nvPr/>
        </p:nvSpPr>
        <p:spPr>
          <a:xfrm rot="10800000">
            <a:off x="6705598" y="2596345"/>
            <a:ext cx="5486400" cy="1110750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18821" y="1342221"/>
            <a:ext cx="3419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Chip </a:t>
            </a:r>
            <a:r>
              <a:rPr lang="en-US" sz="2400" dirty="0" err="1">
                <a:latin typeface="+mj-lt"/>
              </a:rPr>
              <a:t>wird</a:t>
            </a:r>
            <a:r>
              <a:rPr lang="en-US" sz="2400" dirty="0">
                <a:latin typeface="+mj-lt"/>
              </a:rPr>
              <a:t> an den </a:t>
            </a:r>
            <a:r>
              <a:rPr lang="en-US" sz="2400" dirty="0" err="1">
                <a:latin typeface="+mj-lt"/>
              </a:rPr>
              <a:t>Leser</a:t>
            </a:r>
            <a:br>
              <a:rPr lang="en-US" sz="2400" dirty="0">
                <a:latin typeface="+mj-lt"/>
              </a:rPr>
            </a:br>
            <a:r>
              <a:rPr lang="en-US" sz="2400" dirty="0" err="1">
                <a:latin typeface="+mj-lt"/>
              </a:rPr>
              <a:t>gehalten</a:t>
            </a:r>
            <a:r>
              <a:rPr lang="en-US" sz="2400" dirty="0">
                <a:latin typeface="+mj-lt"/>
              </a:rPr>
              <a:t>. Die ID </a:t>
            </a:r>
            <a:r>
              <a:rPr lang="en-US" sz="2400" dirty="0" err="1">
                <a:latin typeface="+mj-lt"/>
              </a:rPr>
              <a:t>wird</a:t>
            </a:r>
            <a:r>
              <a:rPr lang="en-US" sz="2400" dirty="0">
                <a:latin typeface="+mj-lt"/>
              </a:rPr>
              <a:t> an den Server </a:t>
            </a:r>
            <a:r>
              <a:rPr lang="en-US" sz="2400" dirty="0" err="1">
                <a:latin typeface="+mj-lt"/>
              </a:rPr>
              <a:t>übertragen</a:t>
            </a:r>
            <a:r>
              <a:rPr lang="en-US" sz="2400" dirty="0">
                <a:latin typeface="+mj-lt"/>
              </a:rPr>
              <a:t>.</a:t>
            </a:r>
            <a:endParaRPr lang="en-US" sz="2400" dirty="0"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657" y="2539384"/>
            <a:ext cx="3419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PIN </a:t>
            </a:r>
            <a:r>
              <a:rPr lang="en-US" sz="2400" dirty="0" err="1">
                <a:latin typeface="+mj-lt"/>
              </a:rPr>
              <a:t>wird</a:t>
            </a:r>
            <a:r>
              <a:rPr lang="en-US" sz="2400" dirty="0">
                <a:latin typeface="+mj-lt"/>
              </a:rPr>
              <a:t> auf </a:t>
            </a:r>
            <a:r>
              <a:rPr lang="en-US" sz="2400" dirty="0" err="1">
                <a:latin typeface="+mj-lt"/>
              </a:rPr>
              <a:t>dem</a:t>
            </a:r>
            <a:r>
              <a:rPr lang="en-US" sz="2400" dirty="0">
                <a:latin typeface="+mj-lt"/>
              </a:rPr>
              <a:t> Keypad </a:t>
            </a:r>
            <a:r>
              <a:rPr lang="en-US" sz="2400" dirty="0" err="1">
                <a:latin typeface="+mj-lt"/>
              </a:rPr>
              <a:t>eingetragen</a:t>
            </a:r>
            <a:r>
              <a:rPr lang="en-US" sz="2400" dirty="0">
                <a:latin typeface="+mj-lt"/>
              </a:rPr>
              <a:t> und an den Server </a:t>
            </a:r>
            <a:r>
              <a:rPr lang="en-US" sz="2400" dirty="0" err="1">
                <a:latin typeface="+mj-lt"/>
              </a:rPr>
              <a:t>übermittelt</a:t>
            </a:r>
            <a:endParaRPr lang="en-US" sz="2400" dirty="0"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657" y="3933921"/>
            <a:ext cx="4130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+mj-lt"/>
              </a:rPr>
              <a:t>Zutritt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wird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gewährt</a:t>
            </a:r>
            <a:r>
              <a:rPr lang="en-US" sz="2400" dirty="0">
                <a:latin typeface="+mj-lt"/>
              </a:rPr>
              <a:t> und </a:t>
            </a:r>
            <a:r>
              <a:rPr lang="en-US" sz="2400" dirty="0" err="1">
                <a:latin typeface="+mj-lt"/>
              </a:rPr>
              <a:t>eine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Melodie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wird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ausgegeben</a:t>
            </a:r>
            <a:endParaRPr lang="en-US" sz="2400" dirty="0"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004" y="5174127"/>
            <a:ext cx="5809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Bei </a:t>
            </a:r>
            <a:r>
              <a:rPr lang="en-US" sz="2400" dirty="0" err="1">
                <a:latin typeface="+mj-lt"/>
              </a:rPr>
              <a:t>Fehler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oder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Zutrittsverweigerung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wird</a:t>
            </a:r>
            <a:r>
              <a:rPr lang="en-US" sz="2400" dirty="0">
                <a:latin typeface="+mj-lt"/>
              </a:rPr>
              <a:t> die Software in den </a:t>
            </a:r>
            <a:r>
              <a:rPr lang="en-US" sz="2400" dirty="0" err="1">
                <a:latin typeface="+mj-lt"/>
              </a:rPr>
              <a:t>Anfangszustand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versetzt</a:t>
            </a:r>
            <a:r>
              <a:rPr lang="en-US" sz="2400" dirty="0">
                <a:latin typeface="+mj-lt"/>
              </a:rPr>
              <a:t>.</a:t>
            </a:r>
            <a:endParaRPr lang="en-US" sz="2400" dirty="0"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11233" y="1362315"/>
            <a:ext cx="3049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Server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überprüft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ID und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sendet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Name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oder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fail</a:t>
            </a:r>
            <a:endParaRPr lang="en-US" sz="24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58556" y="2687414"/>
            <a:ext cx="304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Server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vergleicht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PIN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mit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der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Datenbank</a:t>
            </a:r>
            <a:endParaRPr lang="en-US" sz="24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50068" y="111417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cs typeface="Browallia New" panose="020B0604020202020204" pitchFamily="34" charset="-34"/>
              </a:rPr>
              <a:t>Ablauf</a:t>
            </a:r>
            <a:endParaRPr lang="en-US" sz="3000" dirty="0"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1490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24351" y="0"/>
            <a:ext cx="474033" cy="6858000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378298" y="3353982"/>
            <a:ext cx="5587253" cy="3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975" y="295507"/>
            <a:ext cx="1130951" cy="96179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730825" y="484015"/>
            <a:ext cx="370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Wichtig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zu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wissen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  <a:endParaRPr lang="en-US" sz="32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11421" y="1257299"/>
            <a:ext cx="5321005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RFID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Leser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wird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mit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3,3V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betrieben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Vorwiderstände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für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LED und Buzzer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Das Keypad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besteht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aus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einer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Matrix.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Jeder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Tastendruck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verbindet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2 Pins. Die Pins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müssen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darum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zuerst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ausgemessen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werden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um die Matrix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sauber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auslesen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zu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können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Der RFID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Leser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kann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ab und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zu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falsch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lesen</a:t>
            </a:r>
            <a:endParaRPr lang="en-US" sz="1600" dirty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5379093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5125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cs typeface="Browallia New" panose="020B0604020202020204" pitchFamily="34" charset="-34"/>
              </a:rPr>
              <a:t>Schaltung</a:t>
            </a:r>
            <a:r>
              <a:rPr lang="en-US" sz="3000" dirty="0">
                <a:cs typeface="Browallia New" panose="020B0604020202020204" pitchFamily="34" charset="-34"/>
              </a:rPr>
              <a:t> / </a:t>
            </a:r>
            <a:r>
              <a:rPr lang="en-US" sz="3000" dirty="0" err="1">
                <a:cs typeface="Browallia New" panose="020B0604020202020204" pitchFamily="34" charset="-34"/>
              </a:rPr>
              <a:t>Problemstellungen</a:t>
            </a:r>
            <a:endParaRPr lang="en-US" sz="3000" dirty="0">
              <a:cs typeface="Browallia New" panose="020B0604020202020204" pitchFamily="34" charset="-34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8CEE08A-C6B6-41C9-B265-64D7792BB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11" y="906407"/>
            <a:ext cx="5687990" cy="568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evron 3"/>
          <p:cNvSpPr/>
          <p:nvPr/>
        </p:nvSpPr>
        <p:spPr>
          <a:xfrm>
            <a:off x="313564" y="1985216"/>
            <a:ext cx="3200400" cy="1664676"/>
          </a:xfrm>
          <a:prstGeom prst="chevron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3049695" y="1985216"/>
            <a:ext cx="3200400" cy="1664676"/>
          </a:xfrm>
          <a:prstGeom prst="chevron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5805355" y="1992803"/>
            <a:ext cx="3200400" cy="1664676"/>
          </a:xfrm>
          <a:prstGeom prst="chevron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hevron 33"/>
          <p:cNvSpPr/>
          <p:nvPr/>
        </p:nvSpPr>
        <p:spPr>
          <a:xfrm>
            <a:off x="8541486" y="2008650"/>
            <a:ext cx="3200400" cy="1664676"/>
          </a:xfrm>
          <a:prstGeom prst="chevron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13564" y="5692799"/>
            <a:ext cx="3916112" cy="95050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336151" y="4256386"/>
            <a:ext cx="3916112" cy="95050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5809405" y="5701892"/>
            <a:ext cx="3916112" cy="95050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7830015" y="4265479"/>
            <a:ext cx="3916112" cy="95050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cxnSpLocks/>
            <a:endCxn id="43" idx="0"/>
          </p:cNvCxnSpPr>
          <p:nvPr/>
        </p:nvCxnSpPr>
        <p:spPr>
          <a:xfrm flipH="1">
            <a:off x="4294207" y="3556000"/>
            <a:ext cx="201593" cy="7003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44" idx="0"/>
          </p:cNvCxnSpPr>
          <p:nvPr/>
        </p:nvCxnSpPr>
        <p:spPr>
          <a:xfrm>
            <a:off x="7332133" y="3649892"/>
            <a:ext cx="435328" cy="2052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endCxn id="42" idx="0"/>
          </p:cNvCxnSpPr>
          <p:nvPr/>
        </p:nvCxnSpPr>
        <p:spPr>
          <a:xfrm>
            <a:off x="1955800" y="3649892"/>
            <a:ext cx="315820" cy="20429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endCxn id="45" idx="0"/>
          </p:cNvCxnSpPr>
          <p:nvPr/>
        </p:nvCxnSpPr>
        <p:spPr>
          <a:xfrm flipH="1">
            <a:off x="9788071" y="3649892"/>
            <a:ext cx="185662" cy="6155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933588" y="4325233"/>
            <a:ext cx="3708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Speicherung</a:t>
            </a:r>
            <a:r>
              <a:rPr lang="en-US" sz="2400" dirty="0"/>
              <a:t> der </a:t>
            </a:r>
            <a:r>
              <a:rPr lang="en-US" sz="2400" dirty="0" err="1"/>
              <a:t>Daten</a:t>
            </a:r>
            <a:r>
              <a:rPr lang="en-US" sz="2400" dirty="0"/>
              <a:t> auf SQLite</a:t>
            </a:r>
            <a:endParaRPr lang="en-US" sz="2400" dirty="0">
              <a:cs typeface="Browallia New" panose="020B0604020202020204" pitchFamily="34" charset="-34"/>
            </a:endParaRPr>
          </a:p>
          <a:p>
            <a:endParaRPr lang="en-US" sz="2400" dirty="0"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75532" y="5752553"/>
            <a:ext cx="3708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Serversoftware</a:t>
            </a:r>
            <a:r>
              <a:rPr lang="en-US" sz="2400" dirty="0"/>
              <a:t> C#/.net</a:t>
            </a:r>
            <a:endParaRPr lang="en-US" sz="2400" dirty="0"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7137" y="5761646"/>
            <a:ext cx="370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+mj-lt"/>
                <a:cs typeface="Browallia New" panose="020B0604020202020204" pitchFamily="34" charset="-34"/>
              </a:rPr>
              <a:t>Hardwareverwaltung</a:t>
            </a:r>
            <a:r>
              <a:rPr lang="en-US" sz="24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2400" dirty="0" err="1">
                <a:latin typeface="+mj-lt"/>
                <a:cs typeface="Browallia New" panose="020B0604020202020204" pitchFamily="34" charset="-34"/>
              </a:rPr>
              <a:t>mit</a:t>
            </a:r>
            <a:r>
              <a:rPr lang="en-US" sz="2400" dirty="0">
                <a:latin typeface="+mj-lt"/>
                <a:cs typeface="Browallia New" panose="020B0604020202020204" pitchFamily="34" charset="-34"/>
              </a:rPr>
              <a:t> Arduino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467264" y="4312472"/>
            <a:ext cx="370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+mj-lt"/>
                <a:cs typeface="Browallia New" panose="020B0604020202020204" pitchFamily="34" charset="-34"/>
              </a:rPr>
              <a:t>Kommunikation</a:t>
            </a:r>
            <a:r>
              <a:rPr lang="en-US" sz="2400" dirty="0">
                <a:latin typeface="+mj-lt"/>
                <a:cs typeface="Browallia New" panose="020B0604020202020204" pitchFamily="34" charset="-34"/>
              </a:rPr>
              <a:t> an Server </a:t>
            </a:r>
            <a:r>
              <a:rPr lang="en-US" sz="2400" dirty="0" err="1">
                <a:latin typeface="+mj-lt"/>
                <a:cs typeface="Browallia New" panose="020B0604020202020204" pitchFamily="34" charset="-34"/>
              </a:rPr>
              <a:t>über</a:t>
            </a:r>
            <a:r>
              <a:rPr lang="en-US" sz="24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2400" dirty="0" err="1">
                <a:latin typeface="+mj-lt"/>
                <a:cs typeface="Browallia New" panose="020B0604020202020204" pitchFamily="34" charset="-34"/>
              </a:rPr>
              <a:t>Seriellschnittstelle</a:t>
            </a:r>
            <a:endParaRPr lang="en-US" sz="2400" dirty="0"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21894" y="113579"/>
            <a:ext cx="2274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cs typeface="Browallia New" panose="020B0604020202020204" pitchFamily="34" charset="-34"/>
              </a:rPr>
              <a:t>Technologien</a:t>
            </a:r>
            <a:endParaRPr lang="en-US" sz="3000" dirty="0">
              <a:cs typeface="Browallia New" panose="020B0604020202020204" pitchFamily="34" charset="-34"/>
            </a:endParaRPr>
          </a:p>
        </p:txBody>
      </p:sp>
      <p:pic>
        <p:nvPicPr>
          <p:cNvPr id="1026" name="Picture 2" descr="Bildergebnis fÃ¼r arduino logo">
            <a:extLst>
              <a:ext uri="{FF2B5EF4-FFF2-40B4-BE49-F238E27FC236}">
                <a16:creationId xmlns:a16="http://schemas.microsoft.com/office/drawing/2014/main" id="{9CD001A5-E846-4748-89F1-CF7081242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040" y="2290002"/>
            <a:ext cx="1529130" cy="104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rs232 logo">
            <a:extLst>
              <a:ext uri="{FF2B5EF4-FFF2-40B4-BE49-F238E27FC236}">
                <a16:creationId xmlns:a16="http://schemas.microsoft.com/office/drawing/2014/main" id="{3B52F10E-1FD9-4580-95B2-1642EE6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312" y="2232596"/>
            <a:ext cx="1163929" cy="116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sqlite logo">
            <a:extLst>
              <a:ext uri="{FF2B5EF4-FFF2-40B4-BE49-F238E27FC236}">
                <a16:creationId xmlns:a16="http://schemas.microsoft.com/office/drawing/2014/main" id="{F70E6BE1-EDE5-4CCE-8D51-00A001451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065" y="2236501"/>
            <a:ext cx="2069450" cy="98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hnliches Foto">
            <a:extLst>
              <a:ext uri="{FF2B5EF4-FFF2-40B4-BE49-F238E27FC236}">
                <a16:creationId xmlns:a16="http://schemas.microsoft.com/office/drawing/2014/main" id="{EDFE4AF8-F08E-4B5C-A6F3-80E775760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65" y="1953827"/>
            <a:ext cx="1744565" cy="174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6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3D06C685-DB3A-480E-8309-156599C48C2C}"/>
              </a:ext>
            </a:extLst>
          </p:cNvPr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2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56FE60-3A19-4184-8A40-5421021C8D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1B6B18CE-84A1-4C1B-8FC4-687931165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86" y="1961971"/>
            <a:ext cx="1175160" cy="1188720"/>
          </a:xfrm>
          <a:prstGeom prst="rect">
            <a:avLst/>
          </a:prstGeom>
        </p:spPr>
      </p:pic>
      <p:sp>
        <p:nvSpPr>
          <p:cNvPr id="29" name="Rounded Rectangle 42">
            <a:extLst>
              <a:ext uri="{FF2B5EF4-FFF2-40B4-BE49-F238E27FC236}">
                <a16:creationId xmlns:a16="http://schemas.microsoft.com/office/drawing/2014/main" id="{C9C18D85-40A7-425D-84DA-BA9C7A3131EA}"/>
              </a:ext>
            </a:extLst>
          </p:cNvPr>
          <p:cNvSpPr/>
          <p:nvPr/>
        </p:nvSpPr>
        <p:spPr>
          <a:xfrm>
            <a:off x="3944818" y="3578585"/>
            <a:ext cx="3916112" cy="95050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57">
            <a:extLst>
              <a:ext uri="{FF2B5EF4-FFF2-40B4-BE49-F238E27FC236}">
                <a16:creationId xmlns:a16="http://schemas.microsoft.com/office/drawing/2014/main" id="{FA88CDBB-C4F9-4C1B-AA01-B3EA24C2B26F}"/>
              </a:ext>
            </a:extLst>
          </p:cNvPr>
          <p:cNvSpPr txBox="1"/>
          <p:nvPr/>
        </p:nvSpPr>
        <p:spPr>
          <a:xfrm>
            <a:off x="4795597" y="3578585"/>
            <a:ext cx="370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+mj-lt"/>
                <a:cs typeface="Browallia New" panose="020B0604020202020204" pitchFamily="34" charset="-34"/>
              </a:rPr>
              <a:t>Fragen</a:t>
            </a:r>
            <a:endParaRPr lang="en-US" sz="4800" dirty="0">
              <a:latin typeface="+mj-lt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9616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Breitbild</PresentationFormat>
  <Paragraphs>49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 BONNIE</vt:lpstr>
      <vt:lpstr>Arial</vt:lpstr>
      <vt:lpstr>Browallia New</vt:lpstr>
      <vt:lpstr>Calibri</vt:lpstr>
      <vt:lpstr>Calibri Light</vt:lpstr>
      <vt:lpstr>Estrangelo Edessa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Dominic Sauder</cp:lastModifiedBy>
  <cp:revision>1706</cp:revision>
  <dcterms:created xsi:type="dcterms:W3CDTF">2015-12-31T02:20:12Z</dcterms:created>
  <dcterms:modified xsi:type="dcterms:W3CDTF">2018-04-06T11:47:13Z</dcterms:modified>
</cp:coreProperties>
</file>