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240"/>
            <a:ext cx="82285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240"/>
            <a:ext cx="82285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852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torontolife.com/neighbourhood-rankings/#" TargetMode="External"/><Relationship Id="rId2" Type="http://schemas.openxmlformats.org/officeDocument/2006/relationships/hyperlink" Target="https://foursquare.com/" TargetMode="External"/><Relationship Id="rId3"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71320" y="1500120"/>
            <a:ext cx="7769520" cy="1467000"/>
          </a:xfrm>
          <a:prstGeom prst="rect">
            <a:avLst/>
          </a:prstGeom>
          <a:noFill/>
          <a:ln>
            <a:noFill/>
          </a:ln>
        </p:spPr>
        <p:style>
          <a:lnRef idx="0"/>
          <a:fillRef idx="0"/>
          <a:effectRef idx="0"/>
          <a:fontRef idx="minor"/>
        </p:style>
        <p:txBody>
          <a:bodyPr lIns="90000" rIns="90000" tIns="45000" bIns="45000" anchor="ctr">
            <a:normAutofit fontScale="21000"/>
          </a:bodyPr>
          <a:p>
            <a:pPr algn="ctr">
              <a:lnSpc>
                <a:spcPct val="100000"/>
              </a:lnSpc>
            </a:pPr>
            <a:br/>
            <a:br/>
            <a:r>
              <a:rPr b="1" lang="en-US" sz="3300" spc="-1" strike="noStrike">
                <a:solidFill>
                  <a:srgbClr val="404040"/>
                </a:solidFill>
                <a:latin typeface="Lucida Sans"/>
                <a:ea typeface="DejaVu Sans"/>
              </a:rPr>
              <a:t> </a:t>
            </a:r>
            <a:endParaRPr b="0" lang="en-US" sz="3300" spc="-1" strike="noStrike">
              <a:latin typeface="Arial"/>
            </a:endParaRPr>
          </a:p>
          <a:p>
            <a:pPr algn="ctr">
              <a:lnSpc>
                <a:spcPct val="100000"/>
              </a:lnSpc>
            </a:pPr>
            <a:r>
              <a:rPr b="1" lang="en-US" sz="3300" spc="-1" strike="noStrike">
                <a:solidFill>
                  <a:srgbClr val="404040"/>
                </a:solidFill>
                <a:latin typeface="Lucida Sans"/>
                <a:ea typeface="Microsoft YaHei"/>
              </a:rPr>
              <a:t>	</a:t>
            </a:r>
            <a:r>
              <a:rPr b="1" lang="en-US" sz="4000" spc="-1" strike="noStrike">
                <a:solidFill>
                  <a:srgbClr val="404040"/>
                </a:solidFill>
                <a:latin typeface="Lucida Sans"/>
                <a:ea typeface="Microsoft YaHei"/>
              </a:rPr>
              <a:t>Toronto’s Neighborhoods Clustering based on </a:t>
            </a:r>
            <a:endParaRPr b="0" lang="en-US" sz="4000" spc="-1" strike="noStrike">
              <a:latin typeface="Arial"/>
            </a:endParaRPr>
          </a:p>
          <a:p>
            <a:pPr algn="ctr">
              <a:lnSpc>
                <a:spcPct val="100000"/>
              </a:lnSpc>
            </a:pPr>
            <a:r>
              <a:rPr b="1" lang="en-US" sz="4000" spc="-1" strike="noStrike">
                <a:solidFill>
                  <a:srgbClr val="404040"/>
                </a:solidFill>
                <a:latin typeface="Lucida Sans"/>
                <a:ea typeface="Microsoft YaHei"/>
              </a:rPr>
              <a:t>Attractiveness of Living and Venue Types</a:t>
            </a:r>
            <a:r>
              <a:rPr b="1" lang="en-US" sz="3300" spc="-1" strike="noStrike">
                <a:solidFill>
                  <a:srgbClr val="404040"/>
                </a:solidFill>
                <a:latin typeface="Lucida Sans"/>
                <a:ea typeface="DejaVu Sans"/>
              </a:rPr>
              <a:t> </a:t>
            </a:r>
            <a:br/>
            <a:endParaRPr b="0" lang="en-US" sz="3300" spc="-1" strike="noStrike">
              <a:latin typeface="Arial"/>
            </a:endParaRPr>
          </a:p>
        </p:txBody>
      </p:sp>
      <p:sp>
        <p:nvSpPr>
          <p:cNvPr id="77" name="CustomShape 2"/>
          <p:cNvSpPr/>
          <p:nvPr/>
        </p:nvSpPr>
        <p:spPr>
          <a:xfrm>
            <a:off x="1357200" y="3929040"/>
            <a:ext cx="6397920" cy="16066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en-US" sz="3200" spc="-1" strike="noStrike">
                <a:solidFill>
                  <a:srgbClr val="8b8b8b"/>
                </a:solidFill>
                <a:latin typeface="Book Antiqua"/>
                <a:ea typeface="DejaVu Sans"/>
              </a:rPr>
              <a:t>	</a:t>
            </a:r>
            <a:r>
              <a:rPr b="0" lang="en-US" sz="3200" spc="-1" strike="noStrike">
                <a:solidFill>
                  <a:srgbClr val="8b8b8b"/>
                </a:solidFill>
                <a:latin typeface="Book Antiqua"/>
                <a:ea typeface="DejaVu Sans"/>
              </a:rPr>
              <a:t>	</a:t>
            </a:r>
            <a:r>
              <a:rPr b="0" lang="en-US" sz="3200" spc="-1" strike="noStrike">
                <a:solidFill>
                  <a:srgbClr val="8b8b8b"/>
                </a:solidFill>
                <a:latin typeface="Book Antiqua"/>
                <a:ea typeface="DejaVu Sans"/>
              </a:rPr>
              <a:t>	</a:t>
            </a:r>
            <a:r>
              <a:rPr b="0" lang="en-US" sz="3200" spc="-1" strike="noStrike">
                <a:solidFill>
                  <a:srgbClr val="8b8b8b"/>
                </a:solidFill>
                <a:latin typeface="Book Antiqua"/>
                <a:ea typeface="DejaVu Sans"/>
              </a:rPr>
              <a:t>	</a:t>
            </a:r>
            <a:r>
              <a:rPr b="0" lang="en-US" sz="3200" spc="-1" strike="noStrike">
                <a:solidFill>
                  <a:srgbClr val="8b8b8b"/>
                </a:solidFill>
                <a:latin typeface="Book Antiqua"/>
                <a:ea typeface="DejaVu Sans"/>
              </a:rPr>
              <a:t>	</a:t>
            </a:r>
            <a:r>
              <a:rPr b="0" lang="en-US" sz="3200" spc="-1" strike="noStrike">
                <a:solidFill>
                  <a:srgbClr val="8b8b8b"/>
                </a:solidFill>
                <a:latin typeface="Book Antiqua"/>
                <a:ea typeface="DejaVu Sans"/>
              </a:rPr>
              <a:t>	</a:t>
            </a:r>
            <a:r>
              <a:rPr b="0" lang="en-US" sz="3200" spc="-1" strike="noStrike">
                <a:solidFill>
                  <a:srgbClr val="8b8b8b"/>
                </a:solidFill>
                <a:latin typeface="Book Antiqua"/>
                <a:ea typeface="DejaVu Sans"/>
              </a:rPr>
              <a:t>	</a:t>
            </a:r>
            <a:r>
              <a:rPr b="0" lang="en-US" sz="2400" spc="-1" strike="noStrike">
                <a:solidFill>
                  <a:srgbClr val="595959"/>
                </a:solidFill>
                <a:latin typeface="Book Antiqua"/>
                <a:ea typeface="DejaVu Sans"/>
              </a:rPr>
              <a:t>Mirena Trifonova</a:t>
            </a:r>
            <a:endParaRPr b="0" lang="en-US" sz="2400" spc="-1" strike="noStrike">
              <a:latin typeface="Arial"/>
            </a:endParaRPr>
          </a:p>
          <a:p>
            <a:pPr>
              <a:lnSpc>
                <a:spcPct val="100000"/>
              </a:lnSpc>
              <a:spcBef>
                <a:spcPts val="479"/>
              </a:spcBef>
            </a:pPr>
            <a:r>
              <a:rPr b="0" lang="en-US" sz="2400" spc="-1" strike="noStrike">
                <a:solidFill>
                  <a:srgbClr val="595959"/>
                </a:solidFill>
                <a:latin typeface="Book Antiqua"/>
                <a:ea typeface="DejaVu Sans"/>
              </a:rPr>
              <a:t>	</a:t>
            </a:r>
            <a:r>
              <a:rPr b="0" lang="en-US" sz="2400" spc="-1" strike="noStrike">
                <a:solidFill>
                  <a:srgbClr val="595959"/>
                </a:solidFill>
                <a:latin typeface="Book Antiqua"/>
                <a:ea typeface="DejaVu Sans"/>
              </a:rPr>
              <a:t>	</a:t>
            </a:r>
            <a:r>
              <a:rPr b="0" lang="en-US" sz="2400" spc="-1" strike="noStrike">
                <a:solidFill>
                  <a:srgbClr val="595959"/>
                </a:solidFill>
                <a:latin typeface="Book Antiqua"/>
                <a:ea typeface="DejaVu Sans"/>
              </a:rPr>
              <a:t>	</a:t>
            </a:r>
            <a:r>
              <a:rPr b="0" lang="en-US" sz="2400" spc="-1" strike="noStrike">
                <a:solidFill>
                  <a:srgbClr val="595959"/>
                </a:solidFill>
                <a:latin typeface="Book Antiqua"/>
                <a:ea typeface="DejaVu Sans"/>
              </a:rPr>
              <a:t>	</a:t>
            </a:r>
            <a:r>
              <a:rPr b="0" lang="en-US" sz="2400" spc="-1" strike="noStrike">
                <a:solidFill>
                  <a:srgbClr val="595959"/>
                </a:solidFill>
                <a:latin typeface="Book Antiqua"/>
                <a:ea typeface="DejaVu Sans"/>
              </a:rPr>
              <a:t>	</a:t>
            </a:r>
            <a:r>
              <a:rPr b="0" lang="en-US" sz="2400" spc="-1" strike="noStrike">
                <a:solidFill>
                  <a:srgbClr val="595959"/>
                </a:solidFill>
                <a:latin typeface="Book Antiqua"/>
                <a:ea typeface="DejaVu Sans"/>
              </a:rPr>
              <a:t>	</a:t>
            </a:r>
            <a:r>
              <a:rPr b="0" lang="en-US" sz="2400" spc="-1" strike="noStrike">
                <a:solidFill>
                  <a:srgbClr val="595959"/>
                </a:solidFill>
                <a:latin typeface="Book Antiqua"/>
                <a:ea typeface="DejaVu Sans"/>
              </a:rPr>
              <a:t>	</a:t>
            </a:r>
            <a:r>
              <a:rPr b="0" lang="en-US" sz="2400" spc="-1" strike="noStrike">
                <a:solidFill>
                  <a:srgbClr val="595959"/>
                </a:solidFill>
                <a:latin typeface="Book Antiqua"/>
                <a:ea typeface="DejaVu Sans"/>
              </a:rPr>
              <a:t>07 May 2020</a:t>
            </a:r>
            <a:endParaRPr b="0" lang="en-US" sz="2400" spc="-1" strike="noStrike">
              <a:latin typeface="Arial"/>
            </a:endParaRPr>
          </a:p>
          <a:p>
            <a:pPr algn="ctr">
              <a:lnSpc>
                <a:spcPct val="100000"/>
              </a:lnSpc>
              <a:spcBef>
                <a:spcPts val="641"/>
              </a:spcBef>
            </a:pPr>
            <a:endParaRPr b="0" lang="en-US" sz="2400" spc="-1" strike="noStrike">
              <a:latin typeface="Arial"/>
            </a:endParaRPr>
          </a:p>
          <a:p>
            <a:pPr algn="ctr">
              <a:lnSpc>
                <a:spcPct val="100000"/>
              </a:lnSpc>
              <a:spcBef>
                <a:spcPts val="641"/>
              </a:spcBef>
            </a:pPr>
            <a:endParaRPr b="0" lang="en-US" sz="2400" spc="-1" strike="noStrike">
              <a:latin typeface="Arial"/>
            </a:endParaRPr>
          </a:p>
          <a:p>
            <a:pPr algn="ctr">
              <a:lnSpc>
                <a:spcPct val="100000"/>
              </a:lnSpc>
              <a:spcBef>
                <a:spcPts val="641"/>
              </a:spcBef>
            </a:pPr>
            <a:endParaRPr b="0" lang="en-US" sz="2400" spc="-1" strike="noStrike">
              <a:latin typeface="Arial"/>
            </a:endParaRPr>
          </a:p>
          <a:p>
            <a:pPr algn="ctr">
              <a:lnSpc>
                <a:spcPct val="100000"/>
              </a:lnSpc>
              <a:spcBef>
                <a:spcPts val="641"/>
              </a:spcBef>
            </a:pPr>
            <a:endParaRPr b="0" lang="en-US" sz="2400" spc="-1" strike="noStrike">
              <a:latin typeface="Arial"/>
            </a:endParaRPr>
          </a:p>
          <a:p>
            <a:pPr algn="ctr">
              <a:lnSpc>
                <a:spcPct val="100000"/>
              </a:lnSpc>
              <a:spcBef>
                <a:spcPts val="641"/>
              </a:spcBef>
            </a:pPr>
            <a:endParaRPr b="0" lang="en-US" sz="2400" spc="-1" strike="noStrike">
              <a:latin typeface="Arial"/>
            </a:endParaRPr>
          </a:p>
          <a:p>
            <a:pPr algn="ctr">
              <a:lnSpc>
                <a:spcPct val="100000"/>
              </a:lnSpc>
              <a:spcBef>
                <a:spcPts val="641"/>
              </a:spcBef>
            </a:pPr>
            <a:endParaRPr b="0" lang="en-US" sz="2400" spc="-1" strike="noStrike">
              <a:latin typeface="Arial"/>
            </a:endParaRPr>
          </a:p>
          <a:p>
            <a:pPr algn="ctr">
              <a:lnSpc>
                <a:spcPct val="100000"/>
              </a:lnSpc>
              <a:spcBef>
                <a:spcPts val="641"/>
              </a:spcBef>
            </a:pPr>
            <a:endParaRPr b="0" lang="en-US" sz="2400" spc="-1" strike="noStrike">
              <a:latin typeface="Arial"/>
            </a:endParaRPr>
          </a:p>
          <a:p>
            <a:pPr algn="ctr">
              <a:lnSpc>
                <a:spcPct val="100000"/>
              </a:lnSpc>
              <a:spcBef>
                <a:spcPts val="641"/>
              </a:spcBef>
            </a:pPr>
            <a:endParaRPr b="0" lang="en-US" sz="2400" spc="-1" strike="noStrike">
              <a:latin typeface="Arial"/>
            </a:endParaRPr>
          </a:p>
        </p:txBody>
      </p:sp>
      <p:sp>
        <p:nvSpPr>
          <p:cNvPr id="78" name="CustomShape 3"/>
          <p:cNvSpPr/>
          <p:nvPr/>
        </p:nvSpPr>
        <p:spPr>
          <a:xfrm>
            <a:off x="785880" y="357120"/>
            <a:ext cx="1211400" cy="783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79" name="CustomShape 4"/>
          <p:cNvSpPr/>
          <p:nvPr/>
        </p:nvSpPr>
        <p:spPr>
          <a:xfrm>
            <a:off x="714240" y="1857240"/>
            <a:ext cx="7641000" cy="49716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80" name="CustomShape 5"/>
          <p:cNvSpPr/>
          <p:nvPr/>
        </p:nvSpPr>
        <p:spPr>
          <a:xfrm>
            <a:off x="500040" y="571320"/>
            <a:ext cx="997200" cy="85428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42920" y="274680"/>
            <a:ext cx="8784000" cy="11401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2600" spc="-1" strike="noStrike">
                <a:solidFill>
                  <a:srgbClr val="404040"/>
                </a:solidFill>
                <a:latin typeface="Lucida Sans"/>
                <a:ea typeface="DejaVu Sans"/>
              </a:rPr>
              <a:t>Introduction and Data</a:t>
            </a:r>
            <a:br/>
            <a:endParaRPr b="0" lang="en-US" sz="2600" spc="-1" strike="noStrike">
              <a:latin typeface="Arial"/>
            </a:endParaRPr>
          </a:p>
        </p:txBody>
      </p:sp>
      <p:sp>
        <p:nvSpPr>
          <p:cNvPr id="82" name="CustomShape 2"/>
          <p:cNvSpPr/>
          <p:nvPr/>
        </p:nvSpPr>
        <p:spPr>
          <a:xfrm>
            <a:off x="357120" y="1462320"/>
            <a:ext cx="8355240" cy="4968360"/>
          </a:xfrm>
          <a:prstGeom prst="rect">
            <a:avLst/>
          </a:prstGeom>
          <a:noFill/>
          <a:ln>
            <a:noFill/>
          </a:ln>
        </p:spPr>
        <p:style>
          <a:lnRef idx="0"/>
          <a:fillRef idx="0"/>
          <a:effectRef idx="0"/>
          <a:fontRef idx="minor"/>
        </p:style>
        <p:txBody>
          <a:bodyPr lIns="90000" rIns="90000" tIns="45000" bIns="45000">
            <a:spAutoFit/>
          </a:bodyPr>
          <a:p>
            <a:pPr marL="216000" indent="-213480" algn="just">
              <a:lnSpc>
                <a:spcPct val="100000"/>
              </a:lnSpc>
              <a:buClr>
                <a:srgbClr val="079382"/>
              </a:buClr>
              <a:buFont typeface="Wingdings" charset="2"/>
              <a:buChar char=""/>
            </a:pPr>
            <a:r>
              <a:rPr b="0" lang="en-US" sz="2000" spc="-1" strike="noStrike">
                <a:solidFill>
                  <a:srgbClr val="000000"/>
                </a:solidFill>
                <a:latin typeface="Book Antiqua"/>
                <a:ea typeface="DejaVu Sans"/>
              </a:rPr>
              <a:t> </a:t>
            </a:r>
            <a:r>
              <a:rPr b="0" lang="en-US" sz="2000" spc="-1" strike="noStrike">
                <a:solidFill>
                  <a:srgbClr val="000000"/>
                </a:solidFill>
                <a:latin typeface="Book Antiqua"/>
                <a:ea typeface="DejaVu Sans"/>
              </a:rPr>
              <a:t>Toronto is among the 5 biggest North American cities, divided into 140 neighborhoods.</a:t>
            </a:r>
            <a:endParaRPr b="0" lang="en-US" sz="2000" spc="-1" strike="noStrike">
              <a:latin typeface="Arial"/>
            </a:endParaRPr>
          </a:p>
          <a:p>
            <a:pPr marL="216000" indent="-213480" algn="just">
              <a:lnSpc>
                <a:spcPct val="100000"/>
              </a:lnSpc>
              <a:buClr>
                <a:srgbClr val="079382"/>
              </a:buClr>
              <a:buFont typeface="Wingdings" charset="2"/>
              <a:buChar char=""/>
            </a:pPr>
            <a:r>
              <a:rPr b="0" lang="en-US" sz="2000" spc="-1" strike="noStrike">
                <a:solidFill>
                  <a:srgbClr val="000000"/>
                </a:solidFill>
                <a:latin typeface="Book Antiqua"/>
                <a:ea typeface="DejaVu Sans"/>
              </a:rPr>
              <a:t>Two main sources of information are being use to explore this bustling city:</a:t>
            </a:r>
            <a:endParaRPr b="0" lang="en-US" sz="2000" spc="-1" strike="noStrike">
              <a:latin typeface="Arial"/>
            </a:endParaRPr>
          </a:p>
          <a:p>
            <a:pPr marL="856080" indent="-213840" algn="just">
              <a:lnSpc>
                <a:spcPct val="100000"/>
              </a:lnSpc>
              <a:buClr>
                <a:srgbClr val="000000"/>
              </a:buClr>
              <a:buSzPct val="45000"/>
              <a:buFont typeface="Wingdings" charset="2"/>
              <a:buChar char=""/>
            </a:pPr>
            <a:r>
              <a:rPr b="0" lang="en-US" sz="2000" spc="-1" strike="noStrike" u="sng">
                <a:solidFill>
                  <a:srgbClr val="0000ff"/>
                </a:solidFill>
                <a:uFillTx/>
                <a:latin typeface="Book Antiqua"/>
                <a:ea typeface="DejaVu Sans"/>
                <a:hlinkClick r:id="rId1"/>
              </a:rPr>
              <a:t>https://torontolife.com/neighbourhood-rankings/#</a:t>
            </a:r>
            <a:r>
              <a:rPr b="0" lang="en-US" sz="2000" spc="-1" strike="noStrike">
                <a:solidFill>
                  <a:srgbClr val="000000"/>
                </a:solidFill>
                <a:latin typeface="Book Antiqua"/>
                <a:ea typeface="DejaVu Sans"/>
              </a:rPr>
              <a:t> </a:t>
            </a:r>
            <a:endParaRPr b="0" lang="en-US" sz="2000" spc="-1" strike="noStrike">
              <a:latin typeface="Arial"/>
            </a:endParaRPr>
          </a:p>
          <a:p>
            <a:pPr marL="856080" indent="-213840" algn="just">
              <a:lnSpc>
                <a:spcPct val="100000"/>
              </a:lnSpc>
              <a:buClr>
                <a:srgbClr val="000000"/>
              </a:buClr>
              <a:buSzPct val="45000"/>
              <a:buFont typeface="Wingdings" charset="2"/>
              <a:buChar char=""/>
            </a:pPr>
            <a:r>
              <a:rPr b="0" lang="en-US" sz="2000" spc="-1" strike="noStrike" u="sng">
                <a:solidFill>
                  <a:srgbClr val="0000ff"/>
                </a:solidFill>
                <a:uFillTx/>
                <a:latin typeface="Book Antiqua"/>
                <a:ea typeface="DejaVu Sans"/>
                <a:hlinkClick r:id="rId2"/>
              </a:rPr>
              <a:t> https://foursquare.com/</a:t>
            </a:r>
            <a:endParaRPr b="0" lang="en-US" sz="2000" spc="-1" strike="noStrike">
              <a:latin typeface="Arial"/>
            </a:endParaRPr>
          </a:p>
          <a:p>
            <a:pPr marL="216000" indent="-213480" algn="just">
              <a:lnSpc>
                <a:spcPct val="100000"/>
              </a:lnSpc>
              <a:buClr>
                <a:srgbClr val="079382"/>
              </a:buClr>
              <a:buSzPct val="50000"/>
              <a:buFont typeface="Wingdings" charset="2"/>
              <a:buChar char=""/>
            </a:pPr>
            <a:r>
              <a:rPr b="0" lang="en-US" sz="2000" spc="-1" strike="noStrike">
                <a:solidFill>
                  <a:srgbClr val="000000"/>
                </a:solidFill>
                <a:latin typeface="Book Antiqua"/>
                <a:ea typeface="DejaVu Sans"/>
              </a:rPr>
              <a:t>The first is employed when clustering Toronto neighborhoods based on attractiveness of living. It provides a list of the neighborhoods, their latitude and longitude and ranking based on 10 criteria: housing, safety, transit, shopping, health, entertainment, community, diversity, education and employment. Each neighborhood is ranked form 0 to 100 for each criteria .  </a:t>
            </a:r>
            <a:endParaRPr b="0" lang="en-US" sz="2000" spc="-1" strike="noStrike">
              <a:latin typeface="Arial"/>
            </a:endParaRPr>
          </a:p>
          <a:p>
            <a:pPr marL="216000" indent="-213480" algn="just">
              <a:lnSpc>
                <a:spcPct val="100000"/>
              </a:lnSpc>
              <a:buClr>
                <a:srgbClr val="079382"/>
              </a:buClr>
              <a:buFont typeface="Wingdings" charset="2"/>
              <a:buChar char=""/>
            </a:pPr>
            <a:r>
              <a:rPr b="0" lang="en-US" sz="2000" spc="-1" strike="noStrike">
                <a:solidFill>
                  <a:srgbClr val="000000"/>
                </a:solidFill>
                <a:latin typeface="Book Antiqua"/>
                <a:ea typeface="DejaVu Sans"/>
              </a:rPr>
              <a:t>The second, is used to explore each neighborhood and find maximum 100 venues within radius of 500 meters of its longitude and latitude via Foursquare API . Afterwards, the data serve when in clustering based on venues types. </a:t>
            </a:r>
            <a:endParaRPr b="0" lang="en-US" sz="2000" spc="-1" strike="noStrike">
              <a:latin typeface="Arial"/>
            </a:endParaRPr>
          </a:p>
        </p:txBody>
      </p:sp>
      <p:sp>
        <p:nvSpPr>
          <p:cNvPr id="83" name="CustomShape 3"/>
          <p:cNvSpPr/>
          <p:nvPr/>
        </p:nvSpPr>
        <p:spPr>
          <a:xfrm rot="10800000">
            <a:off x="360000" y="785880"/>
            <a:ext cx="835524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84" name="CustomShape 4"/>
          <p:cNvSpPr/>
          <p:nvPr/>
        </p:nvSpPr>
        <p:spPr>
          <a:xfrm>
            <a:off x="285840" y="142920"/>
            <a:ext cx="64008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85" name="CustomShape 5"/>
          <p:cNvSpPr/>
          <p:nvPr/>
        </p:nvSpPr>
        <p:spPr>
          <a:xfrm>
            <a:off x="142920" y="285840"/>
            <a:ext cx="568800" cy="49716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42920" y="274680"/>
            <a:ext cx="8784000" cy="11401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2600" spc="-1" strike="noStrike">
                <a:solidFill>
                  <a:srgbClr val="404040"/>
                </a:solidFill>
                <a:latin typeface="Lucida Sans"/>
                <a:ea typeface="DejaVu Sans"/>
              </a:rPr>
              <a:t>Methodology</a:t>
            </a:r>
            <a:br/>
            <a:endParaRPr b="0" lang="en-US" sz="2600" spc="-1" strike="noStrike">
              <a:latin typeface="Arial"/>
            </a:endParaRPr>
          </a:p>
        </p:txBody>
      </p:sp>
      <p:sp>
        <p:nvSpPr>
          <p:cNvPr id="87" name="CustomShape 2"/>
          <p:cNvSpPr/>
          <p:nvPr/>
        </p:nvSpPr>
        <p:spPr>
          <a:xfrm>
            <a:off x="365760" y="1371240"/>
            <a:ext cx="8355240" cy="4023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endParaRPr b="0" lang="en-US" sz="1800" spc="-1" strike="noStrike">
              <a:latin typeface="Arial"/>
            </a:endParaRPr>
          </a:p>
          <a:p>
            <a:pPr marL="216000" indent="-213480" algn="just">
              <a:lnSpc>
                <a:spcPct val="100000"/>
              </a:lnSpc>
              <a:buClr>
                <a:srgbClr val="079382"/>
              </a:buClr>
              <a:buFont typeface="Wingdings" charset="2"/>
              <a:buChar char=""/>
            </a:pPr>
            <a:r>
              <a:rPr b="0" lang="en-US" sz="2000" spc="-1" strike="noStrike">
                <a:solidFill>
                  <a:srgbClr val="000000"/>
                </a:solidFill>
                <a:latin typeface="Book Antiqua"/>
                <a:ea typeface="DejaVu Sans"/>
              </a:rPr>
              <a:t>The analysis rests on K-means Clustering algorithm to divides the neighborhoods into K-optimal groups/clusters, in which each observation belongs to the cluster with the nearest centroid.</a:t>
            </a:r>
            <a:endParaRPr b="0" lang="en-US" sz="2000" spc="-1" strike="noStrike">
              <a:latin typeface="Arial"/>
            </a:endParaRPr>
          </a:p>
          <a:p>
            <a:pPr marL="216000" indent="-213480" algn="just">
              <a:lnSpc>
                <a:spcPct val="100000"/>
              </a:lnSpc>
              <a:buClr>
                <a:srgbClr val="079382"/>
              </a:buClr>
              <a:buFont typeface="Wingdings" charset="2"/>
              <a:buChar char=""/>
            </a:pPr>
            <a:r>
              <a:rPr b="0" lang="en-US" sz="2000" spc="-1" strike="noStrike">
                <a:solidFill>
                  <a:srgbClr val="000000"/>
                </a:solidFill>
                <a:latin typeface="Book Antiqua"/>
                <a:ea typeface="DejaVu Sans"/>
              </a:rPr>
              <a:t>Special attention is given to the selection of optimal number of clusters, K. The Elbow Method is employed. In both clustering cases the optimum is 3.</a:t>
            </a:r>
            <a:endParaRPr b="0" lang="en-US" sz="2000" spc="-1" strike="noStrike">
              <a:latin typeface="Arial"/>
            </a:endParaRPr>
          </a:p>
          <a:p>
            <a:pPr marL="216000" indent="-213480" algn="just">
              <a:lnSpc>
                <a:spcPct val="100000"/>
              </a:lnSpc>
              <a:buClr>
                <a:srgbClr val="079382"/>
              </a:buClr>
              <a:buFont typeface="Wingdings" charset="2"/>
              <a:buChar char=""/>
            </a:pPr>
            <a:r>
              <a:rPr b="0" lang="en-US" sz="2000" spc="-1" strike="noStrike">
                <a:solidFill>
                  <a:srgbClr val="000000"/>
                </a:solidFill>
                <a:latin typeface="Book Antiqua"/>
                <a:ea typeface="DejaVu Sans"/>
              </a:rPr>
              <a:t>When clustering based on attractiveness of living, the features are the 10 ranking criteria: housing, safety, transit, shopping, health, entertainment, community, diversity, education and employment, plus the average rating.</a:t>
            </a:r>
            <a:r>
              <a:rPr b="0" lang="en-US" sz="1800" spc="-1" strike="noStrike">
                <a:solidFill>
                  <a:srgbClr val="000000"/>
                </a:solidFill>
                <a:latin typeface="Book Antiqua"/>
                <a:ea typeface="DejaVu Sans"/>
              </a:rPr>
              <a:t> </a:t>
            </a:r>
            <a:endParaRPr b="0" lang="en-US" sz="1800" spc="-1" strike="noStrike">
              <a:latin typeface="Arial"/>
            </a:endParaRPr>
          </a:p>
          <a:p>
            <a:pPr marL="216000" indent="-213480" algn="just">
              <a:lnSpc>
                <a:spcPct val="100000"/>
              </a:lnSpc>
              <a:buClr>
                <a:srgbClr val="079382"/>
              </a:buClr>
              <a:buFont typeface="Wingdings" charset="2"/>
              <a:buChar char=""/>
            </a:pPr>
            <a:r>
              <a:rPr b="0" lang="en-US" sz="2000" spc="-1" strike="noStrike">
                <a:solidFill>
                  <a:srgbClr val="000000"/>
                </a:solidFill>
                <a:latin typeface="Book Antiqua"/>
                <a:ea typeface="DejaVu Sans"/>
              </a:rPr>
              <a:t>When clustering based on venues categories, the features are the unique venues categories after applying ‘one hot encoding’.</a:t>
            </a:r>
            <a:endParaRPr b="0" lang="en-US" sz="2000" spc="-1" strike="noStrike">
              <a:latin typeface="Arial"/>
            </a:endParaRPr>
          </a:p>
        </p:txBody>
      </p:sp>
      <p:sp>
        <p:nvSpPr>
          <p:cNvPr id="88" name="CustomShape 3"/>
          <p:cNvSpPr/>
          <p:nvPr/>
        </p:nvSpPr>
        <p:spPr>
          <a:xfrm rot="10800000">
            <a:off x="360000" y="785880"/>
            <a:ext cx="835524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89" name="CustomShape 4"/>
          <p:cNvSpPr/>
          <p:nvPr/>
        </p:nvSpPr>
        <p:spPr>
          <a:xfrm>
            <a:off x="285840" y="142920"/>
            <a:ext cx="64008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90" name="CustomShape 5"/>
          <p:cNvSpPr/>
          <p:nvPr/>
        </p:nvSpPr>
        <p:spPr>
          <a:xfrm>
            <a:off x="142920" y="285840"/>
            <a:ext cx="568800" cy="49716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85840" y="142920"/>
            <a:ext cx="56880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rot="10800000">
            <a:off x="367560" y="609480"/>
            <a:ext cx="821232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93" name="CustomShape 3"/>
          <p:cNvSpPr/>
          <p:nvPr/>
        </p:nvSpPr>
        <p:spPr>
          <a:xfrm>
            <a:off x="142920" y="285840"/>
            <a:ext cx="425880" cy="42588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
        <p:nvSpPr>
          <p:cNvPr id="94" name="CustomShape 4"/>
          <p:cNvSpPr/>
          <p:nvPr/>
        </p:nvSpPr>
        <p:spPr>
          <a:xfrm>
            <a:off x="285840" y="4572000"/>
            <a:ext cx="8855280" cy="124812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79382"/>
              </a:buClr>
              <a:buFont typeface="Wingdings" charset="2"/>
              <a:buChar char=""/>
            </a:pPr>
            <a:r>
              <a:rPr b="0" lang="en-US" sz="2000" spc="-1" strike="noStrike">
                <a:solidFill>
                  <a:srgbClr val="000000"/>
                </a:solidFill>
                <a:latin typeface="Book Antiqua"/>
                <a:ea typeface="DejaVu Sans"/>
              </a:rPr>
              <a:t> </a:t>
            </a:r>
            <a:r>
              <a:rPr b="0" lang="en-US" sz="2000" spc="-1" strike="noStrike">
                <a:solidFill>
                  <a:srgbClr val="000000"/>
                </a:solidFill>
                <a:latin typeface="Book Antiqua"/>
                <a:ea typeface="DejaVu Sans"/>
              </a:rPr>
              <a:t>Top 10 Toronto Neighborhoods by average ranking, which places equal importance of each of the 10 ranking criteria: </a:t>
            </a:r>
            <a:endParaRPr b="0" lang="en-US" sz="2000" spc="-1" strike="noStrike">
              <a:latin typeface="Arial"/>
            </a:endParaRPr>
          </a:p>
          <a:p>
            <a:pPr lvl="1" marL="4572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 </a:t>
            </a:r>
            <a:r>
              <a:rPr b="0" lang="en-US" sz="1800" spc="-1" strike="noStrike">
                <a:solidFill>
                  <a:srgbClr val="000000"/>
                </a:solidFill>
                <a:latin typeface="Book Antiqua"/>
                <a:ea typeface="DejaVu Sans"/>
              </a:rPr>
              <a:t>housing, safety, transit, shopping, health, entertainment, community, diversity, education and employment. </a:t>
            </a:r>
            <a:endParaRPr b="0" lang="en-US" sz="1800" spc="-1" strike="noStrike">
              <a:latin typeface="Arial"/>
            </a:endParaRPr>
          </a:p>
        </p:txBody>
      </p:sp>
      <p:pic>
        <p:nvPicPr>
          <p:cNvPr id="95" name="" descr=""/>
          <p:cNvPicPr/>
          <p:nvPr/>
        </p:nvPicPr>
        <p:blipFill>
          <a:blip r:embed="rId1"/>
          <a:stretch/>
        </p:blipFill>
        <p:spPr>
          <a:xfrm>
            <a:off x="163800" y="949680"/>
            <a:ext cx="8064000" cy="3529080"/>
          </a:xfrm>
          <a:prstGeom prst="rect">
            <a:avLst/>
          </a:prstGeom>
          <a:ln>
            <a:noFill/>
          </a:ln>
        </p:spPr>
      </p:pic>
      <p:sp>
        <p:nvSpPr>
          <p:cNvPr id="96" name="CustomShape 5"/>
          <p:cNvSpPr/>
          <p:nvPr/>
        </p:nvSpPr>
        <p:spPr>
          <a:xfrm>
            <a:off x="1149840" y="257040"/>
            <a:ext cx="6712920" cy="124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200" spc="-1" strike="noStrike">
                <a:solidFill>
                  <a:srgbClr val="000000"/>
                </a:solidFill>
                <a:latin typeface="Lucida Sans"/>
                <a:ea typeface="DejaVu Sans"/>
              </a:rPr>
              <a:t> </a:t>
            </a:r>
            <a:r>
              <a:rPr b="0" lang="en-US" sz="2200" spc="-1" strike="noStrike">
                <a:solidFill>
                  <a:srgbClr val="000000"/>
                </a:solidFill>
                <a:latin typeface="Lucida Sans"/>
                <a:ea typeface="DejaVu Sans"/>
              </a:rPr>
              <a:t>Exploratory Data Analysis</a:t>
            </a:r>
            <a:endParaRPr b="0" lang="en-US" sz="2200" spc="-1" strike="noStrike">
              <a:latin typeface="Arial"/>
            </a:endParaRPr>
          </a:p>
          <a:p>
            <a:pP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3" presetSubtype="10">
                                  <p:stCondLst>
                                    <p:cond delay="0"/>
                                  </p:stCondLst>
                                  <p:childTnLst>
                                    <p:set>
                                      <p:cBhvr>
                                        <p:cTn id="12" dur="1" fill="hold">
                                          <p:stCondLst>
                                            <p:cond delay="0"/>
                                          </p:stCondLst>
                                        </p:cTn>
                                        <p:tgtEl>
                                          <p:spTgt spid="94">
                                            <p:txEl>
                                              <p:pRg st="0" end="0"/>
                                            </p:txEl>
                                          </p:spTgt>
                                        </p:tgtEl>
                                        <p:attrNameLst>
                                          <p:attrName>style.visibility</p:attrName>
                                        </p:attrNameLst>
                                      </p:cBhvr>
                                      <p:to>
                                        <p:strVal val="visible"/>
                                      </p:to>
                                    </p:set>
                                    <p:animEffect filter="blinds(horizontal)" transition="in">
                                      <p:cBhvr additive="repl">
                                        <p:cTn id="13" dur="500"/>
                                        <p:tgtEl>
                                          <p:spTgt spid="9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0040" y="357120"/>
            <a:ext cx="8226720" cy="711360"/>
          </a:xfrm>
          <a:prstGeom prst="rect">
            <a:avLst/>
          </a:prstGeom>
          <a:noFill/>
          <a:ln>
            <a:noFill/>
          </a:ln>
        </p:spPr>
        <p:style>
          <a:lnRef idx="0"/>
          <a:fillRef idx="0"/>
          <a:effectRef idx="0"/>
          <a:fontRef idx="minor"/>
        </p:style>
        <p:txBody>
          <a:bodyPr lIns="90000" rIns="90000" tIns="45000" bIns="45000" anchor="ctr">
            <a:normAutofit fontScale="46000"/>
          </a:bodyPr>
          <a:p>
            <a:pPr algn="ctr">
              <a:lnSpc>
                <a:spcPct val="100000"/>
              </a:lnSpc>
            </a:pPr>
            <a:endParaRPr b="0" lang="en-US" sz="1800" spc="-1" strike="noStrike">
              <a:latin typeface="Arial"/>
            </a:endParaRPr>
          </a:p>
          <a:p>
            <a:pPr algn="ct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
        <p:nvSpPr>
          <p:cNvPr id="98" name="CustomShape 2"/>
          <p:cNvSpPr/>
          <p:nvPr/>
        </p:nvSpPr>
        <p:spPr>
          <a:xfrm>
            <a:off x="285840" y="142920"/>
            <a:ext cx="56880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99" name="CustomShape 3"/>
          <p:cNvSpPr/>
          <p:nvPr/>
        </p:nvSpPr>
        <p:spPr>
          <a:xfrm rot="10800000">
            <a:off x="367560" y="609480"/>
            <a:ext cx="821232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100" name="CustomShape 4"/>
          <p:cNvSpPr/>
          <p:nvPr/>
        </p:nvSpPr>
        <p:spPr>
          <a:xfrm>
            <a:off x="142920" y="285840"/>
            <a:ext cx="425880" cy="42588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
        <p:nvSpPr>
          <p:cNvPr id="101" name="CustomShape 5"/>
          <p:cNvSpPr/>
          <p:nvPr/>
        </p:nvSpPr>
        <p:spPr>
          <a:xfrm>
            <a:off x="195480" y="4878360"/>
            <a:ext cx="8855280" cy="97380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79382"/>
              </a:buClr>
              <a:buFont typeface="Wingdings" charset="2"/>
              <a:buChar char=""/>
            </a:pPr>
            <a:r>
              <a:rPr b="0" lang="en-US" sz="2000" spc="-1" strike="noStrike">
                <a:solidFill>
                  <a:srgbClr val="000000"/>
                </a:solidFill>
                <a:latin typeface="Book Antiqua"/>
                <a:ea typeface="DejaVu Sans"/>
              </a:rPr>
              <a:t> </a:t>
            </a:r>
            <a:r>
              <a:rPr b="0" lang="en-US" sz="2000" spc="-1" strike="noStrike">
                <a:solidFill>
                  <a:srgbClr val="000000"/>
                </a:solidFill>
                <a:latin typeface="Book Antiqua"/>
                <a:ea typeface="DejaVu Sans"/>
              </a:rPr>
              <a:t>Top 5 Toronto Neighborhoods by average ranking with 4 of the 10 criteria plotted: </a:t>
            </a:r>
            <a:endParaRPr b="0" lang="en-US" sz="20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 </a:t>
            </a:r>
            <a:r>
              <a:rPr b="0" lang="en-US" sz="1800" spc="-1" strike="noStrike">
                <a:solidFill>
                  <a:srgbClr val="000000"/>
                </a:solidFill>
                <a:latin typeface="Book Antiqua"/>
                <a:ea typeface="DejaVu Sans"/>
              </a:rPr>
              <a:t>safety, education, employment and health.</a:t>
            </a:r>
            <a:endParaRPr b="0" lang="en-US" sz="1800" spc="-1" strike="noStrike">
              <a:latin typeface="Arial"/>
            </a:endParaRPr>
          </a:p>
        </p:txBody>
      </p:sp>
      <p:pic>
        <p:nvPicPr>
          <p:cNvPr id="102" name="" descr=""/>
          <p:cNvPicPr/>
          <p:nvPr/>
        </p:nvPicPr>
        <p:blipFill>
          <a:blip r:embed="rId1"/>
          <a:stretch/>
        </p:blipFill>
        <p:spPr>
          <a:xfrm rot="4200">
            <a:off x="92160" y="1006560"/>
            <a:ext cx="8508600" cy="3832560"/>
          </a:xfrm>
          <a:prstGeom prst="rect">
            <a:avLst/>
          </a:prstGeom>
          <a:ln>
            <a:noFill/>
          </a:ln>
        </p:spPr>
      </p:pic>
      <p:sp>
        <p:nvSpPr>
          <p:cNvPr id="103" name="CustomShape 6"/>
          <p:cNvSpPr/>
          <p:nvPr/>
        </p:nvSpPr>
        <p:spPr>
          <a:xfrm>
            <a:off x="1149480" y="256680"/>
            <a:ext cx="6712920" cy="124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200" spc="-1" strike="noStrike">
                <a:solidFill>
                  <a:srgbClr val="000000"/>
                </a:solidFill>
                <a:latin typeface="Lucida Sans"/>
                <a:ea typeface="DejaVu Sans"/>
              </a:rPr>
              <a:t> </a:t>
            </a:r>
            <a:r>
              <a:rPr b="0" lang="en-US" sz="2200" spc="-1" strike="noStrike">
                <a:solidFill>
                  <a:srgbClr val="000000"/>
                </a:solidFill>
                <a:latin typeface="Lucida Sans"/>
                <a:ea typeface="DejaVu Sans"/>
              </a:rPr>
              <a:t>Exploratory Data Analysis</a:t>
            </a:r>
            <a:endParaRPr b="0" lang="en-US" sz="2200" spc="-1" strike="noStrike">
              <a:latin typeface="Arial"/>
            </a:endParaRPr>
          </a:p>
          <a:p>
            <a:pP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Tree>
  </p:cSld>
  <mc:AlternateContent>
    <mc:Choice Requires="p14">
      <p:transition spd="slow" p14:dur="2000"/>
    </mc:Choice>
    <mc:Fallback>
      <p:transition spd="slow"/>
    </mc:Fallback>
  </mc:AlternateContent>
  <p:timing>
    <p:tnLst>
      <p:par>
        <p:cTn id="14" dur="indefinite" restart="never" nodeType="tmRoot">
          <p:childTnLst>
            <p:seq>
              <p:cTn id="15" dur="indefinite" nodeType="mainSeq">
                <p:childTnLst>
                  <p:par>
                    <p:cTn id="16" fill="hold">
                      <p:stCondLst>
                        <p:cond delay="indefinite"/>
                      </p:stCondLst>
                      <p:childTnLst>
                        <p:par>
                          <p:cTn id="17" fill="hold">
                            <p:stCondLst>
                              <p:cond delay="0"/>
                            </p:stCondLst>
                            <p:childTnLst>
                              <p:par>
                                <p:cTn id="18" nodeType="clickEffect" fill="hold" presetClass="entr" presetID="3" presetSubtype="10">
                                  <p:stCondLst>
                                    <p:cond delay="0"/>
                                  </p:stCondLst>
                                  <p:childTnLst>
                                    <p:set>
                                      <p:cBhvr>
                                        <p:cTn id="19" dur="1" fill="hold">
                                          <p:stCondLst>
                                            <p:cond delay="0"/>
                                          </p:stCondLst>
                                        </p:cTn>
                                        <p:tgtEl>
                                          <p:spTgt spid="101">
                                            <p:txEl>
                                              <p:pRg st="0" end="0"/>
                                            </p:txEl>
                                          </p:spTgt>
                                        </p:tgtEl>
                                        <p:attrNameLst>
                                          <p:attrName>style.visibility</p:attrName>
                                        </p:attrNameLst>
                                      </p:cBhvr>
                                      <p:to>
                                        <p:strVal val="visible"/>
                                      </p:to>
                                    </p:set>
                                    <p:animEffect filter="blinds(horizontal)" transition="in">
                                      <p:cBhvr additive="repl">
                                        <p:cTn id="20" dur="500"/>
                                        <p:tgtEl>
                                          <p:spTgt spid="10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0040" y="357120"/>
            <a:ext cx="8226720" cy="711360"/>
          </a:xfrm>
          <a:prstGeom prst="rect">
            <a:avLst/>
          </a:prstGeom>
          <a:noFill/>
          <a:ln>
            <a:noFill/>
          </a:ln>
        </p:spPr>
        <p:style>
          <a:lnRef idx="0"/>
          <a:fillRef idx="0"/>
          <a:effectRef idx="0"/>
          <a:fontRef idx="minor"/>
        </p:style>
        <p:txBody>
          <a:bodyPr lIns="90000" rIns="90000" tIns="45000" bIns="45000" anchor="ctr">
            <a:normAutofit fontScale="46000"/>
          </a:bodyPr>
          <a:p>
            <a:pPr algn="ctr">
              <a:lnSpc>
                <a:spcPct val="100000"/>
              </a:lnSpc>
            </a:pPr>
            <a:endParaRPr b="0" lang="en-US" sz="1800" spc="-1" strike="noStrike">
              <a:latin typeface="Arial"/>
            </a:endParaRPr>
          </a:p>
          <a:p>
            <a:pPr algn="ct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
        <p:nvSpPr>
          <p:cNvPr id="105" name="CustomShape 2"/>
          <p:cNvSpPr/>
          <p:nvPr/>
        </p:nvSpPr>
        <p:spPr>
          <a:xfrm>
            <a:off x="285840" y="142920"/>
            <a:ext cx="56880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106" name="CustomShape 3"/>
          <p:cNvSpPr/>
          <p:nvPr/>
        </p:nvSpPr>
        <p:spPr>
          <a:xfrm rot="10800000">
            <a:off x="367560" y="609480"/>
            <a:ext cx="821232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107" name="CustomShape 4"/>
          <p:cNvSpPr/>
          <p:nvPr/>
        </p:nvSpPr>
        <p:spPr>
          <a:xfrm>
            <a:off x="142920" y="285840"/>
            <a:ext cx="425880" cy="42588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
        <p:nvSpPr>
          <p:cNvPr id="108" name="CustomShape 5"/>
          <p:cNvSpPr/>
          <p:nvPr/>
        </p:nvSpPr>
        <p:spPr>
          <a:xfrm>
            <a:off x="182880" y="5061240"/>
            <a:ext cx="8855280" cy="97380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79382"/>
              </a:buClr>
              <a:buFont typeface="Wingdings" charset="2"/>
              <a:buChar char=""/>
            </a:pPr>
            <a:r>
              <a:rPr b="0" lang="en-US" sz="2000" spc="-1" strike="noStrike">
                <a:solidFill>
                  <a:srgbClr val="000000"/>
                </a:solidFill>
                <a:latin typeface="Book Antiqua"/>
                <a:ea typeface="DejaVu Sans"/>
              </a:rPr>
              <a:t> </a:t>
            </a:r>
            <a:r>
              <a:rPr b="0" lang="en-US" sz="2000" spc="-1" strike="noStrike">
                <a:solidFill>
                  <a:srgbClr val="000000"/>
                </a:solidFill>
                <a:latin typeface="Book Antiqua"/>
                <a:ea typeface="DejaVu Sans"/>
              </a:rPr>
              <a:t>Top 5 Toronto Neighborhoods by average ranking with 4 of the 10 criteria plotted: </a:t>
            </a:r>
            <a:endParaRPr b="0" lang="en-US" sz="20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 </a:t>
            </a:r>
            <a:r>
              <a:rPr b="0" lang="en-US" sz="1800" spc="-1" strike="noStrike">
                <a:solidFill>
                  <a:srgbClr val="000000"/>
                </a:solidFill>
                <a:latin typeface="Book Antiqua"/>
                <a:ea typeface="DejaVu Sans"/>
              </a:rPr>
              <a:t>housing, shopping, community, entertainment.</a:t>
            </a:r>
            <a:endParaRPr b="0" lang="en-US" sz="1800" spc="-1" strike="noStrike">
              <a:latin typeface="Arial"/>
            </a:endParaRPr>
          </a:p>
        </p:txBody>
      </p:sp>
      <p:pic>
        <p:nvPicPr>
          <p:cNvPr id="109" name="" descr=""/>
          <p:cNvPicPr/>
          <p:nvPr/>
        </p:nvPicPr>
        <p:blipFill>
          <a:blip r:embed="rId1"/>
          <a:stretch/>
        </p:blipFill>
        <p:spPr>
          <a:xfrm>
            <a:off x="24480" y="889200"/>
            <a:ext cx="9141840" cy="4046760"/>
          </a:xfrm>
          <a:prstGeom prst="rect">
            <a:avLst/>
          </a:prstGeom>
          <a:ln>
            <a:noFill/>
          </a:ln>
        </p:spPr>
      </p:pic>
      <p:sp>
        <p:nvSpPr>
          <p:cNvPr id="110" name="CustomShape 6"/>
          <p:cNvSpPr/>
          <p:nvPr/>
        </p:nvSpPr>
        <p:spPr>
          <a:xfrm>
            <a:off x="1149840" y="257040"/>
            <a:ext cx="6712920" cy="1247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200" spc="-1" strike="noStrike">
                <a:solidFill>
                  <a:srgbClr val="000000"/>
                </a:solidFill>
                <a:latin typeface="Lucida Sans"/>
                <a:ea typeface="DejaVu Sans"/>
              </a:rPr>
              <a:t> </a:t>
            </a:r>
            <a:r>
              <a:rPr b="0" lang="en-US" sz="2200" spc="-1" strike="noStrike">
                <a:solidFill>
                  <a:srgbClr val="000000"/>
                </a:solidFill>
                <a:latin typeface="Lucida Sans"/>
                <a:ea typeface="DejaVu Sans"/>
              </a:rPr>
              <a:t>Exploratory Data Analysis</a:t>
            </a:r>
            <a:endParaRPr b="0" lang="en-US" sz="2200" spc="-1" strike="noStrike">
              <a:latin typeface="Arial"/>
            </a:endParaRPr>
          </a:p>
          <a:p>
            <a:pP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108">
                                            <p:txEl>
                                              <p:pRg st="0" end="0"/>
                                            </p:txEl>
                                          </p:spTgt>
                                        </p:tgtEl>
                                        <p:attrNameLst>
                                          <p:attrName>style.visibility</p:attrName>
                                        </p:attrNameLst>
                                      </p:cBhvr>
                                      <p:to>
                                        <p:strVal val="visible"/>
                                      </p:to>
                                    </p:set>
                                    <p:animEffect filter="blinds(horizontal)" transition="in">
                                      <p:cBhvr additive="repl">
                                        <p:cTn id="27" dur="500"/>
                                        <p:tgtEl>
                                          <p:spTgt spid="10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0040" y="357120"/>
            <a:ext cx="8226720" cy="711360"/>
          </a:xfrm>
          <a:prstGeom prst="rect">
            <a:avLst/>
          </a:prstGeom>
          <a:noFill/>
          <a:ln>
            <a:noFill/>
          </a:ln>
        </p:spPr>
        <p:style>
          <a:lnRef idx="0"/>
          <a:fillRef idx="0"/>
          <a:effectRef idx="0"/>
          <a:fontRef idx="minor"/>
        </p:style>
        <p:txBody>
          <a:bodyPr lIns="90000" rIns="90000" tIns="45000" bIns="45000" anchor="ctr">
            <a:normAutofit fontScale="14000"/>
          </a:bodyPr>
          <a:p>
            <a:pPr algn="ctr">
              <a:lnSpc>
                <a:spcPct val="100000"/>
              </a:lnSpc>
            </a:pPr>
            <a:r>
              <a:rPr b="0" lang="en-US" sz="5400" spc="-1" strike="noStrike">
                <a:solidFill>
                  <a:srgbClr val="000000"/>
                </a:solidFill>
                <a:latin typeface="Lucida Sans"/>
                <a:ea typeface="DejaVu Sans"/>
              </a:rPr>
              <a:t>Clustering Based on Attractiveness of Living</a:t>
            </a:r>
            <a:endParaRPr b="0" lang="en-US" sz="5400" spc="-1" strike="noStrike">
              <a:latin typeface="Arial"/>
            </a:endParaRPr>
          </a:p>
          <a:p>
            <a:pPr algn="ct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
        <p:nvSpPr>
          <p:cNvPr id="112" name="CustomShape 2"/>
          <p:cNvSpPr/>
          <p:nvPr/>
        </p:nvSpPr>
        <p:spPr>
          <a:xfrm>
            <a:off x="285840" y="142920"/>
            <a:ext cx="56880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rot="10800000">
            <a:off x="367560" y="609480"/>
            <a:ext cx="821232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114" name="CustomShape 4"/>
          <p:cNvSpPr/>
          <p:nvPr/>
        </p:nvSpPr>
        <p:spPr>
          <a:xfrm>
            <a:off x="142920" y="285840"/>
            <a:ext cx="425880" cy="42588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pic>
        <p:nvPicPr>
          <p:cNvPr id="115" name="" descr=""/>
          <p:cNvPicPr/>
          <p:nvPr/>
        </p:nvPicPr>
        <p:blipFill>
          <a:blip r:embed="rId1"/>
          <a:stretch/>
        </p:blipFill>
        <p:spPr>
          <a:xfrm>
            <a:off x="15480" y="1005840"/>
            <a:ext cx="9141840" cy="5582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0040" y="357120"/>
            <a:ext cx="8226720" cy="711360"/>
          </a:xfrm>
          <a:prstGeom prst="rect">
            <a:avLst/>
          </a:prstGeom>
          <a:noFill/>
          <a:ln>
            <a:noFill/>
          </a:ln>
        </p:spPr>
        <p:style>
          <a:lnRef idx="0"/>
          <a:fillRef idx="0"/>
          <a:effectRef idx="0"/>
          <a:fontRef idx="minor"/>
        </p:style>
        <p:txBody>
          <a:bodyPr lIns="90000" rIns="90000" tIns="45000" bIns="45000" anchor="ctr">
            <a:normAutofit fontScale="14000"/>
          </a:bodyPr>
          <a:p>
            <a:pPr algn="ctr">
              <a:lnSpc>
                <a:spcPct val="100000"/>
              </a:lnSpc>
            </a:pPr>
            <a:r>
              <a:rPr b="0" lang="en-US" sz="5400" spc="-1" strike="noStrike">
                <a:solidFill>
                  <a:srgbClr val="000000"/>
                </a:solidFill>
                <a:latin typeface="Lucida Sans"/>
                <a:ea typeface="DejaVu Sans"/>
              </a:rPr>
              <a:t> </a:t>
            </a:r>
            <a:r>
              <a:rPr b="0" lang="en-US" sz="5400" spc="-1" strike="noStrike">
                <a:solidFill>
                  <a:srgbClr val="000000"/>
                </a:solidFill>
                <a:latin typeface="Lucida Sans"/>
                <a:ea typeface="DejaVu Sans"/>
              </a:rPr>
              <a:t>Clustering Based on Attractiveness of Living</a:t>
            </a:r>
            <a:endParaRPr b="0" lang="en-US" sz="5400" spc="-1" strike="noStrike">
              <a:latin typeface="Arial"/>
            </a:endParaRPr>
          </a:p>
          <a:p>
            <a:pPr algn="ct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
        <p:nvSpPr>
          <p:cNvPr id="117" name="CustomShape 2"/>
          <p:cNvSpPr/>
          <p:nvPr/>
        </p:nvSpPr>
        <p:spPr>
          <a:xfrm>
            <a:off x="285840" y="142920"/>
            <a:ext cx="56880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118" name="CustomShape 3"/>
          <p:cNvSpPr/>
          <p:nvPr/>
        </p:nvSpPr>
        <p:spPr>
          <a:xfrm rot="10800000">
            <a:off x="367560" y="609480"/>
            <a:ext cx="821232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119" name="CustomShape 4"/>
          <p:cNvSpPr/>
          <p:nvPr/>
        </p:nvSpPr>
        <p:spPr>
          <a:xfrm>
            <a:off x="142920" y="285840"/>
            <a:ext cx="425880" cy="42588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
        <p:nvSpPr>
          <p:cNvPr id="120" name="CustomShape 5"/>
          <p:cNvSpPr/>
          <p:nvPr/>
        </p:nvSpPr>
        <p:spPr>
          <a:xfrm>
            <a:off x="104040" y="1017360"/>
            <a:ext cx="8855280" cy="39301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 </a:t>
            </a:r>
            <a:r>
              <a:rPr b="0" lang="en-US" sz="1800" spc="-1" strike="noStrike">
                <a:solidFill>
                  <a:srgbClr val="000000"/>
                </a:solidFill>
                <a:latin typeface="Book Antiqua"/>
                <a:ea typeface="DejaVu Sans"/>
              </a:rPr>
              <a:t>The third cluster (in green) contains 46 neighborhoods and is the second largest cluster in terms of number of neighborhoods. It has highest average ranking and highest employment, education, entertainment, health, shopping and transit, meaning that the second largest cluster is the leader in 6 of 10 ranking criteria.</a:t>
            </a:r>
            <a:endParaRPr b="0" lang="en-US" sz="1800" spc="-1" strike="noStrike">
              <a:latin typeface="Arial"/>
            </a:endParaRPr>
          </a:p>
          <a:p>
            <a:pPr>
              <a:lnSpc>
                <a:spcPct val="100000"/>
              </a:lnSpc>
            </a:pPr>
            <a:endParaRPr b="0" lang="en-US" sz="18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The second cluster (in blue), has only 27 neighborhoods and is the smallest (based on number of neighborhoods). It has the last but one average ranking and highest average scores for community, safety, housing.</a:t>
            </a:r>
            <a:endParaRPr b="0" lang="en-US" sz="1800" spc="-1" strike="noStrike">
              <a:latin typeface="Arial"/>
            </a:endParaRPr>
          </a:p>
          <a:p>
            <a:pPr>
              <a:lnSpc>
                <a:spcPct val="100000"/>
              </a:lnSpc>
            </a:pPr>
            <a:endParaRPr b="0" lang="en-US" sz="18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The first cluster (in white), is the largest (based on number of neighborhoods). It includes 67, almost half of the 140 neighborhoods and yet it is the worst graded. It is the leader in terms of diversity. However, it yields the worst average results for education, employment, health, safety and housing.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0040" y="357120"/>
            <a:ext cx="8226720" cy="711360"/>
          </a:xfrm>
          <a:prstGeom prst="rect">
            <a:avLst/>
          </a:prstGeom>
          <a:noFill/>
          <a:ln>
            <a:noFill/>
          </a:ln>
        </p:spPr>
        <p:style>
          <a:lnRef idx="0"/>
          <a:fillRef idx="0"/>
          <a:effectRef idx="0"/>
          <a:fontRef idx="minor"/>
        </p:style>
        <p:txBody>
          <a:bodyPr lIns="90000" rIns="90000" tIns="45000" bIns="45000" anchor="ctr">
            <a:normAutofit fontScale="14000"/>
          </a:bodyPr>
          <a:p>
            <a:pPr algn="ctr">
              <a:lnSpc>
                <a:spcPct val="100000"/>
              </a:lnSpc>
            </a:pPr>
            <a:r>
              <a:rPr b="0" lang="en-US" sz="5400" spc="-1" strike="noStrike">
                <a:solidFill>
                  <a:srgbClr val="000000"/>
                </a:solidFill>
                <a:latin typeface="Lucida Sans"/>
                <a:ea typeface="DejaVu Sans"/>
              </a:rPr>
              <a:t> </a:t>
            </a:r>
            <a:r>
              <a:rPr b="0" lang="en-US" sz="5400" spc="-1" strike="noStrike">
                <a:solidFill>
                  <a:srgbClr val="000000"/>
                </a:solidFill>
                <a:latin typeface="Lucida Sans"/>
                <a:ea typeface="DejaVu Sans"/>
              </a:rPr>
              <a:t>Clustering Based on Venue Types</a:t>
            </a:r>
            <a:endParaRPr b="0" lang="en-US" sz="5400" spc="-1" strike="noStrike">
              <a:latin typeface="Arial"/>
            </a:endParaRPr>
          </a:p>
          <a:p>
            <a:pPr algn="ctr">
              <a:lnSpc>
                <a:spcPct val="100000"/>
              </a:lnSpc>
            </a:pPr>
            <a:r>
              <a:rPr b="0" lang="en-US" sz="5400" spc="-1" strike="noStrike">
                <a:solidFill>
                  <a:srgbClr val="000000"/>
                </a:solidFill>
                <a:latin typeface="Arial"/>
                <a:ea typeface="DejaVu Sans"/>
              </a:rPr>
              <a:t> </a:t>
            </a:r>
            <a:endParaRPr b="0" lang="en-US" sz="5400" spc="-1" strike="noStrike">
              <a:latin typeface="Arial"/>
            </a:endParaRPr>
          </a:p>
        </p:txBody>
      </p:sp>
      <p:sp>
        <p:nvSpPr>
          <p:cNvPr id="122" name="CustomShape 2"/>
          <p:cNvSpPr/>
          <p:nvPr/>
        </p:nvSpPr>
        <p:spPr>
          <a:xfrm>
            <a:off x="285840" y="142920"/>
            <a:ext cx="568800" cy="425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123" name="CustomShape 3"/>
          <p:cNvSpPr/>
          <p:nvPr/>
        </p:nvSpPr>
        <p:spPr>
          <a:xfrm rot="10800000">
            <a:off x="367560" y="609480"/>
            <a:ext cx="8212320" cy="211320"/>
          </a:xfrm>
          <a:prstGeom prst="halfFrame">
            <a:avLst>
              <a:gd name="adj1" fmla="val 33333"/>
              <a:gd name="adj2" fmla="val 33333"/>
            </a:avLst>
          </a:prstGeom>
          <a:solidFill>
            <a:srgbClr val="0b6693"/>
          </a:solidFill>
          <a:ln>
            <a:solidFill>
              <a:srgbClr val="0b6693"/>
            </a:solidFill>
            <a:round/>
          </a:ln>
        </p:spPr>
        <p:style>
          <a:lnRef idx="2">
            <a:schemeClr val="accent1">
              <a:shade val="50000"/>
            </a:schemeClr>
          </a:lnRef>
          <a:fillRef idx="1">
            <a:schemeClr val="accent1"/>
          </a:fillRef>
          <a:effectRef idx="0">
            <a:schemeClr val="accent1"/>
          </a:effectRef>
          <a:fontRef idx="minor"/>
        </p:style>
      </p:sp>
      <p:sp>
        <p:nvSpPr>
          <p:cNvPr id="124" name="CustomShape 4"/>
          <p:cNvSpPr/>
          <p:nvPr/>
        </p:nvSpPr>
        <p:spPr>
          <a:xfrm>
            <a:off x="142920" y="285840"/>
            <a:ext cx="425880" cy="425880"/>
          </a:xfrm>
          <a:prstGeom prst="bevel">
            <a:avLst>
              <a:gd name="adj" fmla="val 12500"/>
            </a:avLst>
          </a:prstGeom>
          <a:solidFill>
            <a:srgbClr val="0b6693">
              <a:alpha val="70000"/>
            </a:srgbClr>
          </a:solidFill>
          <a:ln>
            <a:solidFill>
              <a:srgbClr val="079382"/>
            </a:solidFill>
            <a:round/>
          </a:ln>
        </p:spPr>
        <p:style>
          <a:lnRef idx="2">
            <a:schemeClr val="accent1">
              <a:shade val="50000"/>
            </a:schemeClr>
          </a:lnRef>
          <a:fillRef idx="1">
            <a:schemeClr val="accent1"/>
          </a:fillRef>
          <a:effectRef idx="0">
            <a:schemeClr val="accent1"/>
          </a:effectRef>
          <a:fontRef idx="minor"/>
        </p:style>
      </p:sp>
      <p:sp>
        <p:nvSpPr>
          <p:cNvPr id="125" name="CustomShape 5"/>
          <p:cNvSpPr/>
          <p:nvPr/>
        </p:nvSpPr>
        <p:spPr>
          <a:xfrm>
            <a:off x="104040" y="1017360"/>
            <a:ext cx="8855280" cy="28328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 </a:t>
            </a:r>
            <a:r>
              <a:rPr b="0" lang="en-US" sz="1800" spc="-1" strike="noStrike">
                <a:solidFill>
                  <a:srgbClr val="000000"/>
                </a:solidFill>
                <a:latin typeface="Book Antiqua"/>
                <a:ea typeface="DejaVu Sans"/>
              </a:rPr>
              <a:t>The first cluster contains 110 neighborhoods. The most common venues accounting for 51.18% of the 1st most common venues in the neighborhoods in the cluster is/are Coffee Shops, Cafés, Italian Restaurants.</a:t>
            </a:r>
            <a:endParaRPr b="0" lang="en-US" sz="18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 </a:t>
            </a:r>
            <a:r>
              <a:rPr b="0" lang="en-US" sz="1800" spc="-1" strike="noStrike">
                <a:solidFill>
                  <a:srgbClr val="000000"/>
                </a:solidFill>
                <a:latin typeface="Book Antiqua"/>
                <a:ea typeface="DejaVu Sans"/>
              </a:rPr>
              <a:t>The second cluster contains 2 neighborhoods. The most common venues that account for 100.00% of the 1st most common venues in the neighborhoods in the cluster is/are Pools.</a:t>
            </a:r>
            <a:endParaRPr b="0" lang="en-US" sz="1800" spc="-1" strike="noStrike">
              <a:latin typeface="Arial"/>
            </a:endParaRPr>
          </a:p>
          <a:p>
            <a:pPr marL="489600" indent="-213480">
              <a:lnSpc>
                <a:spcPct val="100000"/>
              </a:lnSpc>
              <a:buClr>
                <a:srgbClr val="079382"/>
              </a:buClr>
              <a:buFont typeface="Wingdings" charset="2"/>
              <a:buChar char=""/>
            </a:pPr>
            <a:r>
              <a:rPr b="0" lang="en-US" sz="1800" spc="-1" strike="noStrike">
                <a:solidFill>
                  <a:srgbClr val="000000"/>
                </a:solidFill>
                <a:latin typeface="Book Antiqua"/>
                <a:ea typeface="DejaVu Sans"/>
              </a:rPr>
              <a:t> </a:t>
            </a:r>
            <a:r>
              <a:rPr b="0" lang="en-US" sz="1800" spc="-1" strike="noStrike">
                <a:solidFill>
                  <a:srgbClr val="000000"/>
                </a:solidFill>
                <a:latin typeface="Book Antiqua"/>
                <a:ea typeface="DejaVu Sans"/>
              </a:rPr>
              <a:t>The third cluster contains 28 neighborhoods. The most common venues that account for 51.59% of the 1st most common venues in the neighborhoods in the cluster is/are Parks.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1535</TotalTime>
  <Application>LibreOffice/6.3.0.4$Windows_X86_64 LibreOffice_project/057fc023c990d676a43019934386b85b21a9ee99</Application>
  <Words>758</Words>
  <Paragraphs>117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2010-09-21T13:26:40Z</dcterms:created>
  <dc:creator>User</dc:creator>
  <dc:description/>
  <dc:language>en-US</dc:language>
  <cp:lastModifiedBy/>
  <dcterms:modified xsi:type="dcterms:W3CDTF">2020-05-08T11:20:30Z</dcterms:modified>
  <cp:revision>278</cp:revision>
  <dc:subject/>
  <dc:title>ЕМИСИЯ НА АКЦИИ И ОБЛИГАЦИИ В УСЛОВИЯ НА КРИЗА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