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Eczar Bold" panose="020B0604020202020204" charset="0"/>
      <p:regular r:id="rId12"/>
    </p:embeddedFont>
    <p:embeddedFont>
      <p:font typeface="Raleway" pitchFamily="2" charset="0"/>
      <p:regular r:id="rId13"/>
    </p:embeddedFont>
    <p:embeddedFont>
      <p:font typeface="Raleway Bold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4" d="100"/>
          <a:sy n="44" d="100"/>
        </p:scale>
        <p:origin x="87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126363" y="1837447"/>
            <a:ext cx="8542907" cy="17586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097"/>
              </a:lnSpc>
            </a:pPr>
            <a:r>
              <a:rPr lang="en-US" sz="11100">
                <a:solidFill>
                  <a:srgbClr val="000000"/>
                </a:solidFill>
                <a:latin typeface="Eczar Bold"/>
                <a:ea typeface="Eczar Bold"/>
                <a:cs typeface="Eczar Bold"/>
                <a:sym typeface="Eczar Bold"/>
              </a:rPr>
              <a:t>WELCOME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536333" y="4103035"/>
            <a:ext cx="15722967" cy="3562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50"/>
              </a:lnSpc>
            </a:pPr>
            <a:r>
              <a:rPr lang="en-US" sz="5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Analysis Report on Swiggy's Operational and Financial Performance in Bangalore Using Dashboard Insights: An In-depth Analysis of Key Metrics and Trends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536333" y="8466582"/>
            <a:ext cx="15722967" cy="791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6"/>
              </a:lnSpc>
            </a:pPr>
            <a:r>
              <a:rPr lang="en-US" sz="4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By Omkar Mitter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95958" y="3929244"/>
            <a:ext cx="8972729" cy="17586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097"/>
              </a:lnSpc>
            </a:pPr>
            <a:r>
              <a:rPr lang="en-US" sz="11100">
                <a:solidFill>
                  <a:srgbClr val="000000"/>
                </a:solidFill>
                <a:latin typeface="Eczar Bold"/>
                <a:ea typeface="Eczar Bold"/>
                <a:cs typeface="Eczar Bold"/>
                <a:sym typeface="Eczar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15786" y="971550"/>
            <a:ext cx="7890162" cy="13981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175"/>
              </a:lnSpc>
            </a:pPr>
            <a:r>
              <a:rPr lang="en-US" sz="8799" u="sng">
                <a:solidFill>
                  <a:srgbClr val="000000"/>
                </a:solidFill>
                <a:latin typeface="Eczar Bold"/>
                <a:ea typeface="Eczar Bold"/>
                <a:cs typeface="Eczar Bold"/>
                <a:sym typeface="Eczar Bold"/>
              </a:rPr>
              <a:t>Introduction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640063"/>
            <a:ext cx="16230600" cy="71243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8917" lvl="1" indent="-329458" algn="l">
              <a:lnSpc>
                <a:spcPts val="4303"/>
              </a:lnSpc>
              <a:buFont typeface="Arial"/>
              <a:buChar char="•"/>
            </a:pPr>
            <a:r>
              <a:rPr lang="en-US" sz="3051" dirty="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Purpose of the Report</a:t>
            </a:r>
          </a:p>
          <a:p>
            <a:pPr marL="1317833" lvl="2" indent="-439278" algn="l">
              <a:lnSpc>
                <a:spcPts val="4303"/>
              </a:lnSpc>
              <a:buFont typeface="Arial"/>
              <a:buChar char="⚬"/>
            </a:pPr>
            <a:r>
              <a:rPr lang="en-US" sz="305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Provide a comprehensive analysis of Swiggy's operational and financial performance in Bangalore.</a:t>
            </a:r>
          </a:p>
          <a:p>
            <a:pPr marL="1317833" lvl="2" indent="-439278" algn="l">
              <a:lnSpc>
                <a:spcPts val="4303"/>
              </a:lnSpc>
              <a:buFont typeface="Arial"/>
              <a:buChar char="⚬"/>
            </a:pPr>
            <a:r>
              <a:rPr lang="en-US" sz="305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Utilize dashboard insights to uncover key metrics and trends.</a:t>
            </a:r>
          </a:p>
          <a:p>
            <a:pPr marL="1317833" lvl="2" indent="-439278" algn="l">
              <a:lnSpc>
                <a:spcPts val="4303"/>
              </a:lnSpc>
              <a:buFont typeface="Arial"/>
              <a:buChar char="⚬"/>
            </a:pPr>
            <a:r>
              <a:rPr lang="en-US" sz="305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Inform strategic decisions to enhance Swiggy's overall performance.</a:t>
            </a:r>
          </a:p>
          <a:p>
            <a:pPr marL="658917" lvl="1" indent="-329458" algn="l">
              <a:lnSpc>
                <a:spcPts val="4303"/>
              </a:lnSpc>
              <a:buFont typeface="Arial"/>
              <a:buChar char="•"/>
            </a:pPr>
            <a:r>
              <a:rPr lang="en-US" sz="3051" dirty="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Scope of Analysis</a:t>
            </a:r>
          </a:p>
          <a:p>
            <a:pPr marL="1317833" lvl="2" indent="-439278" algn="l">
              <a:lnSpc>
                <a:spcPts val="4303"/>
              </a:lnSpc>
              <a:buFont typeface="Arial"/>
              <a:buChar char="⚬"/>
            </a:pPr>
            <a:r>
              <a:rPr lang="en-US" sz="305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Focus on key performance metrics:</a:t>
            </a:r>
          </a:p>
          <a:p>
            <a:pPr marL="1976750" lvl="3" indent="-494187" algn="l">
              <a:lnSpc>
                <a:spcPts val="4303"/>
              </a:lnSpc>
              <a:buFont typeface="Arial"/>
              <a:buChar char="￭"/>
            </a:pPr>
            <a:r>
              <a:rPr lang="en-US" sz="305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Total Revenue</a:t>
            </a:r>
          </a:p>
          <a:p>
            <a:pPr marL="1976750" lvl="3" indent="-494187" algn="l">
              <a:lnSpc>
                <a:spcPts val="4303"/>
              </a:lnSpc>
              <a:buFont typeface="Arial"/>
              <a:buChar char="￭"/>
            </a:pPr>
            <a:r>
              <a:rPr lang="en-US" sz="305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Average Order Price</a:t>
            </a:r>
          </a:p>
          <a:p>
            <a:pPr marL="1976750" lvl="3" indent="-494187" algn="l">
              <a:lnSpc>
                <a:spcPts val="4303"/>
              </a:lnSpc>
              <a:buFont typeface="Arial"/>
              <a:buChar char="￭"/>
            </a:pPr>
            <a:r>
              <a:rPr lang="en-US" sz="305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Average Delivery Time</a:t>
            </a:r>
          </a:p>
          <a:p>
            <a:pPr marL="1976750" lvl="3" indent="-494187" algn="l">
              <a:lnSpc>
                <a:spcPts val="4303"/>
              </a:lnSpc>
              <a:buFont typeface="Arial"/>
              <a:buChar char="￭"/>
            </a:pPr>
            <a:r>
              <a:rPr lang="en-US" sz="305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Revenue Distribution by Area</a:t>
            </a:r>
          </a:p>
          <a:p>
            <a:pPr marL="1976750" lvl="3" indent="-494187" algn="l">
              <a:lnSpc>
                <a:spcPts val="4303"/>
              </a:lnSpc>
              <a:buFont typeface="Arial"/>
              <a:buChar char="￭"/>
            </a:pPr>
            <a:r>
              <a:rPr lang="en-US" sz="305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Food Category Popularity</a:t>
            </a:r>
          </a:p>
          <a:p>
            <a:pPr marL="1317833" lvl="2" indent="-439278" algn="l">
              <a:lnSpc>
                <a:spcPts val="4303"/>
              </a:lnSpc>
              <a:buFont typeface="Arial"/>
              <a:buChar char="⚬"/>
            </a:pPr>
            <a:r>
              <a:rPr lang="en-US" sz="305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Offer a holistic view of Swiggy's market presence and customer preferences.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15786" y="971550"/>
            <a:ext cx="11586625" cy="13981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175"/>
              </a:lnSpc>
            </a:pPr>
            <a:r>
              <a:rPr lang="en-US" sz="8799" u="sng">
                <a:solidFill>
                  <a:srgbClr val="000000"/>
                </a:solidFill>
                <a:latin typeface="Eczar Bold"/>
                <a:ea typeface="Eczar Bold"/>
                <a:cs typeface="Eczar Bold"/>
                <a:sym typeface="Eczar Bold"/>
              </a:rPr>
              <a:t>Dataset Description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640063"/>
            <a:ext cx="16230600" cy="71243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8917" lvl="1" indent="-329458" algn="l">
              <a:lnSpc>
                <a:spcPts val="4303"/>
              </a:lnSpc>
              <a:buFont typeface="Arial"/>
              <a:buChar char="•"/>
            </a:pPr>
            <a:r>
              <a:rPr lang="en-US" sz="3051" dirty="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Source of Data</a:t>
            </a:r>
          </a:p>
          <a:p>
            <a:pPr marL="1317833" lvl="2" indent="-439278" algn="l">
              <a:lnSpc>
                <a:spcPts val="4303"/>
              </a:lnSpc>
              <a:buFont typeface="Arial"/>
              <a:buChar char="⚬"/>
            </a:pPr>
            <a:r>
              <a:rPr lang="en-US" sz="305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Swiggy, an online food ordering and delivery platform.</a:t>
            </a:r>
          </a:p>
          <a:p>
            <a:pPr marL="1317833" lvl="2" indent="-439278" algn="l">
              <a:lnSpc>
                <a:spcPts val="4303"/>
              </a:lnSpc>
              <a:buFont typeface="Arial"/>
              <a:buChar char="⚬"/>
            </a:pPr>
            <a:r>
              <a:rPr lang="en-US" sz="305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Dataset encompasses key operational and financial metrics.</a:t>
            </a:r>
          </a:p>
          <a:p>
            <a:pPr marL="658917" lvl="1" indent="-329458" algn="l">
              <a:lnSpc>
                <a:spcPts val="4303"/>
              </a:lnSpc>
              <a:buFont typeface="Arial"/>
              <a:buChar char="•"/>
            </a:pPr>
            <a:r>
              <a:rPr lang="en-US" sz="3051" dirty="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Key Metrics </a:t>
            </a:r>
            <a:r>
              <a:rPr lang="en-US" sz="3051" dirty="0" err="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Analysed</a:t>
            </a:r>
            <a:endParaRPr lang="en-US" sz="3051" dirty="0">
              <a:solidFill>
                <a:srgbClr val="000000"/>
              </a:solidFill>
              <a:latin typeface="Raleway Bold"/>
              <a:ea typeface="Raleway Bold"/>
              <a:cs typeface="Raleway Bold"/>
              <a:sym typeface="Raleway Bold"/>
            </a:endParaRPr>
          </a:p>
          <a:p>
            <a:pPr marL="1317833" lvl="2" indent="-439278" algn="l">
              <a:lnSpc>
                <a:spcPts val="4303"/>
              </a:lnSpc>
              <a:buFont typeface="Arial"/>
              <a:buChar char="⚬"/>
            </a:pPr>
            <a:r>
              <a:rPr lang="en-US" sz="3051" dirty="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Total Revenue</a:t>
            </a:r>
            <a:r>
              <a:rPr lang="en-US" sz="305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- Overall income generated from orders.</a:t>
            </a:r>
          </a:p>
          <a:p>
            <a:pPr marL="1317833" lvl="2" indent="-439278" algn="l">
              <a:lnSpc>
                <a:spcPts val="4303"/>
              </a:lnSpc>
              <a:buFont typeface="Arial"/>
              <a:buChar char="⚬"/>
            </a:pPr>
            <a:r>
              <a:rPr lang="en-US" sz="3051" dirty="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Average Order Price </a:t>
            </a:r>
            <a:r>
              <a:rPr lang="en-US" sz="305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- The mean price of individual orders.</a:t>
            </a:r>
          </a:p>
          <a:p>
            <a:pPr marL="1317833" lvl="2" indent="-439278" algn="l">
              <a:lnSpc>
                <a:spcPts val="4303"/>
              </a:lnSpc>
              <a:buFont typeface="Arial"/>
              <a:buChar char="⚬"/>
            </a:pPr>
            <a:r>
              <a:rPr lang="en-US" sz="3051" dirty="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Average Delivery Price </a:t>
            </a:r>
            <a:r>
              <a:rPr lang="en-US" sz="305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- The typical duration from order placement to delivery.</a:t>
            </a:r>
          </a:p>
          <a:p>
            <a:pPr marL="1317833" lvl="2" indent="-439278" algn="l">
              <a:lnSpc>
                <a:spcPts val="4303"/>
              </a:lnSpc>
              <a:buFont typeface="Arial"/>
              <a:buChar char="⚬"/>
            </a:pPr>
            <a:r>
              <a:rPr lang="en-US" sz="3051" dirty="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Revenue by Area </a:t>
            </a:r>
            <a:r>
              <a:rPr lang="en-US" sz="305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- Revenue distribution across different localities of Bangalore.</a:t>
            </a:r>
          </a:p>
          <a:p>
            <a:pPr marL="1317833" lvl="2" indent="-439278" algn="l">
              <a:lnSpc>
                <a:spcPts val="4303"/>
              </a:lnSpc>
              <a:buFont typeface="Arial"/>
              <a:buChar char="⚬"/>
            </a:pPr>
            <a:r>
              <a:rPr lang="en-US" sz="3051" dirty="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Food Category Popularity</a:t>
            </a:r>
            <a:r>
              <a:rPr lang="en-US" sz="305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- Preferences and frequency of orders for various food categories.</a:t>
            </a:r>
          </a:p>
          <a:p>
            <a:pPr marL="658917" lvl="1" indent="-329458" algn="l">
              <a:lnSpc>
                <a:spcPts val="4303"/>
              </a:lnSpc>
              <a:buFont typeface="Arial"/>
              <a:buChar char="•"/>
            </a:pPr>
            <a:r>
              <a:rPr lang="en-US" sz="3051" dirty="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Purpose of Dataset</a:t>
            </a:r>
          </a:p>
          <a:p>
            <a:pPr marL="1317833" lvl="2" indent="-439278" algn="l">
              <a:lnSpc>
                <a:spcPts val="4303"/>
              </a:lnSpc>
              <a:buFont typeface="Arial"/>
              <a:buChar char="⚬"/>
            </a:pPr>
            <a:r>
              <a:rPr lang="en-US" sz="305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To understand Swiggy's performance and customer behavior.</a:t>
            </a:r>
          </a:p>
          <a:p>
            <a:pPr marL="1317833" lvl="2" indent="-439278" algn="l">
              <a:lnSpc>
                <a:spcPts val="4303"/>
              </a:lnSpc>
              <a:buFont typeface="Arial"/>
              <a:buChar char="⚬"/>
            </a:pPr>
            <a:r>
              <a:rPr lang="en-US" sz="305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To identify trends and patterns for strategic decision-making.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172" b="-568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15786" y="971550"/>
            <a:ext cx="13048017" cy="13981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175"/>
              </a:lnSpc>
            </a:pPr>
            <a:r>
              <a:rPr lang="en-US" sz="8799" u="sng">
                <a:solidFill>
                  <a:srgbClr val="000000"/>
                </a:solidFill>
                <a:latin typeface="Eczar Bold"/>
                <a:ea typeface="Eczar Bold"/>
                <a:cs typeface="Eczar Bold"/>
                <a:sym typeface="Eczar Bold"/>
              </a:rPr>
              <a:t>Total Revenue Analysis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640063"/>
            <a:ext cx="15485576" cy="70193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53222" lvl="1" indent="-426611" algn="l">
              <a:lnSpc>
                <a:spcPts val="5572"/>
              </a:lnSpc>
              <a:buFont typeface="Arial"/>
              <a:buChar char="•"/>
            </a:pPr>
            <a:r>
              <a:rPr lang="en-US" sz="395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Total Revenue</a:t>
            </a:r>
            <a:r>
              <a:rPr lang="en-US" sz="395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- ₹ 361.87K.</a:t>
            </a:r>
          </a:p>
          <a:p>
            <a:pPr marL="853222" lvl="1" indent="-426611" algn="l">
              <a:lnSpc>
                <a:spcPts val="5572"/>
              </a:lnSpc>
              <a:buFont typeface="Arial"/>
              <a:buChar char="•"/>
            </a:pPr>
            <a:r>
              <a:rPr lang="en-US" sz="395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Key Findings</a:t>
            </a:r>
          </a:p>
          <a:p>
            <a:pPr marL="1706443" lvl="2" indent="-568814" algn="l">
              <a:lnSpc>
                <a:spcPts val="5572"/>
              </a:lnSpc>
              <a:buFont typeface="Arial"/>
              <a:buChar char="⚬"/>
            </a:pPr>
            <a:r>
              <a:rPr lang="en-US" sz="395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Overall Performance</a:t>
            </a:r>
          </a:p>
          <a:p>
            <a:pPr marL="2559665" lvl="3" indent="-639916" algn="l">
              <a:lnSpc>
                <a:spcPts val="5572"/>
              </a:lnSpc>
              <a:buFont typeface="Arial"/>
              <a:buChar char="￭"/>
            </a:pPr>
            <a:r>
              <a:rPr lang="en-US" sz="395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total revenue indicates strong business performance.</a:t>
            </a:r>
          </a:p>
          <a:p>
            <a:pPr marL="1706443" lvl="2" indent="-568814" algn="l">
              <a:lnSpc>
                <a:spcPts val="5572"/>
              </a:lnSpc>
              <a:buFont typeface="Arial"/>
              <a:buChar char="⚬"/>
            </a:pPr>
            <a:r>
              <a:rPr lang="en-US" sz="395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Implications</a:t>
            </a:r>
          </a:p>
          <a:p>
            <a:pPr marL="2559665" lvl="3" indent="-639916" algn="l">
              <a:lnSpc>
                <a:spcPts val="5572"/>
              </a:lnSpc>
              <a:buFont typeface="Arial"/>
              <a:buChar char="￭"/>
            </a:pPr>
            <a:r>
              <a:rPr lang="en-US" sz="395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Reflects Swiggy's ability to generate income and sustain operations.</a:t>
            </a:r>
          </a:p>
          <a:p>
            <a:pPr marL="2559665" lvl="3" indent="-639916" algn="l">
              <a:lnSpc>
                <a:spcPts val="5572"/>
              </a:lnSpc>
              <a:buFont typeface="Arial"/>
              <a:buChar char="￭"/>
            </a:pPr>
            <a:r>
              <a:rPr lang="en-US" sz="395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Helps in assessing the effectiveness of marketing and sales strategies.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742312"/>
            <a:ext cx="16743514" cy="13981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175"/>
              </a:lnSpc>
            </a:pPr>
            <a:r>
              <a:rPr lang="en-US" sz="8799" u="sng">
                <a:solidFill>
                  <a:srgbClr val="000000"/>
                </a:solidFill>
                <a:latin typeface="Eczar Bold"/>
                <a:ea typeface="Eczar Bold"/>
                <a:cs typeface="Eczar Bold"/>
                <a:sym typeface="Eczar Bold"/>
              </a:rPr>
              <a:t>Average Order Price Analysis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621013"/>
            <a:ext cx="15485576" cy="7091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61169" lvl="1" indent="-480584" algn="l">
              <a:lnSpc>
                <a:spcPts val="6277"/>
              </a:lnSpc>
              <a:buFont typeface="Arial"/>
              <a:buChar char="•"/>
            </a:pPr>
            <a:r>
              <a:rPr lang="en-US" sz="445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Average Order Price: </a:t>
            </a:r>
            <a:r>
              <a:rPr lang="en-US" sz="445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₹ 382.52.</a:t>
            </a:r>
          </a:p>
          <a:p>
            <a:pPr marL="961169" lvl="1" indent="-480584" algn="l">
              <a:lnSpc>
                <a:spcPts val="6277"/>
              </a:lnSpc>
              <a:buFont typeface="Arial"/>
              <a:buChar char="•"/>
            </a:pPr>
            <a:r>
              <a:rPr lang="en-US" sz="445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Key Findings</a:t>
            </a:r>
          </a:p>
          <a:p>
            <a:pPr marL="1922338" lvl="2" indent="-640779" algn="l">
              <a:lnSpc>
                <a:spcPts val="6277"/>
              </a:lnSpc>
              <a:buFont typeface="Arial"/>
              <a:buChar char="⚬"/>
            </a:pPr>
            <a:r>
              <a:rPr lang="en-US" sz="445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Customer Spending</a:t>
            </a:r>
          </a:p>
          <a:p>
            <a:pPr marL="2883507" lvl="3" indent="-720877" algn="l">
              <a:lnSpc>
                <a:spcPts val="6277"/>
              </a:lnSpc>
              <a:buFont typeface="Arial"/>
              <a:buChar char="￭"/>
            </a:pPr>
            <a:r>
              <a:rPr lang="en-US" sz="445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average order price indicates the typical amount customers are willing to spend per order.</a:t>
            </a:r>
          </a:p>
          <a:p>
            <a:pPr marL="1922338" lvl="2" indent="-640779" algn="l">
              <a:lnSpc>
                <a:spcPts val="6277"/>
              </a:lnSpc>
              <a:buFont typeface="Arial"/>
              <a:buChar char="⚬"/>
            </a:pPr>
            <a:r>
              <a:rPr lang="en-US" sz="445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Revenue Impact</a:t>
            </a:r>
          </a:p>
          <a:p>
            <a:pPr marL="2883507" lvl="3" indent="-720877" algn="l">
              <a:lnSpc>
                <a:spcPts val="6277"/>
              </a:lnSpc>
              <a:buFont typeface="Arial"/>
              <a:buChar char="￭"/>
            </a:pPr>
            <a:r>
              <a:rPr lang="en-US" sz="445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 higher average order price can contribute positively to overall revenue.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1929" y="570383"/>
            <a:ext cx="17259300" cy="13981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175"/>
              </a:lnSpc>
            </a:pPr>
            <a:r>
              <a:rPr lang="en-US" sz="8799" u="sng">
                <a:solidFill>
                  <a:srgbClr val="000000"/>
                </a:solidFill>
                <a:latin typeface="Eczar Bold"/>
                <a:ea typeface="Eczar Bold"/>
                <a:cs typeface="Eczar Bold"/>
                <a:sym typeface="Eczar Bold"/>
              </a:rPr>
              <a:t>Average Delivery Time Analysis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621013"/>
            <a:ext cx="16230600" cy="7328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14619" lvl="1" indent="-407309" algn="l">
              <a:lnSpc>
                <a:spcPts val="5320"/>
              </a:lnSpc>
              <a:buFont typeface="Arial"/>
              <a:buChar char="•"/>
            </a:pPr>
            <a:r>
              <a:rPr lang="en-US" sz="3773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Average Delivery Time: </a:t>
            </a:r>
            <a:r>
              <a:rPr lang="en-US" sz="3773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50.53 minutes.</a:t>
            </a:r>
          </a:p>
          <a:p>
            <a:pPr marL="814619" lvl="1" indent="-407309" algn="l">
              <a:lnSpc>
                <a:spcPts val="5320"/>
              </a:lnSpc>
              <a:buFont typeface="Arial"/>
              <a:buChar char="•"/>
            </a:pPr>
            <a:r>
              <a:rPr lang="en-US" sz="3773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Key Findings</a:t>
            </a:r>
          </a:p>
          <a:p>
            <a:pPr marL="1629238" lvl="2" indent="-543079" algn="l">
              <a:lnSpc>
                <a:spcPts val="5320"/>
              </a:lnSpc>
              <a:buFont typeface="Arial"/>
              <a:buChar char="⚬"/>
            </a:pPr>
            <a:r>
              <a:rPr lang="en-US" sz="3773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Customer Experience</a:t>
            </a:r>
          </a:p>
          <a:p>
            <a:pPr marL="2443856" lvl="3" indent="-610964" algn="l">
              <a:lnSpc>
                <a:spcPts val="5320"/>
              </a:lnSpc>
              <a:buFont typeface="Arial"/>
              <a:buChar char="￭"/>
            </a:pPr>
            <a:r>
              <a:rPr lang="en-US" sz="3773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average delivery time directly affects customer satisfaction.</a:t>
            </a:r>
          </a:p>
          <a:p>
            <a:pPr marL="2443856" lvl="3" indent="-610964" algn="l">
              <a:lnSpc>
                <a:spcPts val="5320"/>
              </a:lnSpc>
              <a:buFont typeface="Arial"/>
              <a:buChar char="￭"/>
            </a:pPr>
            <a:r>
              <a:rPr lang="en-US" sz="3773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Longer delivery times may lead to negative reviews and reduced repeat business.</a:t>
            </a:r>
          </a:p>
          <a:p>
            <a:pPr marL="1629238" lvl="2" indent="-543079" algn="l">
              <a:lnSpc>
                <a:spcPts val="5320"/>
              </a:lnSpc>
              <a:buFont typeface="Arial"/>
              <a:buChar char="⚬"/>
            </a:pPr>
            <a:r>
              <a:rPr lang="en-US" sz="3773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Operational Efficiency</a:t>
            </a:r>
          </a:p>
          <a:p>
            <a:pPr marL="2443856" lvl="3" indent="-610964" algn="l">
              <a:lnSpc>
                <a:spcPts val="5320"/>
              </a:lnSpc>
              <a:buFont typeface="Arial"/>
              <a:buChar char="￭"/>
            </a:pPr>
            <a:r>
              <a:rPr lang="en-US" sz="3773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Averages provide insights into the efficiency of the delivery process.</a:t>
            </a:r>
          </a:p>
          <a:p>
            <a:pPr marL="2443856" lvl="3" indent="-610964" algn="l">
              <a:lnSpc>
                <a:spcPts val="5320"/>
              </a:lnSpc>
              <a:buFont typeface="Arial"/>
              <a:buChar char="￭"/>
            </a:pPr>
            <a:r>
              <a:rPr lang="en-US" sz="3773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Identify potential bottlenecks in the delivery system.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15786" y="971550"/>
            <a:ext cx="9408864" cy="13981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175"/>
              </a:lnSpc>
            </a:pPr>
            <a:r>
              <a:rPr lang="en-US" sz="8799" u="sng">
                <a:solidFill>
                  <a:srgbClr val="000000"/>
                </a:solidFill>
                <a:latin typeface="Eczar Bold"/>
                <a:ea typeface="Eczar Bold"/>
                <a:cs typeface="Eczar Bold"/>
                <a:sym typeface="Eczar Bold"/>
              </a:rPr>
              <a:t>Revenue by Area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649588"/>
            <a:ext cx="16596323" cy="7453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0441" lvl="1" indent="-325221" algn="l">
              <a:lnSpc>
                <a:spcPts val="4247"/>
              </a:lnSpc>
              <a:buFont typeface="Arial"/>
              <a:buChar char="•"/>
            </a:pPr>
            <a:r>
              <a:rPr lang="en-US" sz="3012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Key Findings</a:t>
            </a:r>
          </a:p>
          <a:p>
            <a:pPr marL="1300883" lvl="2" indent="-433628" algn="l">
              <a:lnSpc>
                <a:spcPts val="4247"/>
              </a:lnSpc>
              <a:buFont typeface="Arial"/>
              <a:buChar char="⚬"/>
            </a:pPr>
            <a:r>
              <a:rPr lang="en-US" sz="3012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Geographical Distribution</a:t>
            </a:r>
          </a:p>
          <a:p>
            <a:pPr marL="1951324" lvl="3" indent="-487831" algn="l">
              <a:lnSpc>
                <a:spcPts val="4247"/>
              </a:lnSpc>
              <a:buFont typeface="Arial"/>
              <a:buChar char="￭"/>
            </a:pPr>
            <a:r>
              <a:rPr lang="en-US" sz="3012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Significant revenue generation from specific areas.</a:t>
            </a:r>
          </a:p>
          <a:p>
            <a:pPr marL="1951324" lvl="3" indent="-487831" algn="l">
              <a:lnSpc>
                <a:spcPts val="4247"/>
              </a:lnSpc>
              <a:buFont typeface="Arial"/>
              <a:buChar char="￭"/>
            </a:pPr>
            <a:r>
              <a:rPr lang="en-US" sz="3012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Ashok Nagar and Indiranagar are the highest revenue contributors.</a:t>
            </a:r>
          </a:p>
          <a:p>
            <a:pPr marL="1300883" lvl="2" indent="-433628" algn="l">
              <a:lnSpc>
                <a:spcPts val="4247"/>
              </a:lnSpc>
              <a:buFont typeface="Arial"/>
              <a:buChar char="⚬"/>
            </a:pPr>
            <a:r>
              <a:rPr lang="en-US" sz="3012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Market Penetration</a:t>
            </a:r>
          </a:p>
          <a:p>
            <a:pPr marL="1951324" lvl="3" indent="-487831" algn="l">
              <a:lnSpc>
                <a:spcPts val="4247"/>
              </a:lnSpc>
              <a:buFont typeface="Arial"/>
              <a:buChar char="￭"/>
            </a:pPr>
            <a:r>
              <a:rPr lang="en-US" sz="3012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Strong market presence in top-performing areas.</a:t>
            </a:r>
          </a:p>
          <a:p>
            <a:pPr marL="1951324" lvl="3" indent="-487831" algn="l">
              <a:lnSpc>
                <a:spcPts val="4247"/>
              </a:lnSpc>
              <a:buFont typeface="Arial"/>
              <a:buChar char="￭"/>
            </a:pPr>
            <a:r>
              <a:rPr lang="en-US" sz="3012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Indicates successful penetration and customer base in these regions.</a:t>
            </a:r>
          </a:p>
          <a:p>
            <a:pPr marL="1300883" lvl="2" indent="-433628" algn="l">
              <a:lnSpc>
                <a:spcPts val="4247"/>
              </a:lnSpc>
              <a:buFont typeface="Arial"/>
              <a:buChar char="⚬"/>
            </a:pPr>
            <a:r>
              <a:rPr lang="en-US" sz="3012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Growth Opportunities</a:t>
            </a:r>
          </a:p>
          <a:p>
            <a:pPr marL="1951324" lvl="3" indent="-487831" algn="l">
              <a:lnSpc>
                <a:spcPts val="4247"/>
              </a:lnSpc>
              <a:buFont typeface="Arial"/>
              <a:buChar char="￭"/>
            </a:pPr>
            <a:r>
              <a:rPr lang="en-US" sz="3012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Potential to increase revenue in lower-performing areas.</a:t>
            </a:r>
          </a:p>
          <a:p>
            <a:pPr marL="1951324" lvl="3" indent="-487831" algn="l">
              <a:lnSpc>
                <a:spcPts val="4247"/>
              </a:lnSpc>
              <a:buFont typeface="Arial"/>
              <a:buChar char="￭"/>
            </a:pPr>
            <a:r>
              <a:rPr lang="en-US" sz="3012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Targeted marketing and promotional activities could boost sales in these regions.</a:t>
            </a:r>
          </a:p>
          <a:p>
            <a:pPr marL="1300883" lvl="2" indent="-433628" algn="l">
              <a:lnSpc>
                <a:spcPts val="4247"/>
              </a:lnSpc>
              <a:buFont typeface="Arial"/>
              <a:buChar char="⚬"/>
            </a:pPr>
            <a:r>
              <a:rPr lang="en-US" sz="3012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Resource Allocation</a:t>
            </a:r>
          </a:p>
          <a:p>
            <a:pPr marL="1951324" lvl="3" indent="-487831" algn="l">
              <a:lnSpc>
                <a:spcPts val="4247"/>
              </a:lnSpc>
              <a:buFont typeface="Arial"/>
              <a:buChar char="￭"/>
            </a:pPr>
            <a:r>
              <a:rPr lang="en-US" sz="3012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Inform strategic allocation of resources based on revenue distribution.</a:t>
            </a:r>
          </a:p>
          <a:p>
            <a:pPr marL="1951324" lvl="3" indent="-487831" algn="l">
              <a:lnSpc>
                <a:spcPts val="4247"/>
              </a:lnSpc>
              <a:buFont typeface="Arial"/>
              <a:buChar char="￭"/>
            </a:pPr>
            <a:r>
              <a:rPr lang="en-US" sz="3012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Focus on enhancing services and marketing efforts in top revenue-generating areas.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6548" y="713657"/>
            <a:ext cx="16486588" cy="13981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175"/>
              </a:lnSpc>
            </a:pPr>
            <a:r>
              <a:rPr lang="en-US" sz="8799" u="sng">
                <a:solidFill>
                  <a:srgbClr val="000000"/>
                </a:solidFill>
                <a:latin typeface="Eczar Bold"/>
                <a:ea typeface="Eczar Bold"/>
                <a:cs typeface="Eczar Bold"/>
                <a:sym typeface="Eczar Bold"/>
              </a:rPr>
              <a:t>Food Categories by Popularity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86548" y="2319246"/>
            <a:ext cx="17635324" cy="77185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6959" lvl="1" indent="-333480" algn="l">
              <a:lnSpc>
                <a:spcPts val="4355"/>
              </a:lnSpc>
              <a:buFont typeface="Arial"/>
              <a:buChar char="•"/>
            </a:pPr>
            <a:r>
              <a:rPr lang="en-US" sz="3089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Key Findings</a:t>
            </a:r>
          </a:p>
          <a:p>
            <a:pPr marL="1333919" lvl="2" indent="-444640" algn="l">
              <a:lnSpc>
                <a:spcPts val="4355"/>
              </a:lnSpc>
              <a:buFont typeface="Arial"/>
              <a:buChar char="⚬"/>
            </a:pPr>
            <a:r>
              <a:rPr lang="en-US" sz="3089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Customer Preferences</a:t>
            </a:r>
          </a:p>
          <a:p>
            <a:pPr marL="2000878" lvl="3" indent="-500220" algn="l">
              <a:lnSpc>
                <a:spcPts val="4355"/>
              </a:lnSpc>
              <a:buFont typeface="Arial"/>
              <a:buChar char="￭"/>
            </a:pPr>
            <a:r>
              <a:rPr lang="en-US" sz="308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High demand for Desserts, North Indian, and Chinese cuisines.</a:t>
            </a:r>
          </a:p>
          <a:p>
            <a:pPr marL="2000878" lvl="3" indent="-500220" algn="l">
              <a:lnSpc>
                <a:spcPts val="4355"/>
              </a:lnSpc>
              <a:buFont typeface="Arial"/>
              <a:buChar char="￭"/>
            </a:pPr>
            <a:r>
              <a:rPr lang="en-US" sz="308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Indicates customer taste trends and preferences.</a:t>
            </a:r>
          </a:p>
          <a:p>
            <a:pPr marL="1333919" lvl="2" indent="-444640" algn="l">
              <a:lnSpc>
                <a:spcPts val="4355"/>
              </a:lnSpc>
              <a:buFont typeface="Arial"/>
              <a:buChar char="⚬"/>
            </a:pPr>
            <a:r>
              <a:rPr lang="en-US" sz="3089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Sales Impact</a:t>
            </a:r>
          </a:p>
          <a:p>
            <a:pPr marL="2000878" lvl="3" indent="-500220" algn="l">
              <a:lnSpc>
                <a:spcPts val="4355"/>
              </a:lnSpc>
              <a:buFont typeface="Arial"/>
              <a:buChar char="￭"/>
            </a:pPr>
            <a:r>
              <a:rPr lang="en-US" sz="308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Popular food categories significantly contribute to overall sales.</a:t>
            </a:r>
          </a:p>
          <a:p>
            <a:pPr marL="2000878" lvl="3" indent="-500220" algn="l">
              <a:lnSpc>
                <a:spcPts val="4355"/>
              </a:lnSpc>
              <a:buFont typeface="Arial"/>
              <a:buChar char="￭"/>
            </a:pPr>
            <a:r>
              <a:rPr lang="en-US" sz="308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Leveraging popular categories can enhance revenue.</a:t>
            </a:r>
          </a:p>
          <a:p>
            <a:pPr marL="1333919" lvl="2" indent="-444640" algn="l">
              <a:lnSpc>
                <a:spcPts val="4355"/>
              </a:lnSpc>
              <a:buFont typeface="Arial"/>
              <a:buChar char="⚬"/>
            </a:pPr>
            <a:r>
              <a:rPr lang="en-US" sz="3089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Marketing Strategies</a:t>
            </a:r>
          </a:p>
          <a:p>
            <a:pPr marL="2000878" lvl="3" indent="-500220" algn="l">
              <a:lnSpc>
                <a:spcPts val="4355"/>
              </a:lnSpc>
              <a:buFont typeface="Arial"/>
              <a:buChar char="￭"/>
            </a:pPr>
            <a:r>
              <a:rPr lang="en-US" sz="308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Opportunity to promote less popular categories through special offers.</a:t>
            </a:r>
          </a:p>
          <a:p>
            <a:pPr marL="2000878" lvl="3" indent="-500220" algn="l">
              <a:lnSpc>
                <a:spcPts val="4355"/>
              </a:lnSpc>
              <a:buFont typeface="Arial"/>
              <a:buChar char="￭"/>
            </a:pPr>
            <a:r>
              <a:rPr lang="en-US" sz="308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Tailored marketing campaigns can increase visibility and sales of diverse categories.</a:t>
            </a:r>
          </a:p>
          <a:p>
            <a:pPr marL="1333919" lvl="2" indent="-444640" algn="l">
              <a:lnSpc>
                <a:spcPts val="4355"/>
              </a:lnSpc>
              <a:buFont typeface="Arial"/>
              <a:buChar char="⚬"/>
            </a:pPr>
            <a:r>
              <a:rPr lang="en-US" sz="3089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Menu Optimization</a:t>
            </a:r>
          </a:p>
          <a:p>
            <a:pPr marL="2000878" lvl="3" indent="-500220" algn="l">
              <a:lnSpc>
                <a:spcPts val="4355"/>
              </a:lnSpc>
              <a:buFont typeface="Arial"/>
              <a:buChar char="￭"/>
            </a:pPr>
            <a:r>
              <a:rPr lang="en-US" sz="308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Insights for optimizing the menu to align with customer preferences.</a:t>
            </a:r>
          </a:p>
          <a:p>
            <a:pPr marL="2000878" lvl="3" indent="-500220" algn="l">
              <a:lnSpc>
                <a:spcPts val="4355"/>
              </a:lnSpc>
              <a:buFont typeface="Arial"/>
              <a:buChar char="￭"/>
            </a:pPr>
            <a:r>
              <a:rPr lang="en-US" sz="308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Potential to introduce new items or variants in popular categories to attract more customers.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538</Words>
  <Application>Microsoft Office PowerPoint</Application>
  <PresentationFormat>Custom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Raleway Bold</vt:lpstr>
      <vt:lpstr>Arial</vt:lpstr>
      <vt:lpstr>Calibri</vt:lpstr>
      <vt:lpstr>Raleway</vt:lpstr>
      <vt:lpstr>Eczar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Report on Swiggy's Operational and Financial Performance Using Dashboard Insights</dc:title>
  <cp:lastModifiedBy>Omkar Mitter</cp:lastModifiedBy>
  <cp:revision>2</cp:revision>
  <dcterms:created xsi:type="dcterms:W3CDTF">2006-08-16T00:00:00Z</dcterms:created>
  <dcterms:modified xsi:type="dcterms:W3CDTF">2024-07-21T17:15:56Z</dcterms:modified>
  <dc:identifier>DAGLlPhQYag</dc:identifier>
</cp:coreProperties>
</file>