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4"/>
  </p:notesMasterIdLst>
  <p:sldIdLst>
    <p:sldId id="256" r:id="rId2"/>
    <p:sldId id="258" r:id="rId3"/>
    <p:sldId id="260" r:id="rId4"/>
    <p:sldId id="262" r:id="rId5"/>
    <p:sldId id="284" r:id="rId6"/>
    <p:sldId id="274" r:id="rId7"/>
    <p:sldId id="275" r:id="rId8"/>
    <p:sldId id="279" r:id="rId9"/>
    <p:sldId id="272" r:id="rId10"/>
    <p:sldId id="276" r:id="rId11"/>
    <p:sldId id="263" r:id="rId12"/>
    <p:sldId id="265" r:id="rId13"/>
    <p:sldId id="266" r:id="rId14"/>
    <p:sldId id="271" r:id="rId15"/>
    <p:sldId id="278" r:id="rId16"/>
    <p:sldId id="268" r:id="rId17"/>
    <p:sldId id="269" r:id="rId18"/>
    <p:sldId id="285" r:id="rId19"/>
    <p:sldId id="280" r:id="rId20"/>
    <p:sldId id="281" r:id="rId21"/>
    <p:sldId id="282" r:id="rId22"/>
    <p:sldId id="28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E197E-E29D-4AC5-AD0C-C5FC30A722A8}" type="datetimeFigureOut">
              <a:rPr lang="en-US" smtClean="0"/>
              <a:t>4/25/2016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2013-0B12-492E-B6A2-0F910FEF4E55}" type="slidenum">
              <a:rPr lang="en-US" smtClean="0"/>
              <a:t>‹#›</a:t>
            </a:fld>
            <a:endParaRPr lang="en-US"/>
          </a:p>
        </p:txBody>
      </p:sp>
    </p:spTree>
    <p:extLst>
      <p:ext uri="{BB962C8B-B14F-4D97-AF65-F5344CB8AC3E}">
        <p14:creationId xmlns:p14="http://schemas.microsoft.com/office/powerpoint/2010/main" val="83762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582013-0B12-492E-B6A2-0F910FEF4E55}" type="slidenum">
              <a:rPr lang="en-US" smtClean="0"/>
              <a:t>1</a:t>
            </a:fld>
            <a:endParaRPr lang="en-US"/>
          </a:p>
        </p:txBody>
      </p:sp>
    </p:spTree>
    <p:extLst>
      <p:ext uri="{BB962C8B-B14F-4D97-AF65-F5344CB8AC3E}">
        <p14:creationId xmlns:p14="http://schemas.microsoft.com/office/powerpoint/2010/main" val="2285080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EB647275-CBD8-4497-BA0B-5735941AAFAC}" type="datetime1">
              <a:rPr lang="en-US" smtClean="0"/>
              <a:t>4/25/2016</a:t>
            </a:fld>
            <a:endParaRPr lang="en-US"/>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40843F5-296F-4F4B-A810-90F17F292BA5}" type="slidenum">
              <a:rPr lang="en-US" smtClean="0"/>
              <a:t>‹#›</a:t>
            </a:fld>
            <a:endParaRPr lang="en-US"/>
          </a:p>
        </p:txBody>
      </p:sp>
    </p:spTree>
    <p:extLst>
      <p:ext uri="{BB962C8B-B14F-4D97-AF65-F5344CB8AC3E}">
        <p14:creationId xmlns:p14="http://schemas.microsoft.com/office/powerpoint/2010/main" val="393115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0398BC-05F6-4A72-B175-256D26E632D3}" type="datetime1">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3353977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951A1-5EAE-4B4E-B65A-D777EC28AED1}" type="datetime1">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534520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CD3AB1-8A82-4FDE-A530-FAF64E8B26E9}" type="datetime1">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4173026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9DDE55-6852-4996-A6D9-713EB0960C1B}" type="datetime1">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315223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D2A6A78-7F41-42EC-BE87-5E2F4731D8D3}" type="datetime1">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3832323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E9F1C8-7F8E-4401-B5B8-F3F4915DB259}" type="datetime1">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284993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9175C2-3984-4004-8894-768F0C94FD29}" type="datetime1">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823691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BDED41-7F3B-4E63-97E6-C57ED5FC9E82}" type="datetime1">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342473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9FE498-0388-4CD7-9CF9-8A8049397FA2}" type="datetime1">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40843F5-296F-4F4B-A810-90F17F292BA5}" type="slidenum">
              <a:rPr lang="en-US" smtClean="0"/>
              <a:t>‹#›</a:t>
            </a:fld>
            <a:endParaRPr lang="en-US"/>
          </a:p>
        </p:txBody>
      </p:sp>
    </p:spTree>
    <p:extLst>
      <p:ext uri="{BB962C8B-B14F-4D97-AF65-F5344CB8AC3E}">
        <p14:creationId xmlns:p14="http://schemas.microsoft.com/office/powerpoint/2010/main" val="141066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B27BE-2BDE-4C4F-A1ED-246853591EDD}" type="datetime1">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40843F5-296F-4F4B-A810-90F17F292BA5}" type="slidenum">
              <a:rPr lang="en-US" smtClean="0"/>
              <a:t>‹#›</a:t>
            </a:fld>
            <a:endParaRPr lang="en-US"/>
          </a:p>
        </p:txBody>
      </p:sp>
    </p:spTree>
    <p:extLst>
      <p:ext uri="{BB962C8B-B14F-4D97-AF65-F5344CB8AC3E}">
        <p14:creationId xmlns:p14="http://schemas.microsoft.com/office/powerpoint/2010/main" val="79465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D81856-9BB3-4905-B675-AA0924396160}" type="datetime1">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40843F5-296F-4F4B-A810-90F17F292BA5}" type="slidenum">
              <a:rPr lang="en-US" smtClean="0"/>
              <a:t>‹#›</a:t>
            </a:fld>
            <a:endParaRPr lang="en-US"/>
          </a:p>
        </p:txBody>
      </p:sp>
    </p:spTree>
    <p:extLst>
      <p:ext uri="{BB962C8B-B14F-4D97-AF65-F5344CB8AC3E}">
        <p14:creationId xmlns:p14="http://schemas.microsoft.com/office/powerpoint/2010/main" val="99755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90E810-4798-4644-AE9A-E988F2BBE1E6}" type="datetime1">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40843F5-296F-4F4B-A810-90F17F292BA5}" type="slidenum">
              <a:rPr lang="en-US" smtClean="0"/>
              <a:t>‹#›</a:t>
            </a:fld>
            <a:endParaRPr lang="en-US"/>
          </a:p>
        </p:txBody>
      </p:sp>
    </p:spTree>
    <p:extLst>
      <p:ext uri="{BB962C8B-B14F-4D97-AF65-F5344CB8AC3E}">
        <p14:creationId xmlns:p14="http://schemas.microsoft.com/office/powerpoint/2010/main" val="203816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D7A91F-DCD6-4FE6-BEA2-C73A5FE1E341}" type="datetime1">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40843F5-296F-4F4B-A810-90F17F292BA5}" type="slidenum">
              <a:rPr lang="en-US" smtClean="0"/>
              <a:t>‹#›</a:t>
            </a:fld>
            <a:endParaRPr lang="en-US"/>
          </a:p>
        </p:txBody>
      </p:sp>
    </p:spTree>
    <p:extLst>
      <p:ext uri="{BB962C8B-B14F-4D97-AF65-F5344CB8AC3E}">
        <p14:creationId xmlns:p14="http://schemas.microsoft.com/office/powerpoint/2010/main" val="249957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3DFA9-38EC-4681-9666-1EA3D405A697}" type="datetime1">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190586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259FD7-A617-473D-8EB4-9A6C525B1D8A}" type="datetime1">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399199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6B445C-8341-4FDE-8E4A-C4CC6A47518D}" type="datetime1">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940843F5-296F-4F4B-A810-90F17F292BA5}" type="slidenum">
              <a:rPr lang="en-US" smtClean="0"/>
              <a:t>‹#›</a:t>
            </a:fld>
            <a:endParaRPr lang="en-US"/>
          </a:p>
        </p:txBody>
      </p:sp>
    </p:spTree>
    <p:extLst>
      <p:ext uri="{BB962C8B-B14F-4D97-AF65-F5344CB8AC3E}">
        <p14:creationId xmlns:p14="http://schemas.microsoft.com/office/powerpoint/2010/main" val="34056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C0914B46-7D8E-46D6-B255-4119C12327E8}" type="datetime1">
              <a:rPr lang="en-US" smtClean="0"/>
              <a:t>4/25/2016</a:t>
            </a:fld>
            <a:endParaRPr lang="en-US"/>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940843F5-296F-4F4B-A810-90F17F292BA5}" type="slidenum">
              <a:rPr lang="en-US" smtClean="0"/>
              <a:t>‹#›</a:t>
            </a:fld>
            <a:endParaRPr lang="en-US"/>
          </a:p>
        </p:txBody>
      </p:sp>
    </p:spTree>
    <p:extLst>
      <p:ext uri="{BB962C8B-B14F-4D97-AF65-F5344CB8AC3E}">
        <p14:creationId xmlns:p14="http://schemas.microsoft.com/office/powerpoint/2010/main" val="309250698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Random Forest</a:t>
            </a:r>
            <a:endParaRPr lang="en-US" dirty="0"/>
          </a:p>
        </p:txBody>
      </p:sp>
      <p:sp>
        <p:nvSpPr>
          <p:cNvPr id="3" name="Slide Number Placeholder 2"/>
          <p:cNvSpPr>
            <a:spLocks noGrp="1"/>
          </p:cNvSpPr>
          <p:nvPr>
            <p:ph type="sldNum" sz="quarter" idx="4"/>
          </p:nvPr>
        </p:nvSpPr>
        <p:spPr/>
        <p:txBody>
          <a:bodyPr/>
          <a:lstStyle/>
          <a:p>
            <a:fld id="{940843F5-296F-4F4B-A810-90F17F292BA5}" type="slidenum">
              <a:rPr lang="en-US" smtClean="0"/>
              <a:t>1</a:t>
            </a:fld>
            <a:endParaRPr lang="en-US"/>
          </a:p>
        </p:txBody>
      </p:sp>
    </p:spTree>
    <p:extLst>
      <p:ext uri="{BB962C8B-B14F-4D97-AF65-F5344CB8AC3E}">
        <p14:creationId xmlns:p14="http://schemas.microsoft.com/office/powerpoint/2010/main" val="329044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209800"/>
            <a:ext cx="7408333" cy="3916363"/>
          </a:xfrm>
        </p:spPr>
        <p:txBody>
          <a:bodyPr/>
          <a:lstStyle/>
          <a:p>
            <a:pPr marL="0" indent="0">
              <a:buNone/>
            </a:pPr>
            <a:endParaRPr lang="en-US" dirty="0"/>
          </a:p>
          <a:p>
            <a:r>
              <a:rPr lang="en-US" dirty="0"/>
              <a:t>Bagging(Bootstrap Aggregating</a:t>
            </a:r>
            <a:r>
              <a:rPr lang="en-US" dirty="0" smtClean="0"/>
              <a:t>)</a:t>
            </a:r>
          </a:p>
          <a:p>
            <a:pPr lvl="1"/>
            <a:r>
              <a:rPr lang="en-US" dirty="0" smtClean="0"/>
              <a:t> </a:t>
            </a:r>
            <a:r>
              <a:rPr lang="en-US" dirty="0"/>
              <a:t>bootstrap samples from training data (with replacement</a:t>
            </a:r>
            <a:r>
              <a:rPr lang="en-US" dirty="0" smtClean="0"/>
              <a:t>)</a:t>
            </a:r>
          </a:p>
          <a:p>
            <a:pPr marL="301943" lvl="1" indent="0">
              <a:buNone/>
            </a:pPr>
            <a:endParaRPr lang="en-US" dirty="0"/>
          </a:p>
          <a:p>
            <a:r>
              <a:rPr lang="en-US" dirty="0"/>
              <a:t>OOB(Out Of Bag</a:t>
            </a:r>
            <a:r>
              <a:rPr lang="en-US" dirty="0" smtClean="0"/>
              <a:t>): </a:t>
            </a:r>
          </a:p>
          <a:p>
            <a:pPr lvl="1"/>
            <a:r>
              <a:rPr lang="en-US" dirty="0" smtClean="0"/>
              <a:t>Data which do not present in the Bootstrap sample.</a:t>
            </a:r>
            <a:endParaRPr lang="en-US" dirty="0"/>
          </a:p>
          <a:p>
            <a:pPr marL="0" indent="0">
              <a:buNone/>
            </a:pPr>
            <a:endParaRPr lang="en-US" dirty="0"/>
          </a:p>
          <a:p>
            <a:endParaRPr lang="en-US" dirty="0"/>
          </a:p>
        </p:txBody>
      </p:sp>
      <p:sp>
        <p:nvSpPr>
          <p:cNvPr id="3" name="Slide Number Placeholder 2"/>
          <p:cNvSpPr>
            <a:spLocks noGrp="1"/>
          </p:cNvSpPr>
          <p:nvPr>
            <p:ph type="sldNum" sz="quarter" idx="4"/>
          </p:nvPr>
        </p:nvSpPr>
        <p:spPr/>
        <p:txBody>
          <a:bodyPr/>
          <a:lstStyle/>
          <a:p>
            <a:fld id="{940843F5-296F-4F4B-A810-90F17F292BA5}" type="slidenum">
              <a:rPr lang="en-US" smtClean="0"/>
              <a:t>10</a:t>
            </a:fld>
            <a:endParaRPr lang="en-US"/>
          </a:p>
        </p:txBody>
      </p:sp>
    </p:spTree>
    <p:extLst>
      <p:ext uri="{BB962C8B-B14F-4D97-AF65-F5344CB8AC3E}">
        <p14:creationId xmlns:p14="http://schemas.microsoft.com/office/powerpoint/2010/main" val="2509170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3600" dirty="0" smtClean="0">
                <a:latin typeface="Times New Roman" pitchFamily="18" charset="0"/>
                <a:cs typeface="Lucida Sans Unicode" pitchFamily="34" charset="0"/>
              </a:rPr>
              <a:t>Random forest Algorithm</a:t>
            </a:r>
            <a:r>
              <a:rPr lang="en-US" altLang="en-US" dirty="0" smtClean="0">
                <a:latin typeface="Times New Roman" pitchFamily="18" charset="0"/>
                <a:cs typeface="Courier New" pitchFamily="49" charset="0"/>
              </a:rPr>
              <a:t/>
            </a:r>
            <a:br>
              <a:rPr lang="en-US" altLang="en-US" dirty="0" smtClean="0">
                <a:latin typeface="Times New Roman" pitchFamily="18" charset="0"/>
                <a:cs typeface="Courier New" pitchFamily="49" charset="0"/>
              </a:rPr>
            </a:br>
            <a:endParaRPr lang="en-US" dirty="0"/>
          </a:p>
        </p:txBody>
      </p:sp>
      <p:sp>
        <p:nvSpPr>
          <p:cNvPr id="3" name="Content Placeholder 2"/>
          <p:cNvSpPr>
            <a:spLocks noGrp="1"/>
          </p:cNvSpPr>
          <p:nvPr>
            <p:ph idx="1"/>
          </p:nvPr>
        </p:nvSpPr>
        <p:spPr>
          <a:xfrm>
            <a:off x="872067" y="2133600"/>
            <a:ext cx="7408333" cy="3992563"/>
          </a:xfrm>
        </p:spPr>
        <p:txBody>
          <a:bodyPr>
            <a:normAutofit fontScale="77500" lnSpcReduction="20000"/>
          </a:bodyPr>
          <a:lstStyle/>
          <a:p>
            <a:endParaRPr lang="en-US" altLang="en-US" dirty="0" smtClean="0">
              <a:latin typeface="Times New Roman" pitchFamily="18" charset="0"/>
              <a:cs typeface="Courier New" pitchFamily="49" charset="0"/>
            </a:endParaRPr>
          </a:p>
          <a:p>
            <a:pPr>
              <a:buFontTx/>
              <a:buAutoNum type="arabicPeriod"/>
            </a:pPr>
            <a:r>
              <a:rPr lang="en-US" altLang="en-US" dirty="0" smtClean="0">
                <a:latin typeface="Times New Roman" pitchFamily="18" charset="0"/>
                <a:cs typeface="Lucida Sans Unicode" pitchFamily="34" charset="0"/>
              </a:rPr>
              <a:t>Select </a:t>
            </a:r>
            <a:r>
              <a:rPr lang="en-US" altLang="en-US" dirty="0" err="1" smtClean="0">
                <a:latin typeface="Times New Roman" pitchFamily="18" charset="0"/>
                <a:cs typeface="Lucida Sans Unicode" pitchFamily="34" charset="0"/>
              </a:rPr>
              <a:t>ntree</a:t>
            </a:r>
            <a:r>
              <a:rPr lang="en-US" altLang="en-US" dirty="0" smtClean="0">
                <a:latin typeface="Times New Roman" pitchFamily="18" charset="0"/>
                <a:cs typeface="Lucida Sans Unicode" pitchFamily="34" charset="0"/>
              </a:rPr>
              <a:t>, the number of trees to grow, and </a:t>
            </a:r>
            <a:r>
              <a:rPr lang="en-US" altLang="en-US" dirty="0" err="1" smtClean="0">
                <a:latin typeface="Times New Roman" pitchFamily="18" charset="0"/>
                <a:cs typeface="Lucida Sans Unicode" pitchFamily="34" charset="0"/>
              </a:rPr>
              <a:t>mtry</a:t>
            </a:r>
            <a:r>
              <a:rPr lang="en-US" altLang="en-US" dirty="0" smtClean="0">
                <a:latin typeface="Times New Roman" pitchFamily="18" charset="0"/>
                <a:cs typeface="Lucida Sans Unicode" pitchFamily="34" charset="0"/>
              </a:rPr>
              <a:t>, a number no larger than number of variables.</a:t>
            </a:r>
          </a:p>
          <a:p>
            <a:pPr>
              <a:buFontTx/>
              <a:buAutoNum type="arabicPeriod"/>
            </a:pPr>
            <a:endParaRPr lang="en-US" altLang="en-US" dirty="0" smtClean="0">
              <a:latin typeface="Times New Roman" pitchFamily="18" charset="0"/>
              <a:cs typeface="Lucida Sans Unicode" pitchFamily="34" charset="0"/>
            </a:endParaRPr>
          </a:p>
          <a:p>
            <a:pPr>
              <a:buFontTx/>
              <a:buAutoNum type="arabicPeriod"/>
            </a:pPr>
            <a:r>
              <a:rPr lang="en-US" altLang="en-US" dirty="0" smtClean="0">
                <a:latin typeface="Times New Roman" pitchFamily="18" charset="0"/>
                <a:cs typeface="Lucida Sans Unicode" pitchFamily="34" charset="0"/>
              </a:rPr>
              <a:t>For </a:t>
            </a:r>
            <a:r>
              <a:rPr lang="en-US" altLang="en-US" dirty="0" err="1" smtClean="0">
                <a:latin typeface="Times New Roman" pitchFamily="18" charset="0"/>
                <a:cs typeface="Lucida Sans Unicode" pitchFamily="34" charset="0"/>
              </a:rPr>
              <a:t>i</a:t>
            </a:r>
            <a:r>
              <a:rPr lang="en-US" altLang="en-US" dirty="0" smtClean="0">
                <a:latin typeface="Times New Roman" pitchFamily="18" charset="0"/>
                <a:cs typeface="Lucida Sans Unicode" pitchFamily="34" charset="0"/>
              </a:rPr>
              <a:t> = 1 to </a:t>
            </a:r>
            <a:r>
              <a:rPr lang="en-US" altLang="en-US" dirty="0" err="1" smtClean="0">
                <a:latin typeface="Times New Roman" pitchFamily="18" charset="0"/>
                <a:cs typeface="Lucida Sans Unicode" pitchFamily="34" charset="0"/>
              </a:rPr>
              <a:t>ntree</a:t>
            </a:r>
            <a:r>
              <a:rPr lang="en-US" altLang="en-US" dirty="0" smtClean="0">
                <a:latin typeface="Times New Roman" pitchFamily="18" charset="0"/>
                <a:cs typeface="Lucida Sans Unicode" pitchFamily="34" charset="0"/>
              </a:rPr>
              <a:t>:  </a:t>
            </a:r>
          </a:p>
          <a:p>
            <a:pPr>
              <a:buFontTx/>
              <a:buAutoNum type="arabicPeriod"/>
            </a:pPr>
            <a:r>
              <a:rPr lang="en-US" altLang="en-US" dirty="0" smtClean="0">
                <a:latin typeface="Times New Roman" pitchFamily="18" charset="0"/>
                <a:cs typeface="Lucida Sans Unicode" pitchFamily="34" charset="0"/>
              </a:rPr>
              <a:t>Draw a bootstrap sample from the data.  Call those not in the bootstrap sample the "out-of-bag" data.</a:t>
            </a:r>
          </a:p>
          <a:p>
            <a:pPr>
              <a:buFontTx/>
              <a:buAutoNum type="arabicPeriod"/>
            </a:pPr>
            <a:r>
              <a:rPr lang="en-US" altLang="en-US" dirty="0" smtClean="0">
                <a:latin typeface="Times New Roman" pitchFamily="18" charset="0"/>
                <a:cs typeface="Lucida Sans Unicode" pitchFamily="34" charset="0"/>
              </a:rPr>
              <a:t>Grow a "random" tree, where at each node, the best split is chosen among </a:t>
            </a:r>
            <a:r>
              <a:rPr lang="en-US" altLang="en-US" dirty="0" err="1" smtClean="0">
                <a:latin typeface="Times New Roman" pitchFamily="18" charset="0"/>
                <a:cs typeface="Lucida Sans Unicode" pitchFamily="34" charset="0"/>
              </a:rPr>
              <a:t>mtry</a:t>
            </a:r>
            <a:r>
              <a:rPr lang="en-US" altLang="en-US" dirty="0" smtClean="0">
                <a:latin typeface="Times New Roman" pitchFamily="18" charset="0"/>
                <a:cs typeface="Lucida Sans Unicode" pitchFamily="34" charset="0"/>
              </a:rPr>
              <a:t> randomly selected variables.  The tree is grown to maximum size and not pruned back.</a:t>
            </a:r>
          </a:p>
          <a:p>
            <a:pPr>
              <a:buFontTx/>
              <a:buAutoNum type="arabicPeriod" startAt="5"/>
            </a:pPr>
            <a:r>
              <a:rPr lang="en-US" altLang="en-US" dirty="0" smtClean="0">
                <a:latin typeface="Times New Roman" pitchFamily="18" charset="0"/>
                <a:cs typeface="Lucida Sans Unicode" pitchFamily="34" charset="0"/>
              </a:rPr>
              <a:t>Use the tree to predict out-of-bag data.</a:t>
            </a:r>
          </a:p>
          <a:p>
            <a:pPr>
              <a:buFontTx/>
              <a:buAutoNum type="arabicPeriod" startAt="5"/>
            </a:pPr>
            <a:endParaRPr lang="en-US" altLang="en-US" dirty="0" smtClean="0">
              <a:latin typeface="Times New Roman" pitchFamily="18" charset="0"/>
              <a:cs typeface="Lucida Sans Unicode" pitchFamily="34" charset="0"/>
            </a:endParaRPr>
          </a:p>
          <a:p>
            <a:pPr>
              <a:buFontTx/>
              <a:buAutoNum type="arabicPeriod" startAt="6"/>
            </a:pPr>
            <a:r>
              <a:rPr lang="en-US" altLang="en-US" dirty="0" smtClean="0">
                <a:latin typeface="Times New Roman" pitchFamily="18" charset="0"/>
                <a:cs typeface="Lucida Sans Unicode" pitchFamily="34" charset="0"/>
              </a:rPr>
              <a:t>In the end, use the predictions on out-of-bag data to form majority votes.</a:t>
            </a:r>
          </a:p>
          <a:p>
            <a:pPr>
              <a:buFontTx/>
              <a:buAutoNum type="arabicPeriod" startAt="6"/>
            </a:pPr>
            <a:endParaRPr lang="en-US" altLang="en-US" dirty="0" smtClean="0">
              <a:latin typeface="Times New Roman" pitchFamily="18" charset="0"/>
              <a:cs typeface="Lucida Sans Unicode" pitchFamily="34" charset="0"/>
            </a:endParaRPr>
          </a:p>
          <a:p>
            <a:pPr>
              <a:buFontTx/>
              <a:buAutoNum type="arabicPeriod" startAt="7"/>
            </a:pPr>
            <a:r>
              <a:rPr lang="en-US" altLang="en-US" dirty="0" smtClean="0">
                <a:latin typeface="Times New Roman" pitchFamily="18" charset="0"/>
                <a:cs typeface="Lucida Sans Unicode" pitchFamily="34" charset="0"/>
              </a:rPr>
              <a:t>Prediction of test data is done by majority votes from predictions from the ensemble of trees.</a:t>
            </a:r>
          </a:p>
          <a:p>
            <a:pPr marL="0" indent="0">
              <a:buNone/>
            </a:pPr>
            <a:endParaRPr lang="en-US" altLang="en-US" b="0" i="1" dirty="0" smtClean="0">
              <a:solidFill>
                <a:srgbClr val="000000"/>
              </a:solidFill>
              <a:latin typeface="Comic Sans MS" pitchFamily="66" charset="0"/>
              <a:cs typeface="Times New Roman" pitchFamily="18" charset="0"/>
              <a:sym typeface="Symbol" pitchFamily="18" charset="2"/>
            </a:endParaRPr>
          </a:p>
          <a:p>
            <a:pPr marL="0" indent="0">
              <a:buNone/>
            </a:pPr>
            <a:endParaRPr lang="en-US" dirty="0"/>
          </a:p>
        </p:txBody>
      </p:sp>
      <p:sp>
        <p:nvSpPr>
          <p:cNvPr id="4" name="Slide Number Placeholder 3"/>
          <p:cNvSpPr>
            <a:spLocks noGrp="1"/>
          </p:cNvSpPr>
          <p:nvPr>
            <p:ph type="sldNum" sz="quarter" idx="4"/>
          </p:nvPr>
        </p:nvSpPr>
        <p:spPr/>
        <p:txBody>
          <a:bodyPr/>
          <a:lstStyle/>
          <a:p>
            <a:fld id="{940843F5-296F-4F4B-A810-90F17F292BA5}" type="slidenum">
              <a:rPr lang="en-US" smtClean="0"/>
              <a:t>11</a:t>
            </a:fld>
            <a:endParaRPr lang="en-US"/>
          </a:p>
        </p:txBody>
      </p:sp>
    </p:spTree>
    <p:extLst>
      <p:ext uri="{BB962C8B-B14F-4D97-AF65-F5344CB8AC3E}">
        <p14:creationId xmlns:p14="http://schemas.microsoft.com/office/powerpoint/2010/main" val="2888132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024744" cy="914400"/>
          </a:xfrm>
        </p:spPr>
        <p:txBody>
          <a:bodyPr/>
          <a:lstStyle/>
          <a:p>
            <a:r>
              <a:rPr lang="en-US" dirty="0" smtClean="0"/>
              <a:t>Example</a:t>
            </a:r>
            <a:endParaRPr lang="en-US" dirty="0"/>
          </a:p>
        </p:txBody>
      </p:sp>
      <p:sp>
        <p:nvSpPr>
          <p:cNvPr id="3" name="Content Placeholder 2"/>
          <p:cNvSpPr>
            <a:spLocks noGrp="1"/>
          </p:cNvSpPr>
          <p:nvPr>
            <p:ph idx="1"/>
          </p:nvPr>
        </p:nvSpPr>
        <p:spPr>
          <a:xfrm>
            <a:off x="685800" y="1524000"/>
            <a:ext cx="6777317" cy="4156229"/>
          </a:xfrm>
        </p:spPr>
        <p:txBody>
          <a:bodyPr>
            <a:normAutofit/>
          </a:bodyPr>
          <a:lstStyle/>
          <a:p>
            <a:r>
              <a:rPr lang="en-US" sz="2400" b="1" u="sng" dirty="0">
                <a:solidFill>
                  <a:schemeClr val="bg1"/>
                </a:solidFill>
              </a:rPr>
              <a:t>Salary bands :</a:t>
            </a:r>
            <a:endParaRPr lang="en-US" sz="2400" dirty="0">
              <a:solidFill>
                <a:schemeClr val="bg1"/>
              </a:solidFill>
            </a:endParaRPr>
          </a:p>
          <a:p>
            <a:r>
              <a:rPr lang="en-US" sz="2400" dirty="0"/>
              <a:t>Band 1 : Below $40,000</a:t>
            </a:r>
          </a:p>
          <a:p>
            <a:r>
              <a:rPr lang="en-US" sz="2400" dirty="0"/>
              <a:t>Band 2: $40,000 – 150,000</a:t>
            </a:r>
          </a:p>
          <a:p>
            <a:r>
              <a:rPr lang="en-US" sz="2400" dirty="0"/>
              <a:t>Band 3: More than $</a:t>
            </a:r>
            <a:r>
              <a:rPr lang="en-US" sz="2400" dirty="0" smtClean="0"/>
              <a:t>150,000</a:t>
            </a:r>
            <a:endParaRPr lang="en-US" sz="2400" dirty="0"/>
          </a:p>
          <a:p>
            <a:pPr marL="0" indent="0">
              <a:buNone/>
            </a:pPr>
            <a:r>
              <a:rPr lang="en-US" sz="2400" b="1" dirty="0" smtClean="0"/>
              <a:t>Tree 1: </a:t>
            </a:r>
            <a:r>
              <a:rPr lang="en-US" sz="2400" dirty="0"/>
              <a:t>Variable </a:t>
            </a:r>
            <a:r>
              <a:rPr lang="en-US" sz="2400" dirty="0" smtClean="0"/>
              <a:t>Age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37583283"/>
              </p:ext>
            </p:extLst>
          </p:nvPr>
        </p:nvGraphicFramePr>
        <p:xfrm>
          <a:off x="1143000" y="4038600"/>
          <a:ext cx="6019800" cy="2468880"/>
        </p:xfrm>
        <a:graphic>
          <a:graphicData uri="http://schemas.openxmlformats.org/drawingml/2006/table">
            <a:tbl>
              <a:tblPr firstRow="1" bandRow="1">
                <a:tableStyleId>{5C22544A-7EE6-4342-B048-85BDC9FD1C3A}</a:tableStyleId>
              </a:tblPr>
              <a:tblGrid>
                <a:gridCol w="1203960"/>
                <a:gridCol w="1203960"/>
                <a:gridCol w="1203960"/>
                <a:gridCol w="1203960"/>
                <a:gridCol w="1203960"/>
              </a:tblGrid>
              <a:tr h="487680">
                <a:tc>
                  <a:txBody>
                    <a:bodyPr/>
                    <a:lstStyle/>
                    <a:p>
                      <a:endParaRPr lang="en-US" dirty="0"/>
                    </a:p>
                  </a:txBody>
                  <a:tcPr/>
                </a:tc>
                <a:tc>
                  <a:txBody>
                    <a:bodyPr/>
                    <a:lstStyle/>
                    <a:p>
                      <a:r>
                        <a:rPr lang="en-US" dirty="0" smtClean="0"/>
                        <a:t>Salary Band</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38667">
                <a:tc>
                  <a:txBody>
                    <a:bodyPr/>
                    <a:lstStyle/>
                    <a:p>
                      <a:r>
                        <a:rPr lang="en-US" dirty="0" smtClean="0"/>
                        <a:t>Age</a:t>
                      </a:r>
                      <a:endParaRPr lang="en-US" dirty="0"/>
                    </a:p>
                  </a:txBody>
                  <a:tcPr/>
                </a:tc>
                <a:tc>
                  <a:txBody>
                    <a:bodyPr/>
                    <a:lstStyle/>
                    <a:p>
                      <a:r>
                        <a:rPr lang="en-US" dirty="0" smtClean="0"/>
                        <a:t>Below</a:t>
                      </a:r>
                      <a:r>
                        <a:rPr lang="en-US" baseline="0" dirty="0" smtClean="0"/>
                        <a:t> 18</a:t>
                      </a:r>
                      <a:endParaRPr lang="en-US" dirty="0"/>
                    </a:p>
                  </a:txBody>
                  <a:tcPr/>
                </a:tc>
                <a:tc>
                  <a:txBody>
                    <a:bodyPr/>
                    <a:lstStyle/>
                    <a:p>
                      <a:r>
                        <a:rPr lang="en-US" dirty="0" smtClean="0"/>
                        <a:t>90%</a:t>
                      </a:r>
                      <a:endParaRPr lang="en-US" dirty="0"/>
                    </a:p>
                  </a:txBody>
                  <a:tcPr/>
                </a:tc>
                <a:tc>
                  <a:txBody>
                    <a:bodyPr/>
                    <a:lstStyle/>
                    <a:p>
                      <a:r>
                        <a:rPr lang="en-US" dirty="0" smtClean="0"/>
                        <a:t>10%</a:t>
                      </a:r>
                      <a:endParaRPr lang="en-US" dirty="0"/>
                    </a:p>
                  </a:txBody>
                  <a:tcPr/>
                </a:tc>
                <a:tc>
                  <a:txBody>
                    <a:bodyPr/>
                    <a:lstStyle/>
                    <a:p>
                      <a:r>
                        <a:rPr lang="en-US" dirty="0" smtClean="0"/>
                        <a:t>0%</a:t>
                      </a:r>
                      <a:endParaRPr lang="en-US" dirty="0"/>
                    </a:p>
                  </a:txBody>
                  <a:tcPr/>
                </a:tc>
              </a:tr>
              <a:tr h="338667">
                <a:tc>
                  <a:txBody>
                    <a:bodyPr/>
                    <a:lstStyle/>
                    <a:p>
                      <a:endParaRPr lang="en-US"/>
                    </a:p>
                  </a:txBody>
                  <a:tcPr/>
                </a:tc>
                <a:tc>
                  <a:txBody>
                    <a:bodyPr/>
                    <a:lstStyle/>
                    <a:p>
                      <a:r>
                        <a:rPr lang="en-US" dirty="0" smtClean="0"/>
                        <a:t>19-27</a:t>
                      </a:r>
                      <a:endParaRPr lang="en-US" dirty="0"/>
                    </a:p>
                  </a:txBody>
                  <a:tcPr/>
                </a:tc>
                <a:tc>
                  <a:txBody>
                    <a:bodyPr/>
                    <a:lstStyle/>
                    <a:p>
                      <a:r>
                        <a:rPr lang="en-US" dirty="0" smtClean="0"/>
                        <a:t>85%</a:t>
                      </a:r>
                      <a:endParaRPr lang="en-US" dirty="0"/>
                    </a:p>
                  </a:txBody>
                  <a:tcPr/>
                </a:tc>
                <a:tc>
                  <a:txBody>
                    <a:bodyPr/>
                    <a:lstStyle/>
                    <a:p>
                      <a:r>
                        <a:rPr lang="en-US" dirty="0" smtClean="0"/>
                        <a:t>14%</a:t>
                      </a:r>
                      <a:endParaRPr lang="en-US" dirty="0"/>
                    </a:p>
                  </a:txBody>
                  <a:tcPr/>
                </a:tc>
                <a:tc>
                  <a:txBody>
                    <a:bodyPr/>
                    <a:lstStyle/>
                    <a:p>
                      <a:r>
                        <a:rPr lang="en-US" dirty="0" smtClean="0"/>
                        <a:t>1%</a:t>
                      </a:r>
                      <a:endParaRPr lang="en-US" dirty="0"/>
                    </a:p>
                  </a:txBody>
                  <a:tcPr/>
                </a:tc>
              </a:tr>
              <a:tr h="338667">
                <a:tc>
                  <a:txBody>
                    <a:bodyPr/>
                    <a:lstStyle/>
                    <a:p>
                      <a:endParaRPr lang="en-US" dirty="0"/>
                    </a:p>
                  </a:txBody>
                  <a:tcPr/>
                </a:tc>
                <a:tc>
                  <a:txBody>
                    <a:bodyPr/>
                    <a:lstStyle/>
                    <a:p>
                      <a:r>
                        <a:rPr lang="en-US" dirty="0" smtClean="0"/>
                        <a:t>28-40</a:t>
                      </a:r>
                      <a:endParaRPr lang="en-US" dirty="0"/>
                    </a:p>
                  </a:txBody>
                  <a:tcPr/>
                </a:tc>
                <a:tc>
                  <a:txBody>
                    <a:bodyPr/>
                    <a:lstStyle/>
                    <a:p>
                      <a:r>
                        <a:rPr lang="en-US" dirty="0" smtClean="0"/>
                        <a:t>70%</a:t>
                      </a:r>
                      <a:endParaRPr lang="en-US" dirty="0"/>
                    </a:p>
                  </a:txBody>
                  <a:tcPr/>
                </a:tc>
                <a:tc>
                  <a:txBody>
                    <a:bodyPr/>
                    <a:lstStyle/>
                    <a:p>
                      <a:r>
                        <a:rPr lang="en-US" dirty="0" smtClean="0"/>
                        <a:t>23%</a:t>
                      </a:r>
                      <a:endParaRPr lang="en-US" dirty="0"/>
                    </a:p>
                  </a:txBody>
                  <a:tcPr/>
                </a:tc>
                <a:tc>
                  <a:txBody>
                    <a:bodyPr/>
                    <a:lstStyle/>
                    <a:p>
                      <a:r>
                        <a:rPr lang="en-US" dirty="0" smtClean="0"/>
                        <a:t>7%</a:t>
                      </a:r>
                      <a:endParaRPr lang="en-US" dirty="0"/>
                    </a:p>
                  </a:txBody>
                  <a:tcPr/>
                </a:tc>
              </a:tr>
              <a:tr h="338667">
                <a:tc>
                  <a:txBody>
                    <a:bodyPr/>
                    <a:lstStyle/>
                    <a:p>
                      <a:endParaRPr lang="en-US" dirty="0"/>
                    </a:p>
                  </a:txBody>
                  <a:tcPr/>
                </a:tc>
                <a:tc>
                  <a:txBody>
                    <a:bodyPr/>
                    <a:lstStyle/>
                    <a:p>
                      <a:r>
                        <a:rPr lang="en-US" dirty="0" smtClean="0"/>
                        <a:t>41-55</a:t>
                      </a:r>
                      <a:endParaRPr lang="en-US" dirty="0"/>
                    </a:p>
                  </a:txBody>
                  <a:tcPr/>
                </a:tc>
                <a:tc>
                  <a:txBody>
                    <a:bodyPr/>
                    <a:lstStyle/>
                    <a:p>
                      <a:r>
                        <a:rPr lang="en-US" dirty="0" smtClean="0"/>
                        <a:t>60%</a:t>
                      </a:r>
                      <a:endParaRPr lang="en-US" dirty="0"/>
                    </a:p>
                  </a:txBody>
                  <a:tcPr/>
                </a:tc>
                <a:tc>
                  <a:txBody>
                    <a:bodyPr/>
                    <a:lstStyle/>
                    <a:p>
                      <a:r>
                        <a:rPr lang="en-US" dirty="0" smtClean="0"/>
                        <a:t>35%</a:t>
                      </a:r>
                      <a:endParaRPr lang="en-US" dirty="0"/>
                    </a:p>
                  </a:txBody>
                  <a:tcPr/>
                </a:tc>
                <a:tc>
                  <a:txBody>
                    <a:bodyPr/>
                    <a:lstStyle/>
                    <a:p>
                      <a:r>
                        <a:rPr lang="en-US" dirty="0" smtClean="0"/>
                        <a:t>5%</a:t>
                      </a:r>
                      <a:endParaRPr lang="en-US" dirty="0"/>
                    </a:p>
                  </a:txBody>
                  <a:tcPr/>
                </a:tc>
              </a:tr>
              <a:tr h="338667">
                <a:tc>
                  <a:txBody>
                    <a:bodyPr/>
                    <a:lstStyle/>
                    <a:p>
                      <a:endParaRPr lang="en-US" dirty="0"/>
                    </a:p>
                  </a:txBody>
                  <a:tcPr/>
                </a:tc>
                <a:tc>
                  <a:txBody>
                    <a:bodyPr/>
                    <a:lstStyle/>
                    <a:p>
                      <a:r>
                        <a:rPr lang="en-US" dirty="0" smtClean="0"/>
                        <a:t>&gt;55</a:t>
                      </a:r>
                      <a:endParaRPr lang="en-US" dirty="0"/>
                    </a:p>
                  </a:txBody>
                  <a:tcPr/>
                </a:tc>
                <a:tc>
                  <a:txBody>
                    <a:bodyPr/>
                    <a:lstStyle/>
                    <a:p>
                      <a:r>
                        <a:rPr lang="en-US" dirty="0" smtClean="0"/>
                        <a:t>70%</a:t>
                      </a:r>
                      <a:endParaRPr lang="en-US" dirty="0"/>
                    </a:p>
                  </a:txBody>
                  <a:tcPr/>
                </a:tc>
                <a:tc>
                  <a:txBody>
                    <a:bodyPr/>
                    <a:lstStyle/>
                    <a:p>
                      <a:r>
                        <a:rPr lang="en-US" dirty="0" smtClean="0"/>
                        <a:t>25%</a:t>
                      </a:r>
                      <a:endParaRPr lang="en-US" dirty="0"/>
                    </a:p>
                  </a:txBody>
                  <a:tcPr/>
                </a:tc>
                <a:tc>
                  <a:txBody>
                    <a:bodyPr/>
                    <a:lstStyle/>
                    <a:p>
                      <a:r>
                        <a:rPr lang="en-US" dirty="0" smtClean="0"/>
                        <a:t>5%</a:t>
                      </a:r>
                      <a:endParaRPr lang="en-US" dirty="0"/>
                    </a:p>
                  </a:txBody>
                  <a:tcPr/>
                </a:tc>
              </a:tr>
            </a:tbl>
          </a:graphicData>
        </a:graphic>
      </p:graphicFrame>
      <p:sp>
        <p:nvSpPr>
          <p:cNvPr id="4" name="Slide Number Placeholder 3"/>
          <p:cNvSpPr>
            <a:spLocks noGrp="1"/>
          </p:cNvSpPr>
          <p:nvPr>
            <p:ph type="sldNum" sz="quarter" idx="4"/>
          </p:nvPr>
        </p:nvSpPr>
        <p:spPr/>
        <p:txBody>
          <a:bodyPr/>
          <a:lstStyle/>
          <a:p>
            <a:fld id="{940843F5-296F-4F4B-A810-90F17F292BA5}" type="slidenum">
              <a:rPr lang="en-US" smtClean="0"/>
              <a:t>12</a:t>
            </a:fld>
            <a:endParaRPr lang="en-US"/>
          </a:p>
        </p:txBody>
      </p:sp>
    </p:spTree>
    <p:extLst>
      <p:ext uri="{BB962C8B-B14F-4D97-AF65-F5344CB8AC3E}">
        <p14:creationId xmlns:p14="http://schemas.microsoft.com/office/powerpoint/2010/main" val="994129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sz="2400" b="1" dirty="0">
                <a:solidFill>
                  <a:schemeClr val="bg1"/>
                </a:solidFill>
              </a:rPr>
              <a:t>Tree 2 : </a:t>
            </a:r>
            <a:r>
              <a:rPr lang="en-US" sz="2400" dirty="0">
                <a:solidFill>
                  <a:schemeClr val="bg1"/>
                </a:solidFill>
              </a:rPr>
              <a:t>Variable Gender</a:t>
            </a:r>
          </a:p>
          <a:p>
            <a:pPr marL="0" indent="0">
              <a:buNone/>
            </a:pPr>
            <a:endParaRPr lang="en-US" sz="2400" dirty="0"/>
          </a:p>
          <a:p>
            <a:pPr marL="0" indent="0">
              <a:buNone/>
            </a:pPr>
            <a:endParaRPr lang="en-US" sz="2400" dirty="0"/>
          </a:p>
          <a:p>
            <a:pPr marL="0" indent="0">
              <a:buNone/>
            </a:pPr>
            <a:endParaRPr lang="en-US" sz="2400" b="1" dirty="0" smtClean="0"/>
          </a:p>
          <a:p>
            <a:pPr marL="0" indent="0">
              <a:buNone/>
            </a:pPr>
            <a:endParaRPr lang="en-US" sz="2400" b="1" dirty="0"/>
          </a:p>
          <a:p>
            <a:pPr marL="0" indent="0">
              <a:buNone/>
            </a:pPr>
            <a:r>
              <a:rPr lang="en-US" sz="2400" b="1" dirty="0" smtClean="0"/>
              <a:t>Tree </a:t>
            </a:r>
            <a:r>
              <a:rPr lang="en-US" sz="2400" b="1" dirty="0"/>
              <a:t>3 : </a:t>
            </a:r>
            <a:r>
              <a:rPr lang="en-US" sz="2400" dirty="0"/>
              <a:t>Variable </a:t>
            </a:r>
            <a:r>
              <a:rPr lang="en-US" sz="2400" dirty="0" smtClean="0"/>
              <a:t>Education</a:t>
            </a:r>
          </a:p>
        </p:txBody>
      </p:sp>
      <p:graphicFrame>
        <p:nvGraphicFramePr>
          <p:cNvPr id="5" name="Table 4"/>
          <p:cNvGraphicFramePr>
            <a:graphicFrameLocks noGrp="1"/>
          </p:cNvGraphicFramePr>
          <p:nvPr>
            <p:extLst>
              <p:ext uri="{D42A27DB-BD31-4B8C-83A1-F6EECF244321}">
                <p14:modId xmlns:p14="http://schemas.microsoft.com/office/powerpoint/2010/main" val="1518276265"/>
              </p:ext>
            </p:extLst>
          </p:nvPr>
        </p:nvGraphicFramePr>
        <p:xfrm>
          <a:off x="1447800" y="3352800"/>
          <a:ext cx="6096000" cy="2545317"/>
        </p:xfrm>
        <a:graphic>
          <a:graphicData uri="http://schemas.openxmlformats.org/drawingml/2006/table">
            <a:tbl>
              <a:tblPr firstRow="1" bandRow="1">
                <a:tableStyleId>{5C22544A-7EE6-4342-B048-85BDC9FD1C3A}</a:tableStyleId>
              </a:tblPr>
              <a:tblGrid>
                <a:gridCol w="1139275"/>
                <a:gridCol w="1495298"/>
                <a:gridCol w="1099227"/>
                <a:gridCol w="1219200"/>
                <a:gridCol w="1143000"/>
              </a:tblGrid>
              <a:tr h="533637">
                <a:tc>
                  <a:txBody>
                    <a:bodyPr/>
                    <a:lstStyle/>
                    <a:p>
                      <a:endParaRPr lang="en-US" dirty="0"/>
                    </a:p>
                  </a:txBody>
                  <a:tcPr/>
                </a:tc>
                <a:tc>
                  <a:txBody>
                    <a:bodyPr/>
                    <a:lstStyle/>
                    <a:p>
                      <a:r>
                        <a:rPr lang="en-US" dirty="0" smtClean="0"/>
                        <a:t>Salary Band</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533637">
                <a:tc>
                  <a:txBody>
                    <a:bodyPr/>
                    <a:lstStyle/>
                    <a:p>
                      <a:r>
                        <a:rPr lang="en-US" dirty="0" smtClean="0"/>
                        <a:t>Education</a:t>
                      </a:r>
                      <a:endParaRPr lang="en-US" dirty="0"/>
                    </a:p>
                  </a:txBody>
                  <a:tcPr/>
                </a:tc>
                <a:tc>
                  <a:txBody>
                    <a:bodyPr/>
                    <a:lstStyle/>
                    <a:p>
                      <a:r>
                        <a:rPr lang="en-US" dirty="0" smtClean="0"/>
                        <a:t>High</a:t>
                      </a:r>
                      <a:r>
                        <a:rPr lang="en-US" baseline="0" dirty="0" smtClean="0"/>
                        <a:t> School</a:t>
                      </a:r>
                      <a:endParaRPr lang="en-US" dirty="0"/>
                    </a:p>
                  </a:txBody>
                  <a:tcPr/>
                </a:tc>
                <a:tc>
                  <a:txBody>
                    <a:bodyPr/>
                    <a:lstStyle/>
                    <a:p>
                      <a:r>
                        <a:rPr lang="en-US" dirty="0" smtClean="0"/>
                        <a:t>85%</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tr>
              <a:tr h="533637">
                <a:tc>
                  <a:txBody>
                    <a:bodyPr/>
                    <a:lstStyle/>
                    <a:p>
                      <a:endParaRPr lang="en-US"/>
                    </a:p>
                  </a:txBody>
                  <a:tcPr/>
                </a:tc>
                <a:tc>
                  <a:txBody>
                    <a:bodyPr/>
                    <a:lstStyle/>
                    <a:p>
                      <a:r>
                        <a:rPr lang="en-US" dirty="0" smtClean="0"/>
                        <a:t>Diploma</a:t>
                      </a:r>
                      <a:endParaRPr lang="en-US" dirty="0"/>
                    </a:p>
                  </a:txBody>
                  <a:tcPr/>
                </a:tc>
                <a:tc>
                  <a:txBody>
                    <a:bodyPr/>
                    <a:lstStyle/>
                    <a:p>
                      <a:r>
                        <a:rPr lang="en-US" dirty="0" smtClean="0"/>
                        <a:t>80%</a:t>
                      </a:r>
                      <a:endParaRPr lang="en-US" dirty="0"/>
                    </a:p>
                  </a:txBody>
                  <a:tcPr/>
                </a:tc>
                <a:tc>
                  <a:txBody>
                    <a:bodyPr/>
                    <a:lstStyle/>
                    <a:p>
                      <a:r>
                        <a:rPr lang="en-US" dirty="0" smtClean="0"/>
                        <a:t>14%</a:t>
                      </a:r>
                      <a:endParaRPr lang="en-US" dirty="0"/>
                    </a:p>
                  </a:txBody>
                  <a:tcPr/>
                </a:tc>
                <a:tc>
                  <a:txBody>
                    <a:bodyPr/>
                    <a:lstStyle/>
                    <a:p>
                      <a:r>
                        <a:rPr lang="en-US" dirty="0" smtClean="0"/>
                        <a:t>6%</a:t>
                      </a:r>
                      <a:endParaRPr lang="en-US" dirty="0"/>
                    </a:p>
                  </a:txBody>
                  <a:tcPr/>
                </a:tc>
              </a:tr>
              <a:tr h="309170">
                <a:tc>
                  <a:txBody>
                    <a:bodyPr/>
                    <a:lstStyle/>
                    <a:p>
                      <a:endParaRPr lang="en-US" dirty="0"/>
                    </a:p>
                  </a:txBody>
                  <a:tcPr/>
                </a:tc>
                <a:tc>
                  <a:txBody>
                    <a:bodyPr/>
                    <a:lstStyle/>
                    <a:p>
                      <a:r>
                        <a:rPr lang="en-US" dirty="0" smtClean="0"/>
                        <a:t>Bachelors</a:t>
                      </a:r>
                      <a:endParaRPr lang="en-US" dirty="0"/>
                    </a:p>
                  </a:txBody>
                  <a:tcPr/>
                </a:tc>
                <a:tc>
                  <a:txBody>
                    <a:bodyPr/>
                    <a:lstStyle/>
                    <a:p>
                      <a:r>
                        <a:rPr lang="en-US" dirty="0" smtClean="0"/>
                        <a:t>77%</a:t>
                      </a:r>
                      <a:endParaRPr lang="en-US" dirty="0"/>
                    </a:p>
                  </a:txBody>
                  <a:tcPr/>
                </a:tc>
                <a:tc>
                  <a:txBody>
                    <a:bodyPr/>
                    <a:lstStyle/>
                    <a:p>
                      <a:r>
                        <a:rPr lang="en-US" dirty="0" smtClean="0"/>
                        <a:t>23%</a:t>
                      </a:r>
                      <a:endParaRPr lang="en-US" dirty="0"/>
                    </a:p>
                  </a:txBody>
                  <a:tcPr/>
                </a:tc>
                <a:tc>
                  <a:txBody>
                    <a:bodyPr/>
                    <a:lstStyle/>
                    <a:p>
                      <a:r>
                        <a:rPr lang="en-US" dirty="0" smtClean="0"/>
                        <a:t>0%</a:t>
                      </a:r>
                      <a:endParaRPr lang="en-US" dirty="0"/>
                    </a:p>
                  </a:txBody>
                  <a:tcPr/>
                </a:tc>
              </a:tr>
              <a:tr h="309170">
                <a:tc>
                  <a:txBody>
                    <a:bodyPr/>
                    <a:lstStyle/>
                    <a:p>
                      <a:endParaRPr lang="en-US" dirty="0"/>
                    </a:p>
                  </a:txBody>
                  <a:tcPr/>
                </a:tc>
                <a:tc>
                  <a:txBody>
                    <a:bodyPr/>
                    <a:lstStyle/>
                    <a:p>
                      <a:r>
                        <a:rPr lang="en-US" dirty="0" smtClean="0"/>
                        <a:t>Masters</a:t>
                      </a:r>
                      <a:endParaRPr lang="en-US" dirty="0"/>
                    </a:p>
                  </a:txBody>
                  <a:tcPr/>
                </a:tc>
                <a:tc>
                  <a:txBody>
                    <a:bodyPr/>
                    <a:lstStyle/>
                    <a:p>
                      <a:r>
                        <a:rPr lang="en-US" dirty="0" smtClean="0"/>
                        <a:t>62%</a:t>
                      </a:r>
                      <a:endParaRPr lang="en-US" dirty="0"/>
                    </a:p>
                  </a:txBody>
                  <a:tcPr/>
                </a:tc>
                <a:tc>
                  <a:txBody>
                    <a:bodyPr/>
                    <a:lstStyle/>
                    <a:p>
                      <a:r>
                        <a:rPr lang="en-US" dirty="0" smtClean="0"/>
                        <a:t>35%</a:t>
                      </a:r>
                      <a:endParaRPr lang="en-US" dirty="0"/>
                    </a:p>
                  </a:txBody>
                  <a:tcPr/>
                </a:tc>
                <a:tc>
                  <a:txBody>
                    <a:bodyPr/>
                    <a:lstStyle/>
                    <a:p>
                      <a:r>
                        <a:rPr lang="en-US" dirty="0" smtClean="0"/>
                        <a:t>3%</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21011383"/>
              </p:ext>
            </p:extLst>
          </p:nvPr>
        </p:nvGraphicFramePr>
        <p:xfrm>
          <a:off x="1524000" y="1066800"/>
          <a:ext cx="6096000" cy="13817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tc>
                <a:tc>
                  <a:txBody>
                    <a:bodyPr/>
                    <a:lstStyle/>
                    <a:p>
                      <a:r>
                        <a:rPr lang="en-US" dirty="0" smtClean="0"/>
                        <a:t>Salary Band</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Gender</a:t>
                      </a:r>
                      <a:endParaRPr lang="en-US" dirty="0"/>
                    </a:p>
                  </a:txBody>
                  <a:tcPr/>
                </a:tc>
                <a:tc>
                  <a:txBody>
                    <a:bodyPr/>
                    <a:lstStyle/>
                    <a:p>
                      <a:r>
                        <a:rPr lang="en-US" dirty="0" smtClean="0"/>
                        <a:t>Male</a:t>
                      </a:r>
                      <a:endParaRPr lang="en-US" dirty="0"/>
                    </a:p>
                  </a:txBody>
                  <a:tcPr/>
                </a:tc>
                <a:tc>
                  <a:txBody>
                    <a:bodyPr/>
                    <a:lstStyle/>
                    <a:p>
                      <a:r>
                        <a:rPr lang="en-US" dirty="0" smtClean="0"/>
                        <a:t>70%</a:t>
                      </a:r>
                      <a:endParaRPr lang="en-US" dirty="0"/>
                    </a:p>
                  </a:txBody>
                  <a:tcPr/>
                </a:tc>
                <a:tc>
                  <a:txBody>
                    <a:bodyPr/>
                    <a:lstStyle/>
                    <a:p>
                      <a:r>
                        <a:rPr lang="en-US" dirty="0" smtClean="0"/>
                        <a:t>27%</a:t>
                      </a:r>
                      <a:endParaRPr lang="en-US" dirty="0"/>
                    </a:p>
                  </a:txBody>
                  <a:tcPr/>
                </a:tc>
                <a:tc>
                  <a:txBody>
                    <a:bodyPr/>
                    <a:lstStyle/>
                    <a:p>
                      <a:r>
                        <a:rPr lang="en-US" dirty="0" smtClean="0"/>
                        <a:t>3%</a:t>
                      </a:r>
                      <a:endParaRPr lang="en-US" dirty="0"/>
                    </a:p>
                  </a:txBody>
                  <a:tcPr/>
                </a:tc>
              </a:tr>
              <a:tr h="370840">
                <a:tc>
                  <a:txBody>
                    <a:bodyPr/>
                    <a:lstStyle/>
                    <a:p>
                      <a:endParaRPr lang="en-US"/>
                    </a:p>
                  </a:txBody>
                  <a:tcPr/>
                </a:tc>
                <a:tc>
                  <a:txBody>
                    <a:bodyPr/>
                    <a:lstStyle/>
                    <a:p>
                      <a:r>
                        <a:rPr lang="en-US" dirty="0" smtClean="0"/>
                        <a:t>Female</a:t>
                      </a:r>
                      <a:endParaRPr lang="en-US" dirty="0"/>
                    </a:p>
                  </a:txBody>
                  <a:tcPr/>
                </a:tc>
                <a:tc>
                  <a:txBody>
                    <a:bodyPr/>
                    <a:lstStyle/>
                    <a:p>
                      <a:r>
                        <a:rPr lang="en-US" dirty="0" smtClean="0"/>
                        <a:t>75%</a:t>
                      </a:r>
                      <a:endParaRPr lang="en-US" dirty="0"/>
                    </a:p>
                  </a:txBody>
                  <a:tcPr/>
                </a:tc>
                <a:tc>
                  <a:txBody>
                    <a:bodyPr/>
                    <a:lstStyle/>
                    <a:p>
                      <a:r>
                        <a:rPr lang="en-US" dirty="0" smtClean="0"/>
                        <a:t>24%</a:t>
                      </a:r>
                      <a:endParaRPr lang="en-US" dirty="0"/>
                    </a:p>
                  </a:txBody>
                  <a:tcPr/>
                </a:tc>
                <a:tc>
                  <a:txBody>
                    <a:bodyPr/>
                    <a:lstStyle/>
                    <a:p>
                      <a:r>
                        <a:rPr lang="en-US" dirty="0" smtClean="0"/>
                        <a:t>1%</a:t>
                      </a:r>
                      <a:endParaRPr lang="en-US" dirty="0"/>
                    </a:p>
                  </a:txBody>
                  <a:tcPr/>
                </a:tc>
              </a:tr>
            </a:tbl>
          </a:graphicData>
        </a:graphic>
      </p:graphicFrame>
      <p:sp>
        <p:nvSpPr>
          <p:cNvPr id="2" name="Slide Number Placeholder 1"/>
          <p:cNvSpPr>
            <a:spLocks noGrp="1"/>
          </p:cNvSpPr>
          <p:nvPr>
            <p:ph type="sldNum" sz="quarter" idx="4"/>
          </p:nvPr>
        </p:nvSpPr>
        <p:spPr/>
        <p:txBody>
          <a:bodyPr/>
          <a:lstStyle/>
          <a:p>
            <a:fld id="{940843F5-296F-4F4B-A810-90F17F292BA5}" type="slidenum">
              <a:rPr lang="en-US" smtClean="0"/>
              <a:t>13</a:t>
            </a:fld>
            <a:endParaRPr lang="en-US"/>
          </a:p>
        </p:txBody>
      </p:sp>
    </p:spTree>
    <p:extLst>
      <p:ext uri="{BB962C8B-B14F-4D97-AF65-F5344CB8AC3E}">
        <p14:creationId xmlns:p14="http://schemas.microsoft.com/office/powerpoint/2010/main" val="2283657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2" y="685800"/>
            <a:ext cx="83216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610235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38600"/>
            <a:ext cx="6022975"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40843F5-296F-4F4B-A810-90F17F292BA5}" type="slidenum">
              <a:rPr lang="en-US" smtClean="0"/>
              <a:t>14</a:t>
            </a:fld>
            <a:endParaRPr lang="en-US"/>
          </a:p>
        </p:txBody>
      </p:sp>
    </p:spTree>
    <p:extLst>
      <p:ext uri="{BB962C8B-B14F-4D97-AF65-F5344CB8AC3E}">
        <p14:creationId xmlns:p14="http://schemas.microsoft.com/office/powerpoint/2010/main" val="1493894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0"/>
            <a:ext cx="8229600" cy="1252728"/>
          </a:xfrm>
        </p:spPr>
        <p:txBody>
          <a:bodyPr>
            <a:normAutofit fontScale="90000"/>
          </a:bodyPr>
          <a:lstStyle/>
          <a:p>
            <a:pPr marL="0" indent="0" algn="l"/>
            <a:r>
              <a:rPr lang="en-US" sz="1800" dirty="0"/>
              <a:t> </a:t>
            </a:r>
            <a:r>
              <a:rPr lang="en-US" sz="2400" dirty="0">
                <a:solidFill>
                  <a:schemeClr val="tx1"/>
                </a:solidFill>
              </a:rPr>
              <a:t>Age : 35 years ,Gender : Male </a:t>
            </a:r>
            <a:r>
              <a:rPr lang="en-US" sz="2400" dirty="0" smtClean="0">
                <a:solidFill>
                  <a:schemeClr val="tx1"/>
                </a:solidFill>
              </a:rPr>
              <a:t>,Education </a:t>
            </a:r>
            <a:r>
              <a:rPr lang="en-US" sz="2400" dirty="0">
                <a:solidFill>
                  <a:schemeClr val="tx1"/>
                </a:solidFill>
              </a:rPr>
              <a:t>: Diploma holder, </a:t>
            </a:r>
            <a:r>
              <a:rPr lang="en-US" sz="2400" dirty="0" smtClean="0">
                <a:solidFill>
                  <a:schemeClr val="tx1"/>
                </a:solidFill>
              </a:rPr>
              <a:t/>
            </a:r>
            <a:br>
              <a:rPr lang="en-US" sz="2400" dirty="0" smtClean="0">
                <a:solidFill>
                  <a:schemeClr val="tx1"/>
                </a:solidFill>
              </a:rPr>
            </a:br>
            <a:r>
              <a:rPr lang="en-US" sz="2400" dirty="0">
                <a:solidFill>
                  <a:schemeClr val="tx1"/>
                </a:solidFill>
              </a:rPr>
              <a:t> </a:t>
            </a:r>
            <a:r>
              <a:rPr lang="en-US" sz="2400" dirty="0" smtClean="0">
                <a:solidFill>
                  <a:schemeClr val="tx1"/>
                </a:solidFill>
              </a:rPr>
              <a:t>Industry </a:t>
            </a:r>
            <a:r>
              <a:rPr lang="en-US" sz="2400" dirty="0">
                <a:solidFill>
                  <a:schemeClr val="tx1"/>
                </a:solidFill>
              </a:rPr>
              <a:t>: Manufacturing, </a:t>
            </a:r>
            <a:r>
              <a:rPr lang="en-US" sz="2400" dirty="0" smtClean="0">
                <a:solidFill>
                  <a:schemeClr val="tx1"/>
                </a:solidFill>
              </a:rPr>
              <a:t>Residence </a:t>
            </a:r>
            <a:r>
              <a:rPr lang="en-US" sz="2400" dirty="0">
                <a:solidFill>
                  <a:schemeClr val="tx1"/>
                </a:solidFill>
              </a:rPr>
              <a:t>: Metro</a:t>
            </a:r>
            <a:r>
              <a:rPr lang="en-US" sz="1800" dirty="0"/>
              <a:t/>
            </a:r>
            <a:br>
              <a:rPr lang="en-US" sz="1800" dirty="0"/>
            </a:br>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3006655"/>
              </p:ext>
            </p:extLst>
          </p:nvPr>
        </p:nvGraphicFramePr>
        <p:xfrm>
          <a:off x="609600" y="3733800"/>
          <a:ext cx="7408860" cy="3134360"/>
        </p:xfrm>
        <a:graphic>
          <a:graphicData uri="http://schemas.openxmlformats.org/drawingml/2006/table">
            <a:tbl>
              <a:tblPr firstRow="1" bandRow="1">
                <a:tableStyleId>{5C22544A-7EE6-4342-B048-85BDC9FD1C3A}</a:tableStyleId>
              </a:tblPr>
              <a:tblGrid>
                <a:gridCol w="1481772"/>
                <a:gridCol w="1761490"/>
                <a:gridCol w="1202054"/>
                <a:gridCol w="1481772"/>
                <a:gridCol w="1481772"/>
              </a:tblGrid>
              <a:tr h="370840">
                <a:tc>
                  <a:txBody>
                    <a:bodyPr/>
                    <a:lstStyle/>
                    <a:p>
                      <a:endParaRPr lang="en-US" dirty="0"/>
                    </a:p>
                  </a:txBody>
                  <a:tcPr/>
                </a:tc>
                <a:tc>
                  <a:txBody>
                    <a:bodyPr/>
                    <a:lstStyle/>
                    <a:p>
                      <a:r>
                        <a:rPr lang="en-US" dirty="0" smtClean="0"/>
                        <a:t>Band</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r>
              <a:tr h="370840">
                <a:tc>
                  <a:txBody>
                    <a:bodyPr/>
                    <a:lstStyle/>
                    <a:p>
                      <a:r>
                        <a:rPr lang="en-US" dirty="0" smtClean="0"/>
                        <a:t>Age</a:t>
                      </a:r>
                      <a:endParaRPr lang="en-US" dirty="0"/>
                    </a:p>
                  </a:txBody>
                  <a:tcPr/>
                </a:tc>
                <a:tc>
                  <a:txBody>
                    <a:bodyPr/>
                    <a:lstStyle/>
                    <a:p>
                      <a:r>
                        <a:rPr lang="en-US" dirty="0" smtClean="0"/>
                        <a:t>28-40</a:t>
                      </a:r>
                      <a:endParaRPr lang="en-US" dirty="0"/>
                    </a:p>
                  </a:txBody>
                  <a:tcPr/>
                </a:tc>
                <a:tc>
                  <a:txBody>
                    <a:bodyPr/>
                    <a:lstStyle/>
                    <a:p>
                      <a:r>
                        <a:rPr lang="en-US" dirty="0" smtClean="0"/>
                        <a:t>70%</a:t>
                      </a:r>
                      <a:endParaRPr lang="en-US" dirty="0"/>
                    </a:p>
                  </a:txBody>
                  <a:tcPr/>
                </a:tc>
                <a:tc>
                  <a:txBody>
                    <a:bodyPr/>
                    <a:lstStyle/>
                    <a:p>
                      <a:r>
                        <a:rPr lang="en-US" dirty="0" smtClean="0"/>
                        <a:t>23%</a:t>
                      </a:r>
                      <a:endParaRPr lang="en-US" dirty="0"/>
                    </a:p>
                  </a:txBody>
                  <a:tcPr/>
                </a:tc>
                <a:tc>
                  <a:txBody>
                    <a:bodyPr/>
                    <a:lstStyle/>
                    <a:p>
                      <a:r>
                        <a:rPr lang="en-US" dirty="0" smtClean="0"/>
                        <a:t>7%</a:t>
                      </a:r>
                      <a:endParaRPr lang="en-US" dirty="0"/>
                    </a:p>
                  </a:txBody>
                  <a:tcPr/>
                </a:tc>
              </a:tr>
              <a:tr h="370840">
                <a:tc>
                  <a:txBody>
                    <a:bodyPr/>
                    <a:lstStyle/>
                    <a:p>
                      <a:r>
                        <a:rPr lang="en-US" dirty="0" smtClean="0"/>
                        <a:t>Gender</a:t>
                      </a:r>
                      <a:endParaRPr lang="en-US" dirty="0"/>
                    </a:p>
                  </a:txBody>
                  <a:tcPr/>
                </a:tc>
                <a:tc>
                  <a:txBody>
                    <a:bodyPr/>
                    <a:lstStyle/>
                    <a:p>
                      <a:r>
                        <a:rPr lang="en-US" dirty="0" smtClean="0"/>
                        <a:t>Male</a:t>
                      </a:r>
                      <a:endParaRPr lang="en-US" dirty="0"/>
                    </a:p>
                  </a:txBody>
                  <a:tcPr/>
                </a:tc>
                <a:tc>
                  <a:txBody>
                    <a:bodyPr/>
                    <a:lstStyle/>
                    <a:p>
                      <a:r>
                        <a:rPr lang="en-US" dirty="0" smtClean="0"/>
                        <a:t>70%</a:t>
                      </a:r>
                      <a:endParaRPr lang="en-US" dirty="0"/>
                    </a:p>
                  </a:txBody>
                  <a:tcPr/>
                </a:tc>
                <a:tc>
                  <a:txBody>
                    <a:bodyPr/>
                    <a:lstStyle/>
                    <a:p>
                      <a:r>
                        <a:rPr lang="en-US" dirty="0" smtClean="0"/>
                        <a:t>27%</a:t>
                      </a:r>
                      <a:endParaRPr lang="en-US" dirty="0"/>
                    </a:p>
                  </a:txBody>
                  <a:tcPr/>
                </a:tc>
                <a:tc>
                  <a:txBody>
                    <a:bodyPr/>
                    <a:lstStyle/>
                    <a:p>
                      <a:r>
                        <a:rPr lang="en-US" dirty="0" smtClean="0"/>
                        <a:t>3%</a:t>
                      </a:r>
                      <a:endParaRPr lang="en-US" dirty="0"/>
                    </a:p>
                  </a:txBody>
                  <a:tcPr/>
                </a:tc>
              </a:tr>
              <a:tr h="370840">
                <a:tc>
                  <a:txBody>
                    <a:bodyPr/>
                    <a:lstStyle/>
                    <a:p>
                      <a:r>
                        <a:rPr lang="en-US" dirty="0" smtClean="0"/>
                        <a:t>Education</a:t>
                      </a:r>
                      <a:endParaRPr lang="en-US" dirty="0"/>
                    </a:p>
                  </a:txBody>
                  <a:tcPr/>
                </a:tc>
                <a:tc>
                  <a:txBody>
                    <a:bodyPr/>
                    <a:lstStyle/>
                    <a:p>
                      <a:r>
                        <a:rPr lang="en-US" dirty="0" smtClean="0"/>
                        <a:t>Diploma</a:t>
                      </a:r>
                      <a:endParaRPr lang="en-US" dirty="0"/>
                    </a:p>
                  </a:txBody>
                  <a:tcPr/>
                </a:tc>
                <a:tc>
                  <a:txBody>
                    <a:bodyPr/>
                    <a:lstStyle/>
                    <a:p>
                      <a:r>
                        <a:rPr lang="en-US" dirty="0" smtClean="0"/>
                        <a:t>80%</a:t>
                      </a:r>
                      <a:endParaRPr lang="en-US" dirty="0"/>
                    </a:p>
                  </a:txBody>
                  <a:tcPr/>
                </a:tc>
                <a:tc>
                  <a:txBody>
                    <a:bodyPr/>
                    <a:lstStyle/>
                    <a:p>
                      <a:r>
                        <a:rPr lang="en-US" dirty="0" smtClean="0"/>
                        <a:t>14%</a:t>
                      </a:r>
                      <a:endParaRPr lang="en-US" dirty="0"/>
                    </a:p>
                  </a:txBody>
                  <a:tcPr/>
                </a:tc>
                <a:tc>
                  <a:txBody>
                    <a:bodyPr/>
                    <a:lstStyle/>
                    <a:p>
                      <a:r>
                        <a:rPr lang="en-US" dirty="0" smtClean="0"/>
                        <a:t>6%</a:t>
                      </a:r>
                      <a:endParaRPr lang="en-US" dirty="0"/>
                    </a:p>
                  </a:txBody>
                  <a:tcPr/>
                </a:tc>
              </a:tr>
              <a:tr h="370840">
                <a:tc>
                  <a:txBody>
                    <a:bodyPr/>
                    <a:lstStyle/>
                    <a:p>
                      <a:r>
                        <a:rPr lang="en-US" dirty="0" smtClean="0"/>
                        <a:t>Industry</a:t>
                      </a:r>
                      <a:endParaRPr lang="en-US" dirty="0"/>
                    </a:p>
                  </a:txBody>
                  <a:tcPr/>
                </a:tc>
                <a:tc>
                  <a:txBody>
                    <a:bodyPr/>
                    <a:lstStyle/>
                    <a:p>
                      <a:r>
                        <a:rPr lang="en-US" dirty="0" smtClean="0"/>
                        <a:t>Manufacturing</a:t>
                      </a:r>
                      <a:endParaRPr lang="en-US" dirty="0"/>
                    </a:p>
                  </a:txBody>
                  <a:tcPr/>
                </a:tc>
                <a:tc>
                  <a:txBody>
                    <a:bodyPr/>
                    <a:lstStyle/>
                    <a:p>
                      <a:r>
                        <a:rPr lang="en-US" dirty="0" smtClean="0"/>
                        <a:t>60%</a:t>
                      </a:r>
                      <a:endParaRPr lang="en-US" dirty="0"/>
                    </a:p>
                  </a:txBody>
                  <a:tcPr/>
                </a:tc>
                <a:tc>
                  <a:txBody>
                    <a:bodyPr/>
                    <a:lstStyle/>
                    <a:p>
                      <a:r>
                        <a:rPr lang="en-US" dirty="0" smtClean="0"/>
                        <a:t>35%</a:t>
                      </a:r>
                      <a:endParaRPr lang="en-US" dirty="0"/>
                    </a:p>
                  </a:txBody>
                  <a:tcPr/>
                </a:tc>
                <a:tc>
                  <a:txBody>
                    <a:bodyPr/>
                    <a:lstStyle/>
                    <a:p>
                      <a:r>
                        <a:rPr lang="en-US" dirty="0" smtClean="0"/>
                        <a:t>5%</a:t>
                      </a:r>
                      <a:endParaRPr lang="en-US" dirty="0"/>
                    </a:p>
                  </a:txBody>
                  <a:tcPr/>
                </a:tc>
              </a:tr>
              <a:tr h="370840">
                <a:tc>
                  <a:txBody>
                    <a:bodyPr/>
                    <a:lstStyle/>
                    <a:p>
                      <a:r>
                        <a:rPr lang="en-US" dirty="0" smtClean="0"/>
                        <a:t>Residence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Metro</a:t>
                      </a:r>
                    </a:p>
                  </a:txBody>
                  <a:tcPr/>
                </a:tc>
                <a:tc>
                  <a:txBody>
                    <a:bodyPr/>
                    <a:lstStyle/>
                    <a:p>
                      <a:r>
                        <a:rPr lang="en-US" dirty="0" smtClean="0"/>
                        <a:t>70%</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r>
                        <a:rPr lang="en-US" dirty="0" smtClean="0"/>
                        <a:t>Final Probability</a:t>
                      </a:r>
                      <a:endParaRPr lang="en-US" dirty="0"/>
                    </a:p>
                  </a:txBody>
                  <a:tcPr/>
                </a:tc>
                <a:tc>
                  <a:txBody>
                    <a:bodyPr/>
                    <a:lstStyle/>
                    <a:p>
                      <a:r>
                        <a:rPr lang="en-US" dirty="0" smtClean="0"/>
                        <a:t>70%</a:t>
                      </a:r>
                      <a:endParaRPr lang="en-US" dirty="0"/>
                    </a:p>
                  </a:txBody>
                  <a:tcPr/>
                </a:tc>
                <a:tc>
                  <a:txBody>
                    <a:bodyPr/>
                    <a:lstStyle/>
                    <a:p>
                      <a:r>
                        <a:rPr lang="en-US" dirty="0" smtClean="0"/>
                        <a:t>24%</a:t>
                      </a:r>
                      <a:endParaRPr lang="en-US" dirty="0"/>
                    </a:p>
                  </a:txBody>
                  <a:tcPr/>
                </a:tc>
                <a:tc>
                  <a:txBody>
                    <a:bodyPr/>
                    <a:lstStyle/>
                    <a:p>
                      <a:r>
                        <a:rPr lang="en-US" dirty="0" smtClean="0"/>
                        <a:t>6%</a:t>
                      </a:r>
                      <a:endParaRPr lang="en-US" dirty="0"/>
                    </a:p>
                  </a:txBody>
                  <a:tcPr/>
                </a:tc>
              </a:tr>
            </a:tbl>
          </a:graphicData>
        </a:graphic>
      </p:graphicFrame>
      <p:sp>
        <p:nvSpPr>
          <p:cNvPr id="2" name="Slide Number Placeholder 1"/>
          <p:cNvSpPr>
            <a:spLocks noGrp="1"/>
          </p:cNvSpPr>
          <p:nvPr>
            <p:ph type="sldNum" sz="quarter" idx="4"/>
          </p:nvPr>
        </p:nvSpPr>
        <p:spPr/>
        <p:txBody>
          <a:bodyPr/>
          <a:lstStyle/>
          <a:p>
            <a:fld id="{940843F5-296F-4F4B-A810-90F17F292BA5}" type="slidenum">
              <a:rPr lang="en-US" smtClean="0"/>
              <a:t>15</a:t>
            </a:fld>
            <a:endParaRPr lang="en-US"/>
          </a:p>
        </p:txBody>
      </p:sp>
    </p:spTree>
    <p:extLst>
      <p:ext uri="{BB962C8B-B14F-4D97-AF65-F5344CB8AC3E}">
        <p14:creationId xmlns:p14="http://schemas.microsoft.com/office/powerpoint/2010/main" val="1916646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endParaRPr lang="en-US" dirty="0"/>
          </a:p>
        </p:txBody>
      </p:sp>
      <p:sp>
        <p:nvSpPr>
          <p:cNvPr id="3" name="Content Placeholder 2"/>
          <p:cNvSpPr>
            <a:spLocks noGrp="1"/>
          </p:cNvSpPr>
          <p:nvPr>
            <p:ph idx="1"/>
          </p:nvPr>
        </p:nvSpPr>
        <p:spPr/>
        <p:txBody>
          <a:bodyPr>
            <a:normAutofit/>
          </a:bodyPr>
          <a:lstStyle/>
          <a:p>
            <a:r>
              <a:rPr lang="en-US" sz="2000" dirty="0" smtClean="0"/>
              <a:t>This algorithm </a:t>
            </a:r>
            <a:r>
              <a:rPr lang="en-US" sz="2000" dirty="0"/>
              <a:t>can solve both type of problems i.e. classification and regression and does a decent estimation at both fronts.</a:t>
            </a:r>
          </a:p>
          <a:p>
            <a:r>
              <a:rPr lang="en-US" sz="2000" dirty="0"/>
              <a:t>One of benefits of Random </a:t>
            </a:r>
            <a:r>
              <a:rPr lang="en-US" sz="2000" dirty="0" smtClean="0"/>
              <a:t>forest is </a:t>
            </a:r>
            <a:r>
              <a:rPr lang="en-US" sz="2000" dirty="0"/>
              <a:t>the power of handle large data set with higher </a:t>
            </a:r>
            <a:r>
              <a:rPr lang="en-US" sz="2000" dirty="0" smtClean="0"/>
              <a:t>dimensionality.</a:t>
            </a:r>
            <a:endParaRPr lang="en-US" sz="2000" dirty="0"/>
          </a:p>
          <a:p>
            <a:pPr marL="0" indent="0">
              <a:buNone/>
            </a:pPr>
            <a:endParaRPr lang="en-US" dirty="0"/>
          </a:p>
        </p:txBody>
      </p:sp>
      <p:sp>
        <p:nvSpPr>
          <p:cNvPr id="4" name="Slide Number Placeholder 3"/>
          <p:cNvSpPr>
            <a:spLocks noGrp="1"/>
          </p:cNvSpPr>
          <p:nvPr>
            <p:ph type="sldNum" sz="quarter" idx="4"/>
          </p:nvPr>
        </p:nvSpPr>
        <p:spPr/>
        <p:txBody>
          <a:bodyPr/>
          <a:lstStyle/>
          <a:p>
            <a:fld id="{940843F5-296F-4F4B-A810-90F17F292BA5}" type="slidenum">
              <a:rPr lang="en-US" smtClean="0"/>
              <a:t>16</a:t>
            </a:fld>
            <a:endParaRPr lang="en-US"/>
          </a:p>
        </p:txBody>
      </p:sp>
    </p:spTree>
    <p:extLst>
      <p:ext uri="{BB962C8B-B14F-4D97-AF65-F5344CB8AC3E}">
        <p14:creationId xmlns:p14="http://schemas.microsoft.com/office/powerpoint/2010/main" val="175728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normAutofit/>
          </a:bodyPr>
          <a:lstStyle/>
          <a:p>
            <a:r>
              <a:rPr lang="en-US" dirty="0"/>
              <a:t>Random forests have been observed to </a:t>
            </a:r>
            <a:r>
              <a:rPr lang="en-US" dirty="0" err="1"/>
              <a:t>overfit</a:t>
            </a:r>
            <a:r>
              <a:rPr lang="en-US" dirty="0"/>
              <a:t> for some datasets with noisy classification/regression tasks.</a:t>
            </a:r>
            <a:endParaRPr lang="en-US" baseline="30000" dirty="0"/>
          </a:p>
          <a:p>
            <a:r>
              <a:rPr lang="en-US" dirty="0"/>
              <a:t>For data including categorical variables with different number of levels, random forests are biased in favor of those attributes with more levels. Therefore, the variable importance scores from random forest are not reliable for this type of data.</a:t>
            </a:r>
          </a:p>
          <a:p>
            <a:endParaRPr lang="en-US" dirty="0"/>
          </a:p>
        </p:txBody>
      </p:sp>
      <p:sp>
        <p:nvSpPr>
          <p:cNvPr id="4" name="Slide Number Placeholder 3"/>
          <p:cNvSpPr>
            <a:spLocks noGrp="1"/>
          </p:cNvSpPr>
          <p:nvPr>
            <p:ph type="sldNum" sz="quarter" idx="4"/>
          </p:nvPr>
        </p:nvSpPr>
        <p:spPr/>
        <p:txBody>
          <a:bodyPr/>
          <a:lstStyle/>
          <a:p>
            <a:fld id="{940843F5-296F-4F4B-A810-90F17F292BA5}" type="slidenum">
              <a:rPr lang="en-US" smtClean="0"/>
              <a:t>17</a:t>
            </a:fld>
            <a:endParaRPr lang="en-US"/>
          </a:p>
        </p:txBody>
      </p:sp>
    </p:spTree>
    <p:extLst>
      <p:ext uri="{BB962C8B-B14F-4D97-AF65-F5344CB8AC3E}">
        <p14:creationId xmlns:p14="http://schemas.microsoft.com/office/powerpoint/2010/main" val="2177689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96201"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85800" y="762000"/>
            <a:ext cx="3082895" cy="584775"/>
          </a:xfrm>
          <a:prstGeom prst="rect">
            <a:avLst/>
          </a:prstGeom>
          <a:noFill/>
        </p:spPr>
        <p:txBody>
          <a:bodyPr wrap="none" rtlCol="0">
            <a:spAutoFit/>
          </a:bodyPr>
          <a:lstStyle/>
          <a:p>
            <a:r>
              <a:rPr lang="en-US" sz="3200" dirty="0" smtClean="0">
                <a:solidFill>
                  <a:srgbClr val="FF0000"/>
                </a:solidFill>
              </a:rPr>
              <a:t>Medical Dataset:</a:t>
            </a:r>
            <a:endParaRPr lang="en-US" sz="3200" dirty="0">
              <a:solidFill>
                <a:srgbClr val="FF0000"/>
              </a:solidFill>
            </a:endParaRPr>
          </a:p>
        </p:txBody>
      </p:sp>
      <p:sp>
        <p:nvSpPr>
          <p:cNvPr id="3" name="Slide Number Placeholder 2"/>
          <p:cNvSpPr>
            <a:spLocks noGrp="1"/>
          </p:cNvSpPr>
          <p:nvPr>
            <p:ph type="sldNum" sz="quarter" idx="12"/>
          </p:nvPr>
        </p:nvSpPr>
        <p:spPr/>
        <p:txBody>
          <a:bodyPr/>
          <a:lstStyle/>
          <a:p>
            <a:fld id="{940843F5-296F-4F4B-A810-90F17F292BA5}" type="slidenum">
              <a:rPr lang="en-US" smtClean="0"/>
              <a:t>18</a:t>
            </a:fld>
            <a:endParaRPr lang="en-US"/>
          </a:p>
        </p:txBody>
      </p:sp>
    </p:spTree>
    <p:extLst>
      <p:ext uri="{BB962C8B-B14F-4D97-AF65-F5344CB8AC3E}">
        <p14:creationId xmlns:p14="http://schemas.microsoft.com/office/powerpoint/2010/main" val="1108140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533400"/>
            <a:ext cx="8229600" cy="1252728"/>
          </a:xfrm>
        </p:spPr>
        <p:txBody>
          <a:bodyPr>
            <a:normAutofit fontScale="90000"/>
          </a:bodyPr>
          <a:lstStyle/>
          <a:p>
            <a:r>
              <a:rPr lang="en-US" dirty="0" smtClean="0"/>
              <a:t>R-Code</a:t>
            </a:r>
            <a:br>
              <a:rPr lang="en-US" dirty="0" smtClean="0"/>
            </a:br>
            <a:r>
              <a:rPr lang="en-US" sz="3100" dirty="0"/>
              <a:t>##DECISION TREE</a:t>
            </a:r>
            <a:br>
              <a:rPr lang="en-US" sz="3100" dirty="0"/>
            </a:br>
            <a:endParaRPr lang="en-US" sz="3100" dirty="0"/>
          </a:p>
        </p:txBody>
      </p:sp>
      <p:sp>
        <p:nvSpPr>
          <p:cNvPr id="2" name="Content Placeholder 1"/>
          <p:cNvSpPr>
            <a:spLocks noGrp="1"/>
          </p:cNvSpPr>
          <p:nvPr>
            <p:ph idx="1"/>
          </p:nvPr>
        </p:nvSpPr>
        <p:spPr>
          <a:xfrm>
            <a:off x="872067" y="2133600"/>
            <a:ext cx="7586133" cy="4343399"/>
          </a:xfrm>
        </p:spPr>
        <p:txBody>
          <a:bodyPr>
            <a:noAutofit/>
          </a:bodyPr>
          <a:lstStyle/>
          <a:p>
            <a:r>
              <a:rPr lang="en-US" sz="1800" dirty="0" smtClean="0">
                <a:solidFill>
                  <a:srgbClr val="FF0000"/>
                </a:solidFill>
              </a:rPr>
              <a:t># </a:t>
            </a:r>
            <a:r>
              <a:rPr lang="en-US" sz="1800" dirty="0">
                <a:solidFill>
                  <a:srgbClr val="FF0000"/>
                </a:solidFill>
              </a:rPr>
              <a:t>R code to import data</a:t>
            </a:r>
          </a:p>
          <a:p>
            <a:r>
              <a:rPr lang="en-US" sz="1800" dirty="0"/>
              <a:t>datasets &lt;- read.csv("C:/Users/</a:t>
            </a:r>
            <a:r>
              <a:rPr lang="en-US" sz="1800" dirty="0" err="1"/>
              <a:t>madhumitaj</a:t>
            </a:r>
            <a:r>
              <a:rPr lang="en-US" sz="1800" dirty="0"/>
              <a:t>/Desktop/R/Seminar Random Forest/dataset.csv", header &lt;- TRUE, </a:t>
            </a:r>
            <a:r>
              <a:rPr lang="en-US" sz="1800" dirty="0" err="1"/>
              <a:t>sep</a:t>
            </a:r>
            <a:r>
              <a:rPr lang="en-US" sz="1800" dirty="0"/>
              <a:t> &lt;- ",")</a:t>
            </a:r>
          </a:p>
          <a:p>
            <a:r>
              <a:rPr lang="en-US" sz="1800" dirty="0"/>
              <a:t>library(caret</a:t>
            </a:r>
            <a:r>
              <a:rPr lang="en-US" sz="1800" dirty="0" smtClean="0"/>
              <a:t>)</a:t>
            </a:r>
            <a:endParaRPr lang="en-US" sz="1800" dirty="0"/>
          </a:p>
          <a:p>
            <a:r>
              <a:rPr lang="en-US" sz="1800" dirty="0" err="1"/>
              <a:t>inTrain</a:t>
            </a:r>
            <a:r>
              <a:rPr lang="en-US" sz="1800" dirty="0"/>
              <a:t> &lt;- </a:t>
            </a:r>
            <a:r>
              <a:rPr lang="en-US" sz="1800" dirty="0" err="1"/>
              <a:t>createDataPartition</a:t>
            </a:r>
            <a:r>
              <a:rPr lang="en-US" sz="1800" dirty="0"/>
              <a:t>(y=</a:t>
            </a:r>
            <a:r>
              <a:rPr lang="en-US" sz="1800" dirty="0" err="1"/>
              <a:t>datasets$riskType</a:t>
            </a:r>
            <a:r>
              <a:rPr lang="en-US" sz="1800" dirty="0"/>
              <a:t>, p=0.7, list=FALSE)</a:t>
            </a:r>
          </a:p>
          <a:p>
            <a:r>
              <a:rPr lang="en-US" sz="1800" dirty="0"/>
              <a:t>training &lt;- datasets[</a:t>
            </a:r>
            <a:r>
              <a:rPr lang="en-US" sz="1800" dirty="0" err="1"/>
              <a:t>inTrain</a:t>
            </a:r>
            <a:r>
              <a:rPr lang="en-US" sz="1800" dirty="0"/>
              <a:t>,]</a:t>
            </a:r>
          </a:p>
          <a:p>
            <a:r>
              <a:rPr lang="en-US" sz="1800" dirty="0"/>
              <a:t>testing &lt;- datasets[-</a:t>
            </a:r>
            <a:r>
              <a:rPr lang="en-US" sz="1800" dirty="0" err="1"/>
              <a:t>inTrain</a:t>
            </a:r>
            <a:r>
              <a:rPr lang="en-US" sz="1800" dirty="0" smtClean="0"/>
              <a:t>,]</a:t>
            </a:r>
            <a:endParaRPr lang="en-US" sz="1800" dirty="0"/>
          </a:p>
          <a:p>
            <a:r>
              <a:rPr lang="en-US" sz="1800" dirty="0">
                <a:solidFill>
                  <a:srgbClr val="FF0000"/>
                </a:solidFill>
              </a:rPr>
              <a:t># fit classification tree as a model</a:t>
            </a:r>
          </a:p>
          <a:p>
            <a:r>
              <a:rPr lang="en-US" sz="1800" dirty="0" err="1"/>
              <a:t>modFit</a:t>
            </a:r>
            <a:r>
              <a:rPr lang="en-US" sz="1800" dirty="0"/>
              <a:t> &lt;- train(</a:t>
            </a:r>
            <a:r>
              <a:rPr lang="en-US" sz="1800" dirty="0" err="1"/>
              <a:t>riskType</a:t>
            </a:r>
            <a:r>
              <a:rPr lang="en-US" sz="1800" dirty="0"/>
              <a:t> ~ ., method="</a:t>
            </a:r>
            <a:r>
              <a:rPr lang="en-US" sz="1800" dirty="0" err="1"/>
              <a:t>rpart</a:t>
            </a:r>
            <a:r>
              <a:rPr lang="en-US" sz="1800" dirty="0"/>
              <a:t>", data=training)</a:t>
            </a:r>
          </a:p>
          <a:p>
            <a:r>
              <a:rPr lang="en-US" sz="1800" dirty="0">
                <a:solidFill>
                  <a:srgbClr val="FF0000"/>
                </a:solidFill>
              </a:rPr>
              <a:t># print the classification tree</a:t>
            </a:r>
          </a:p>
          <a:p>
            <a:r>
              <a:rPr lang="en-US" sz="1800" dirty="0"/>
              <a:t>print(</a:t>
            </a:r>
            <a:r>
              <a:rPr lang="en-US" sz="1800" dirty="0" err="1"/>
              <a:t>modFit$finalModel</a:t>
            </a:r>
            <a:r>
              <a:rPr lang="en-US" sz="1800" dirty="0"/>
              <a:t>)</a:t>
            </a:r>
          </a:p>
          <a:p>
            <a:r>
              <a:rPr lang="en-US" sz="1800" dirty="0"/>
              <a:t>rattle::</a:t>
            </a:r>
            <a:r>
              <a:rPr lang="en-US" sz="1800" dirty="0" err="1"/>
              <a:t>fancyRpartPlot</a:t>
            </a:r>
            <a:r>
              <a:rPr lang="en-US" sz="1800" dirty="0"/>
              <a:t>(</a:t>
            </a:r>
            <a:r>
              <a:rPr lang="en-US" sz="1800" dirty="0" err="1"/>
              <a:t>modFit$finalModel</a:t>
            </a:r>
            <a:r>
              <a:rPr lang="en-US" sz="1800" dirty="0"/>
              <a:t>)</a:t>
            </a:r>
          </a:p>
        </p:txBody>
      </p:sp>
      <p:sp>
        <p:nvSpPr>
          <p:cNvPr id="4" name="Slide Number Placeholder 3"/>
          <p:cNvSpPr>
            <a:spLocks noGrp="1"/>
          </p:cNvSpPr>
          <p:nvPr>
            <p:ph type="sldNum" sz="quarter" idx="4"/>
          </p:nvPr>
        </p:nvSpPr>
        <p:spPr/>
        <p:txBody>
          <a:bodyPr/>
          <a:lstStyle/>
          <a:p>
            <a:fld id="{940843F5-296F-4F4B-A810-90F17F292BA5}" type="slidenum">
              <a:rPr lang="en-US" smtClean="0"/>
              <a:t>19</a:t>
            </a:fld>
            <a:endParaRPr lang="en-US"/>
          </a:p>
        </p:txBody>
      </p:sp>
    </p:spTree>
    <p:extLst>
      <p:ext uri="{BB962C8B-B14F-4D97-AF65-F5344CB8AC3E}">
        <p14:creationId xmlns:p14="http://schemas.microsoft.com/office/powerpoint/2010/main" val="237124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872067" y="2286000"/>
            <a:ext cx="7408333" cy="3840163"/>
          </a:xfrm>
        </p:spPr>
        <p:txBody>
          <a:bodyPr/>
          <a:lstStyle/>
          <a:p>
            <a:r>
              <a:rPr lang="en-US" dirty="0" smtClean="0"/>
              <a:t>Introduction</a:t>
            </a:r>
          </a:p>
          <a:p>
            <a:r>
              <a:rPr lang="en-US" dirty="0" smtClean="0"/>
              <a:t>Basic Terms</a:t>
            </a:r>
          </a:p>
          <a:p>
            <a:r>
              <a:rPr lang="en-US" dirty="0" smtClean="0"/>
              <a:t>Algorithm</a:t>
            </a:r>
          </a:p>
          <a:p>
            <a:r>
              <a:rPr lang="en-US" dirty="0" smtClean="0"/>
              <a:t>Pros and Cons</a:t>
            </a:r>
          </a:p>
          <a:p>
            <a:r>
              <a:rPr lang="en-US" dirty="0" smtClean="0"/>
              <a:t>Applications</a:t>
            </a:r>
          </a:p>
          <a:p>
            <a:endParaRPr lang="en-US" dirty="0" smtClean="0"/>
          </a:p>
          <a:p>
            <a:pPr marL="0" indent="0">
              <a:buNone/>
            </a:pPr>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940843F5-296F-4F4B-A810-90F17F292BA5}" type="slidenum">
              <a:rPr lang="en-US" smtClean="0"/>
              <a:t>2</a:t>
            </a:fld>
            <a:endParaRPr lang="en-US"/>
          </a:p>
        </p:txBody>
      </p:sp>
    </p:spTree>
    <p:extLst>
      <p:ext uri="{BB962C8B-B14F-4D97-AF65-F5344CB8AC3E}">
        <p14:creationId xmlns:p14="http://schemas.microsoft.com/office/powerpoint/2010/main" val="2409107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 of Decision Tree :</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655320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4"/>
          </p:nvPr>
        </p:nvSpPr>
        <p:spPr/>
        <p:txBody>
          <a:bodyPr/>
          <a:lstStyle/>
          <a:p>
            <a:fld id="{940843F5-296F-4F4B-A810-90F17F292BA5}" type="slidenum">
              <a:rPr lang="en-US" smtClean="0"/>
              <a:t>20</a:t>
            </a:fld>
            <a:endParaRPr lang="en-US"/>
          </a:p>
        </p:txBody>
      </p:sp>
    </p:spTree>
    <p:extLst>
      <p:ext uri="{BB962C8B-B14F-4D97-AF65-F5344CB8AC3E}">
        <p14:creationId xmlns:p14="http://schemas.microsoft.com/office/powerpoint/2010/main" val="4109117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229600" cy="804672"/>
          </a:xfrm>
        </p:spPr>
        <p:txBody>
          <a:bodyPr>
            <a:normAutofit fontScale="90000"/>
          </a:bodyPr>
          <a:lstStyle/>
          <a:p>
            <a:r>
              <a:rPr lang="en-US" sz="3600" dirty="0" smtClean="0"/>
              <a:t>RANDOM </a:t>
            </a:r>
            <a:r>
              <a:rPr lang="en-US" sz="3600" dirty="0"/>
              <a:t>FOREST CLASSIFICATION PLOT</a:t>
            </a:r>
            <a:r>
              <a:rPr lang="en-US" dirty="0"/>
              <a:t/>
            </a:r>
            <a:br>
              <a:rPr lang="en-US" dirty="0"/>
            </a:br>
            <a:endParaRPr lang="en-US" dirty="0"/>
          </a:p>
        </p:txBody>
      </p:sp>
      <p:sp>
        <p:nvSpPr>
          <p:cNvPr id="2" name="Content Placeholder 1"/>
          <p:cNvSpPr>
            <a:spLocks noGrp="1"/>
          </p:cNvSpPr>
          <p:nvPr>
            <p:ph idx="1"/>
          </p:nvPr>
        </p:nvSpPr>
        <p:spPr>
          <a:xfrm>
            <a:off x="533400" y="1905000"/>
            <a:ext cx="7713133" cy="4343400"/>
          </a:xfrm>
        </p:spPr>
        <p:txBody>
          <a:bodyPr>
            <a:normAutofit fontScale="40000" lnSpcReduction="20000"/>
          </a:bodyPr>
          <a:lstStyle/>
          <a:p>
            <a:endParaRPr lang="en-US" sz="1600" dirty="0"/>
          </a:p>
          <a:p>
            <a:r>
              <a:rPr lang="en-US" sz="1800" dirty="0" smtClean="0"/>
              <a:t>names(datasets</a:t>
            </a:r>
            <a:r>
              <a:rPr lang="en-US" sz="1800" dirty="0"/>
              <a:t>)</a:t>
            </a:r>
          </a:p>
          <a:p>
            <a:r>
              <a:rPr lang="en-US" sz="1800" dirty="0"/>
              <a:t>library(</a:t>
            </a:r>
            <a:r>
              <a:rPr lang="en-US" sz="1800" dirty="0" err="1"/>
              <a:t>randomForest</a:t>
            </a:r>
            <a:r>
              <a:rPr lang="en-US" sz="1800" dirty="0"/>
              <a:t>)</a:t>
            </a:r>
          </a:p>
          <a:p>
            <a:r>
              <a:rPr lang="en-US" sz="1800" dirty="0" err="1"/>
              <a:t>datasets.rf</a:t>
            </a:r>
            <a:r>
              <a:rPr lang="en-US" sz="1800" dirty="0"/>
              <a:t> &lt;- </a:t>
            </a:r>
            <a:r>
              <a:rPr lang="en-US" sz="1800" dirty="0" err="1"/>
              <a:t>randomForest</a:t>
            </a:r>
            <a:r>
              <a:rPr lang="en-US" sz="1800" dirty="0"/>
              <a:t>::</a:t>
            </a:r>
            <a:r>
              <a:rPr lang="en-US" sz="1800" dirty="0" err="1"/>
              <a:t>randomForest</a:t>
            </a:r>
            <a:r>
              <a:rPr lang="en-US" sz="1800" dirty="0"/>
              <a:t>(datasets[,-5], datasets[,5], </a:t>
            </a:r>
            <a:r>
              <a:rPr lang="en-US" sz="1800" dirty="0" err="1"/>
              <a:t>prox</a:t>
            </a:r>
            <a:r>
              <a:rPr lang="en-US" sz="1800" dirty="0"/>
              <a:t>=TRUE)</a:t>
            </a:r>
          </a:p>
          <a:p>
            <a:r>
              <a:rPr lang="en-US" sz="1800" dirty="0" err="1"/>
              <a:t>datasets.rf</a:t>
            </a:r>
            <a:endParaRPr lang="en-US" sz="1800" dirty="0"/>
          </a:p>
          <a:p>
            <a:r>
              <a:rPr lang="en-US" sz="1800" dirty="0" err="1"/>
              <a:t>datasets.p</a:t>
            </a:r>
            <a:r>
              <a:rPr lang="en-US" sz="1800" dirty="0"/>
              <a:t> &lt;- </a:t>
            </a:r>
            <a:r>
              <a:rPr lang="en-US" sz="1800" dirty="0" err="1"/>
              <a:t>randomForest</a:t>
            </a:r>
            <a:r>
              <a:rPr lang="en-US" sz="1800" dirty="0"/>
              <a:t>::</a:t>
            </a:r>
            <a:r>
              <a:rPr lang="en-US" sz="1800" dirty="0" err="1"/>
              <a:t>classCenter</a:t>
            </a:r>
            <a:r>
              <a:rPr lang="en-US" sz="1800" dirty="0"/>
              <a:t>(datasets[,-5], datasets[,5], </a:t>
            </a:r>
            <a:r>
              <a:rPr lang="en-US" sz="1800" dirty="0" err="1"/>
              <a:t>datasets.rf$prox</a:t>
            </a:r>
            <a:r>
              <a:rPr lang="en-US" sz="1800" dirty="0"/>
              <a:t>)</a:t>
            </a:r>
          </a:p>
          <a:p>
            <a:r>
              <a:rPr lang="en-US" sz="1800" dirty="0" err="1"/>
              <a:t>datasets.p</a:t>
            </a:r>
            <a:endParaRPr lang="en-US" sz="1800" dirty="0"/>
          </a:p>
          <a:p>
            <a:r>
              <a:rPr lang="en-US" sz="1800" dirty="0"/>
              <a:t>plot(datasets[,2], datasets[,4], </a:t>
            </a:r>
            <a:r>
              <a:rPr lang="en-US" sz="1800" dirty="0" err="1"/>
              <a:t>pch</a:t>
            </a:r>
            <a:r>
              <a:rPr lang="en-US" sz="1800" dirty="0"/>
              <a:t>=21, </a:t>
            </a:r>
            <a:r>
              <a:rPr lang="en-US" sz="1800" dirty="0" err="1"/>
              <a:t>xlab</a:t>
            </a:r>
            <a:r>
              <a:rPr lang="en-US" sz="1800" dirty="0"/>
              <a:t>=names(datasets)[2], </a:t>
            </a:r>
            <a:r>
              <a:rPr lang="en-US" sz="1800" dirty="0" err="1"/>
              <a:t>ylab</a:t>
            </a:r>
            <a:r>
              <a:rPr lang="en-US" sz="1800" dirty="0"/>
              <a:t>=names(datasets)[4],</a:t>
            </a:r>
          </a:p>
          <a:p>
            <a:r>
              <a:rPr lang="en-US" sz="1800" dirty="0"/>
              <a:t>     </a:t>
            </a:r>
            <a:r>
              <a:rPr lang="en-US" sz="1800" dirty="0" err="1"/>
              <a:t>bg</a:t>
            </a:r>
            <a:r>
              <a:rPr lang="en-US" sz="1800" dirty="0"/>
              <a:t>=c("green", "red")[</a:t>
            </a:r>
            <a:r>
              <a:rPr lang="en-US" sz="1800" dirty="0" err="1"/>
              <a:t>as.numeric</a:t>
            </a:r>
            <a:r>
              <a:rPr lang="en-US" sz="1800" dirty="0"/>
              <a:t>(factor(</a:t>
            </a:r>
            <a:r>
              <a:rPr lang="en-US" sz="1800" dirty="0" err="1"/>
              <a:t>datasets$riskType</a:t>
            </a:r>
            <a:r>
              <a:rPr lang="en-US" sz="1800" dirty="0"/>
              <a:t>))],</a:t>
            </a:r>
          </a:p>
          <a:p>
            <a:r>
              <a:rPr lang="en-US" sz="1800" dirty="0"/>
              <a:t>     main="Medical Data with Prototypes")</a:t>
            </a:r>
          </a:p>
          <a:p>
            <a:r>
              <a:rPr lang="en-US" sz="1800" dirty="0"/>
              <a:t>     legend("</a:t>
            </a:r>
            <a:r>
              <a:rPr lang="en-US" sz="1800" dirty="0" err="1"/>
              <a:t>topright</a:t>
            </a:r>
            <a:r>
              <a:rPr lang="en-US" sz="1800" dirty="0"/>
              <a:t>", </a:t>
            </a:r>
            <a:r>
              <a:rPr lang="en-US" sz="1800" dirty="0" err="1"/>
              <a:t>pch</a:t>
            </a:r>
            <a:r>
              <a:rPr lang="en-US" sz="1800" dirty="0"/>
              <a:t> = 1, col = c("green", "red"), legend = c("No Readmission", "Readmission"))</a:t>
            </a:r>
          </a:p>
          <a:p>
            <a:r>
              <a:rPr lang="en-US" sz="1800" dirty="0"/>
              <a:t>points(</a:t>
            </a:r>
            <a:r>
              <a:rPr lang="en-US" sz="1800" dirty="0" err="1"/>
              <a:t>datasets.p</a:t>
            </a:r>
            <a:r>
              <a:rPr lang="en-US" sz="1800" dirty="0"/>
              <a:t>[,2], </a:t>
            </a:r>
            <a:r>
              <a:rPr lang="en-US" sz="1800" dirty="0" err="1"/>
              <a:t>datasets.p</a:t>
            </a:r>
            <a:r>
              <a:rPr lang="en-US" sz="1800" dirty="0"/>
              <a:t>[,4], </a:t>
            </a:r>
            <a:r>
              <a:rPr lang="en-US" sz="1800" dirty="0" err="1"/>
              <a:t>pch</a:t>
            </a:r>
            <a:r>
              <a:rPr lang="en-US" sz="1800" dirty="0"/>
              <a:t>=21, </a:t>
            </a:r>
            <a:r>
              <a:rPr lang="en-US" sz="1800" dirty="0" err="1"/>
              <a:t>cex</a:t>
            </a:r>
            <a:r>
              <a:rPr lang="en-US" sz="1800" dirty="0"/>
              <a:t>=2, </a:t>
            </a:r>
            <a:r>
              <a:rPr lang="en-US" sz="1800" dirty="0" err="1"/>
              <a:t>bg</a:t>
            </a:r>
            <a:r>
              <a:rPr lang="en-US" sz="1800" dirty="0"/>
              <a:t>=c("green", "red"))</a:t>
            </a:r>
          </a:p>
          <a:p>
            <a:endParaRPr lang="en-US" sz="1600" dirty="0" smtClean="0"/>
          </a:p>
          <a:p>
            <a:r>
              <a:rPr lang="en-US" sz="1800" dirty="0" smtClean="0">
                <a:solidFill>
                  <a:srgbClr val="FF0000"/>
                </a:solidFill>
              </a:rPr>
              <a:t>#</a:t>
            </a:r>
            <a:r>
              <a:rPr lang="en-US" sz="1800" dirty="0">
                <a:solidFill>
                  <a:srgbClr val="FF0000"/>
                </a:solidFill>
              </a:rPr>
              <a:t>F</a:t>
            </a:r>
            <a:r>
              <a:rPr lang="en-US" sz="1800" dirty="0" smtClean="0">
                <a:solidFill>
                  <a:srgbClr val="FF0000"/>
                </a:solidFill>
              </a:rPr>
              <a:t>inding Accuracy</a:t>
            </a:r>
            <a:endParaRPr lang="en-US" sz="1800" dirty="0">
              <a:solidFill>
                <a:srgbClr val="FF0000"/>
              </a:solidFill>
            </a:endParaRPr>
          </a:p>
          <a:p>
            <a:r>
              <a:rPr lang="en-US" sz="2000" dirty="0"/>
              <a:t>x&lt;-</a:t>
            </a:r>
            <a:r>
              <a:rPr lang="en-US" sz="2000" dirty="0" err="1" smtClean="0"/>
              <a:t>datasets.rf$confusion</a:t>
            </a:r>
            <a:endParaRPr lang="en-US" sz="2000" dirty="0"/>
          </a:p>
          <a:p>
            <a:r>
              <a:rPr lang="en-US" sz="2000" dirty="0"/>
              <a:t>z&lt;-x[,-3]</a:t>
            </a:r>
          </a:p>
          <a:p>
            <a:r>
              <a:rPr lang="en-US" sz="2000" dirty="0"/>
              <a:t>library(psych)</a:t>
            </a:r>
          </a:p>
          <a:p>
            <a:r>
              <a:rPr lang="en-US" sz="2000" dirty="0" smtClean="0"/>
              <a:t>Accuracy&lt;-</a:t>
            </a:r>
            <a:r>
              <a:rPr lang="en-US" sz="2000" dirty="0" err="1" smtClean="0"/>
              <a:t>tr</a:t>
            </a:r>
            <a:r>
              <a:rPr lang="en-US" sz="2000" dirty="0" smtClean="0"/>
              <a:t>(z</a:t>
            </a:r>
            <a:r>
              <a:rPr lang="en-US" sz="2000" dirty="0"/>
              <a:t>)/</a:t>
            </a:r>
            <a:r>
              <a:rPr lang="en-US" sz="2000" dirty="0" err="1"/>
              <a:t>nrow</a:t>
            </a:r>
            <a:r>
              <a:rPr lang="en-US" sz="2000" dirty="0"/>
              <a:t>(datasets</a:t>
            </a:r>
            <a:r>
              <a:rPr lang="en-US" sz="2000" dirty="0" smtClean="0"/>
              <a:t>)</a:t>
            </a:r>
          </a:p>
          <a:p>
            <a:r>
              <a:rPr lang="en-US" sz="2000" dirty="0" smtClean="0"/>
              <a:t>Accuracy</a:t>
            </a:r>
            <a:endParaRPr lang="en-US" sz="2000" dirty="0"/>
          </a:p>
          <a:p>
            <a:r>
              <a:rPr lang="en-US" sz="2600" dirty="0" smtClean="0"/>
              <a:t>[</a:t>
            </a:r>
            <a:r>
              <a:rPr lang="en-US" sz="2600" dirty="0"/>
              <a:t>1] 0.9666667</a:t>
            </a:r>
          </a:p>
        </p:txBody>
      </p:sp>
      <p:sp>
        <p:nvSpPr>
          <p:cNvPr id="4" name="Slide Number Placeholder 3"/>
          <p:cNvSpPr>
            <a:spLocks noGrp="1"/>
          </p:cNvSpPr>
          <p:nvPr>
            <p:ph type="sldNum" sz="quarter" idx="4"/>
          </p:nvPr>
        </p:nvSpPr>
        <p:spPr/>
        <p:txBody>
          <a:bodyPr/>
          <a:lstStyle/>
          <a:p>
            <a:fld id="{940843F5-296F-4F4B-A810-90F17F292BA5}" type="slidenum">
              <a:rPr lang="en-US" smtClean="0"/>
              <a:t>21</a:t>
            </a:fld>
            <a:endParaRPr lang="en-US"/>
          </a:p>
        </p:txBody>
      </p:sp>
    </p:spTree>
    <p:extLst>
      <p:ext uri="{BB962C8B-B14F-4D97-AF65-F5344CB8AC3E}">
        <p14:creationId xmlns:p14="http://schemas.microsoft.com/office/powerpoint/2010/main" val="2617868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Output of Classification using RF :</a:t>
            </a:r>
            <a:endParaRPr lang="en-US" dirty="0"/>
          </a:p>
        </p:txBody>
      </p:sp>
      <p:pic>
        <p:nvPicPr>
          <p:cNvPr id="2050" name="Picture 2" descr="C:\Users\madhumitaj\Desktop\R\Seminar Random Forest\R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51891"/>
            <a:ext cx="4191000" cy="434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38800" y="5334000"/>
            <a:ext cx="3102131" cy="923330"/>
          </a:xfrm>
          <a:prstGeom prst="rect">
            <a:avLst/>
          </a:prstGeom>
          <a:noFill/>
        </p:spPr>
        <p:txBody>
          <a:bodyPr wrap="none" rtlCol="0">
            <a:spAutoFit/>
          </a:bodyPr>
          <a:lstStyle/>
          <a:p>
            <a:r>
              <a:rPr lang="en-US" dirty="0" smtClean="0"/>
              <a:t>Where,</a:t>
            </a:r>
          </a:p>
          <a:p>
            <a:pPr lvl="1"/>
            <a:r>
              <a:rPr lang="en-US" dirty="0" err="1" smtClean="0"/>
              <a:t>ICD_Class</a:t>
            </a:r>
            <a:r>
              <a:rPr lang="en-US" dirty="0" smtClean="0"/>
              <a:t> : Comorbidities</a:t>
            </a:r>
          </a:p>
          <a:p>
            <a:pPr lvl="1"/>
            <a:r>
              <a:rPr lang="en-US" dirty="0" err="1" smtClean="0"/>
              <a:t>Hlos</a:t>
            </a:r>
            <a:r>
              <a:rPr lang="en-US" dirty="0" smtClean="0"/>
              <a:t> : Length of Stay</a:t>
            </a:r>
            <a:endParaRPr lang="en-US" dirty="0"/>
          </a:p>
        </p:txBody>
      </p:sp>
      <p:sp>
        <p:nvSpPr>
          <p:cNvPr id="4" name="Slide Number Placeholder 3"/>
          <p:cNvSpPr>
            <a:spLocks noGrp="1"/>
          </p:cNvSpPr>
          <p:nvPr>
            <p:ph type="sldNum" sz="quarter" idx="4"/>
          </p:nvPr>
        </p:nvSpPr>
        <p:spPr/>
        <p:txBody>
          <a:bodyPr/>
          <a:lstStyle/>
          <a:p>
            <a:fld id="{940843F5-296F-4F4B-A810-90F17F292BA5}" type="slidenum">
              <a:rPr lang="en-US" smtClean="0"/>
              <a:t>22</a:t>
            </a:fld>
            <a:endParaRPr lang="en-US"/>
          </a:p>
        </p:txBody>
      </p:sp>
    </p:spTree>
    <p:extLst>
      <p:ext uri="{BB962C8B-B14F-4D97-AF65-F5344CB8AC3E}">
        <p14:creationId xmlns:p14="http://schemas.microsoft.com/office/powerpoint/2010/main" val="1903313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Random forests is an ensemble learning method for classification, regression , that operate by constructing a multitude of decision trees at training time and outputting the class that is the mode of the classes (classification) or mean prediction (regression) of the individual trees.</a:t>
            </a:r>
          </a:p>
          <a:p>
            <a:endParaRPr lang="en-US" dirty="0"/>
          </a:p>
        </p:txBody>
      </p:sp>
      <p:sp>
        <p:nvSpPr>
          <p:cNvPr id="4" name="Slide Number Placeholder 3"/>
          <p:cNvSpPr>
            <a:spLocks noGrp="1"/>
          </p:cNvSpPr>
          <p:nvPr>
            <p:ph type="sldNum" sz="quarter" idx="4"/>
          </p:nvPr>
        </p:nvSpPr>
        <p:spPr/>
        <p:txBody>
          <a:bodyPr/>
          <a:lstStyle/>
          <a:p>
            <a:fld id="{940843F5-296F-4F4B-A810-90F17F292BA5}" type="slidenum">
              <a:rPr lang="en-US" smtClean="0"/>
              <a:t>3</a:t>
            </a:fld>
            <a:endParaRPr lang="en-US"/>
          </a:p>
        </p:txBody>
      </p:sp>
    </p:spTree>
    <p:extLst>
      <p:ext uri="{BB962C8B-B14F-4D97-AF65-F5344CB8AC3E}">
        <p14:creationId xmlns:p14="http://schemas.microsoft.com/office/powerpoint/2010/main" val="3273488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a:xfrm>
            <a:off x="872067" y="1981200"/>
            <a:ext cx="7408333" cy="4144963"/>
          </a:xfrm>
        </p:spPr>
        <p:txBody>
          <a:bodyPr>
            <a:normAutofit/>
          </a:bodyPr>
          <a:lstStyle/>
          <a:p>
            <a:pPr marL="0" indent="0">
              <a:buNone/>
            </a:pPr>
            <a:r>
              <a:rPr lang="en-US" sz="3100" dirty="0" smtClean="0"/>
              <a:t>Decision Tree</a:t>
            </a:r>
            <a:endParaRPr lang="en-US" dirty="0" smtClean="0"/>
          </a:p>
          <a:p>
            <a:pPr marL="0" indent="0">
              <a:buNone/>
            </a:pPr>
            <a:r>
              <a:rPr lang="en-US" dirty="0" smtClean="0"/>
              <a:t>1.start </a:t>
            </a:r>
            <a:r>
              <a:rPr lang="en-US" dirty="0"/>
              <a:t>with all variables in one group</a:t>
            </a:r>
          </a:p>
          <a:p>
            <a:pPr marL="0" indent="0">
              <a:buNone/>
            </a:pPr>
            <a:r>
              <a:rPr lang="en-US" dirty="0"/>
              <a:t>2. find the variable that best splits the outcomes into two groups</a:t>
            </a:r>
          </a:p>
          <a:p>
            <a:pPr marL="0" indent="0">
              <a:buNone/>
            </a:pPr>
            <a:r>
              <a:rPr lang="en-US" dirty="0"/>
              <a:t>3. divide data into two groups (</a:t>
            </a:r>
            <a:r>
              <a:rPr lang="en-US" i="1" dirty="0"/>
              <a:t>leaves</a:t>
            </a:r>
            <a:r>
              <a:rPr lang="en-US" dirty="0"/>
              <a:t>) based on the split performed (</a:t>
            </a:r>
            <a:r>
              <a:rPr lang="en-US" i="1" dirty="0"/>
              <a:t>node</a:t>
            </a:r>
            <a:r>
              <a:rPr lang="en-US" dirty="0"/>
              <a:t>)</a:t>
            </a:r>
          </a:p>
          <a:p>
            <a:pPr marL="0" indent="0">
              <a:buNone/>
            </a:pPr>
            <a:r>
              <a:rPr lang="en-US" dirty="0"/>
              <a:t>4. within each split, find variables to split the groups again</a:t>
            </a:r>
          </a:p>
          <a:p>
            <a:pPr marL="0" indent="0">
              <a:buNone/>
            </a:pPr>
            <a:r>
              <a:rPr lang="en-US" dirty="0"/>
              <a:t>5. continue this process until all groups are sufficiently small/homogeneous/“pure”</a:t>
            </a:r>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fld id="{940843F5-296F-4F4B-A810-90F17F292BA5}" type="slidenum">
              <a:rPr lang="en-US" smtClean="0"/>
              <a:t>4</a:t>
            </a:fld>
            <a:endParaRPr lang="en-US"/>
          </a:p>
        </p:txBody>
      </p:sp>
    </p:spTree>
    <p:extLst>
      <p:ext uri="{BB962C8B-B14F-4D97-AF65-F5344CB8AC3E}">
        <p14:creationId xmlns:p14="http://schemas.microsoft.com/office/powerpoint/2010/main" val="3633420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1382" y="905164"/>
            <a:ext cx="1869423" cy="584775"/>
          </a:xfrm>
          <a:prstGeom prst="rect">
            <a:avLst/>
          </a:prstGeom>
          <a:noFill/>
        </p:spPr>
        <p:txBody>
          <a:bodyPr wrap="none" rtlCol="0">
            <a:spAutoFit/>
          </a:bodyPr>
          <a:lstStyle/>
          <a:p>
            <a:r>
              <a:rPr lang="en-US" sz="3200" dirty="0" smtClean="0"/>
              <a:t>Example :</a:t>
            </a:r>
            <a:endParaRPr lang="en-US" sz="3200" dirty="0"/>
          </a:p>
        </p:txBody>
      </p:sp>
      <p:sp>
        <p:nvSpPr>
          <p:cNvPr id="5" name="TextBox 4"/>
          <p:cNvSpPr txBox="1"/>
          <p:nvPr/>
        </p:nvSpPr>
        <p:spPr>
          <a:xfrm>
            <a:off x="3749147" y="1962490"/>
            <a:ext cx="1653017" cy="369332"/>
          </a:xfrm>
          <a:prstGeom prst="rect">
            <a:avLst/>
          </a:prstGeom>
          <a:noFill/>
        </p:spPr>
        <p:txBody>
          <a:bodyPr wrap="none" rtlCol="0">
            <a:spAutoFit/>
          </a:bodyPr>
          <a:lstStyle/>
          <a:p>
            <a:r>
              <a:rPr lang="en-US" dirty="0"/>
              <a:t> </a:t>
            </a:r>
            <a:r>
              <a:rPr lang="en-US" dirty="0" smtClean="0"/>
              <a:t>Action Movie ?</a:t>
            </a:r>
            <a:endParaRPr lang="en-US" dirty="0"/>
          </a:p>
        </p:txBody>
      </p:sp>
      <p:cxnSp>
        <p:nvCxnSpPr>
          <p:cNvPr id="7" name="Straight Arrow Connector 6"/>
          <p:cNvCxnSpPr>
            <a:stCxn id="5" idx="2"/>
            <a:endCxn id="13" idx="0"/>
          </p:cNvCxnSpPr>
          <p:nvPr/>
        </p:nvCxnSpPr>
        <p:spPr>
          <a:xfrm flipH="1">
            <a:off x="3556998" y="2331822"/>
            <a:ext cx="1018658" cy="8852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8" idx="0"/>
          </p:cNvCxnSpPr>
          <p:nvPr/>
        </p:nvCxnSpPr>
        <p:spPr>
          <a:xfrm>
            <a:off x="4575656" y="2331822"/>
            <a:ext cx="1024186" cy="914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90035" y="2419532"/>
            <a:ext cx="519438" cy="369332"/>
          </a:xfrm>
          <a:prstGeom prst="rect">
            <a:avLst/>
          </a:prstGeom>
          <a:noFill/>
        </p:spPr>
        <p:txBody>
          <a:bodyPr wrap="none" rtlCol="0">
            <a:spAutoFit/>
          </a:bodyPr>
          <a:lstStyle/>
          <a:p>
            <a:r>
              <a:rPr lang="en-US" dirty="0"/>
              <a:t>Y</a:t>
            </a:r>
            <a:r>
              <a:rPr lang="en-US" dirty="0" smtClean="0"/>
              <a:t>es</a:t>
            </a:r>
            <a:endParaRPr lang="en-US" dirty="0"/>
          </a:p>
        </p:txBody>
      </p:sp>
      <p:sp>
        <p:nvSpPr>
          <p:cNvPr id="12" name="TextBox 11"/>
          <p:cNvSpPr txBox="1"/>
          <p:nvPr/>
        </p:nvSpPr>
        <p:spPr>
          <a:xfrm>
            <a:off x="4987300" y="2426073"/>
            <a:ext cx="468398" cy="369332"/>
          </a:xfrm>
          <a:prstGeom prst="rect">
            <a:avLst/>
          </a:prstGeom>
          <a:noFill/>
        </p:spPr>
        <p:txBody>
          <a:bodyPr wrap="none" rtlCol="0">
            <a:spAutoFit/>
          </a:bodyPr>
          <a:lstStyle/>
          <a:p>
            <a:r>
              <a:rPr lang="en-US" dirty="0" smtClean="0"/>
              <a:t>No</a:t>
            </a:r>
            <a:endParaRPr lang="en-US" dirty="0"/>
          </a:p>
        </p:txBody>
      </p:sp>
      <p:sp>
        <p:nvSpPr>
          <p:cNvPr id="13" name="TextBox 12"/>
          <p:cNvSpPr txBox="1"/>
          <p:nvPr/>
        </p:nvSpPr>
        <p:spPr>
          <a:xfrm>
            <a:off x="2406683" y="3217041"/>
            <a:ext cx="2300630" cy="369332"/>
          </a:xfrm>
          <a:prstGeom prst="rect">
            <a:avLst/>
          </a:prstGeom>
          <a:noFill/>
        </p:spPr>
        <p:txBody>
          <a:bodyPr wrap="none" rtlCol="0">
            <a:spAutoFit/>
          </a:bodyPr>
          <a:lstStyle/>
          <a:p>
            <a:r>
              <a:rPr lang="en-US" dirty="0" smtClean="0"/>
              <a:t>Actor=Salman Khan ?</a:t>
            </a:r>
            <a:endParaRPr lang="en-US" dirty="0"/>
          </a:p>
        </p:txBody>
      </p:sp>
      <p:cxnSp>
        <p:nvCxnSpPr>
          <p:cNvPr id="15" name="Straight Arrow Connector 14"/>
          <p:cNvCxnSpPr>
            <a:stCxn id="13" idx="2"/>
          </p:cNvCxnSpPr>
          <p:nvPr/>
        </p:nvCxnSpPr>
        <p:spPr>
          <a:xfrm flipH="1">
            <a:off x="2629277" y="3586373"/>
            <a:ext cx="927721" cy="8916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563143" y="3571326"/>
            <a:ext cx="977275" cy="850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73699" y="3795090"/>
            <a:ext cx="519438" cy="369332"/>
          </a:xfrm>
          <a:prstGeom prst="rect">
            <a:avLst/>
          </a:prstGeom>
          <a:noFill/>
        </p:spPr>
        <p:txBody>
          <a:bodyPr wrap="none" rtlCol="0">
            <a:spAutoFit/>
          </a:bodyPr>
          <a:lstStyle/>
          <a:p>
            <a:r>
              <a:rPr lang="en-US" dirty="0" smtClean="0"/>
              <a:t>Yes</a:t>
            </a:r>
            <a:endParaRPr lang="en-US" dirty="0"/>
          </a:p>
        </p:txBody>
      </p:sp>
      <p:sp>
        <p:nvSpPr>
          <p:cNvPr id="19" name="TextBox 18"/>
          <p:cNvSpPr txBox="1"/>
          <p:nvPr/>
        </p:nvSpPr>
        <p:spPr>
          <a:xfrm>
            <a:off x="4111532" y="3811913"/>
            <a:ext cx="468398" cy="369332"/>
          </a:xfrm>
          <a:prstGeom prst="rect">
            <a:avLst/>
          </a:prstGeom>
          <a:noFill/>
        </p:spPr>
        <p:txBody>
          <a:bodyPr wrap="none" rtlCol="0">
            <a:spAutoFit/>
          </a:bodyPr>
          <a:lstStyle/>
          <a:p>
            <a:r>
              <a:rPr lang="en-US" dirty="0" smtClean="0"/>
              <a:t>No</a:t>
            </a:r>
            <a:endParaRPr lang="en-US" dirty="0"/>
          </a:p>
        </p:txBody>
      </p:sp>
      <p:sp>
        <p:nvSpPr>
          <p:cNvPr id="4" name="TextBox 3"/>
          <p:cNvSpPr txBox="1"/>
          <p:nvPr/>
        </p:nvSpPr>
        <p:spPr>
          <a:xfrm>
            <a:off x="2412828" y="4474632"/>
            <a:ext cx="579005" cy="369332"/>
          </a:xfrm>
          <a:prstGeom prst="rect">
            <a:avLst/>
          </a:prstGeom>
          <a:noFill/>
        </p:spPr>
        <p:txBody>
          <a:bodyPr wrap="none" rtlCol="0">
            <a:spAutoFit/>
          </a:bodyPr>
          <a:lstStyle/>
          <a:p>
            <a:r>
              <a:rPr lang="en-US" dirty="0" smtClean="0"/>
              <a:t>Like</a:t>
            </a:r>
            <a:endParaRPr lang="en-US" dirty="0"/>
          </a:p>
        </p:txBody>
      </p:sp>
      <p:sp>
        <p:nvSpPr>
          <p:cNvPr id="6" name="TextBox 5"/>
          <p:cNvSpPr txBox="1"/>
          <p:nvPr/>
        </p:nvSpPr>
        <p:spPr>
          <a:xfrm>
            <a:off x="4280710" y="4474632"/>
            <a:ext cx="813043" cy="369332"/>
          </a:xfrm>
          <a:prstGeom prst="rect">
            <a:avLst/>
          </a:prstGeom>
          <a:noFill/>
        </p:spPr>
        <p:txBody>
          <a:bodyPr wrap="none" rtlCol="0">
            <a:spAutoFit/>
          </a:bodyPr>
          <a:lstStyle/>
          <a:p>
            <a:r>
              <a:rPr lang="en-US" dirty="0" smtClean="0"/>
              <a:t>Dislike</a:t>
            </a:r>
            <a:endParaRPr lang="en-US" dirty="0"/>
          </a:p>
        </p:txBody>
      </p:sp>
      <p:sp>
        <p:nvSpPr>
          <p:cNvPr id="8" name="TextBox 7"/>
          <p:cNvSpPr txBox="1"/>
          <p:nvPr/>
        </p:nvSpPr>
        <p:spPr>
          <a:xfrm>
            <a:off x="5193320" y="3245907"/>
            <a:ext cx="813043" cy="369332"/>
          </a:xfrm>
          <a:prstGeom prst="rect">
            <a:avLst/>
          </a:prstGeom>
          <a:noFill/>
        </p:spPr>
        <p:txBody>
          <a:bodyPr wrap="none" rtlCol="0">
            <a:spAutoFit/>
          </a:bodyPr>
          <a:lstStyle/>
          <a:p>
            <a:r>
              <a:rPr lang="en-US" dirty="0" smtClean="0"/>
              <a:t>Dislike</a:t>
            </a:r>
            <a:endParaRPr lang="en-US" dirty="0"/>
          </a:p>
        </p:txBody>
      </p:sp>
      <p:sp>
        <p:nvSpPr>
          <p:cNvPr id="2" name="Slide Number Placeholder 1"/>
          <p:cNvSpPr>
            <a:spLocks noGrp="1"/>
          </p:cNvSpPr>
          <p:nvPr>
            <p:ph type="sldNum" sz="quarter" idx="12"/>
          </p:nvPr>
        </p:nvSpPr>
        <p:spPr/>
        <p:txBody>
          <a:bodyPr/>
          <a:lstStyle/>
          <a:p>
            <a:fld id="{940843F5-296F-4F4B-A810-90F17F292BA5}" type="slidenum">
              <a:rPr lang="en-US" smtClean="0"/>
              <a:t>5</a:t>
            </a:fld>
            <a:endParaRPr lang="en-US"/>
          </a:p>
        </p:txBody>
      </p:sp>
    </p:spTree>
    <p:extLst>
      <p:ext uri="{BB962C8B-B14F-4D97-AF65-F5344CB8AC3E}">
        <p14:creationId xmlns:p14="http://schemas.microsoft.com/office/powerpoint/2010/main" val="2211760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286000"/>
            <a:ext cx="7408333" cy="4418590"/>
          </a:xfrm>
        </p:spPr>
        <p:txBody>
          <a:bodyPr>
            <a:normAutofit fontScale="85000" lnSpcReduction="20000"/>
          </a:bodyPr>
          <a:lstStyle/>
          <a:p>
            <a:r>
              <a:rPr lang="en-US" b="1" dirty="0" smtClean="0"/>
              <a:t>Measure of Impurity</a:t>
            </a:r>
          </a:p>
          <a:p>
            <a:pPr marL="0" indent="0">
              <a:buNone/>
            </a:pPr>
            <a:r>
              <a:rPr lang="en-US" dirty="0" smtClean="0"/>
              <a:t>        </a:t>
            </a:r>
          </a:p>
          <a:p>
            <a:pPr marL="0" indent="0">
              <a:buNone/>
            </a:pPr>
            <a:r>
              <a:rPr lang="en-US" dirty="0" smtClean="0"/>
              <a:t>      </a:t>
            </a:r>
          </a:p>
          <a:p>
            <a:pPr lvl="1"/>
            <a:endParaRPr lang="en-US" dirty="0" smtClean="0"/>
          </a:p>
          <a:p>
            <a:pPr lvl="1"/>
            <a:r>
              <a:rPr lang="en-US" dirty="0" smtClean="0"/>
              <a:t>Where,           Is the probability of the objects in group </a:t>
            </a:r>
            <a:r>
              <a:rPr lang="en-US" i="1" dirty="0" smtClean="0">
                <a:solidFill>
                  <a:schemeClr val="tx1"/>
                </a:solidFill>
              </a:rPr>
              <a:t>m</a:t>
            </a:r>
            <a:r>
              <a:rPr lang="en-US" dirty="0" smtClean="0"/>
              <a:t> To take on the classification </a:t>
            </a:r>
            <a:r>
              <a:rPr lang="en-US" i="1" dirty="0" smtClean="0">
                <a:solidFill>
                  <a:schemeClr val="tx1"/>
                </a:solidFill>
              </a:rPr>
              <a:t>k</a:t>
            </a:r>
          </a:p>
          <a:p>
            <a:pPr lvl="1"/>
            <a:r>
              <a:rPr lang="en-US" i="1" dirty="0" smtClean="0">
                <a:solidFill>
                  <a:schemeClr val="tx1"/>
                </a:solidFill>
              </a:rPr>
              <a:t>Nm</a:t>
            </a:r>
            <a:r>
              <a:rPr lang="en-US" i="1" dirty="0" smtClean="0"/>
              <a:t> </a:t>
            </a:r>
            <a:r>
              <a:rPr lang="en-US" dirty="0"/>
              <a:t>is the size of the </a:t>
            </a:r>
            <a:r>
              <a:rPr lang="en-US" dirty="0" smtClean="0"/>
              <a:t>group</a:t>
            </a:r>
          </a:p>
          <a:p>
            <a:r>
              <a:rPr lang="en-US" b="1" dirty="0" smtClean="0"/>
              <a:t>Gini Index</a:t>
            </a:r>
          </a:p>
          <a:p>
            <a:endParaRPr lang="en-US" dirty="0"/>
          </a:p>
          <a:p>
            <a:endParaRPr lang="en-US" dirty="0" smtClean="0"/>
          </a:p>
          <a:p>
            <a:endParaRPr lang="en-US" dirty="0" smtClean="0"/>
          </a:p>
          <a:p>
            <a:endParaRPr lang="en-US" dirty="0"/>
          </a:p>
          <a:p>
            <a:r>
              <a:rPr lang="en-US" dirty="0" smtClean="0"/>
              <a:t>0 </a:t>
            </a:r>
            <a:r>
              <a:rPr lang="en-US" dirty="0"/>
              <a:t>= perfect purity</a:t>
            </a:r>
          </a:p>
          <a:p>
            <a:r>
              <a:rPr lang="en-US" dirty="0" smtClean="0"/>
              <a:t>0.5 </a:t>
            </a:r>
            <a:r>
              <a:rPr lang="en-US" dirty="0"/>
              <a:t>= no </a:t>
            </a:r>
            <a:r>
              <a:rPr lang="en-US" dirty="0" smtClean="0"/>
              <a:t>purity</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539996"/>
            <a:ext cx="28098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670156"/>
            <a:ext cx="57150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77101"/>
            <a:ext cx="5143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4"/>
          </p:nvPr>
        </p:nvSpPr>
        <p:spPr/>
        <p:txBody>
          <a:bodyPr/>
          <a:lstStyle/>
          <a:p>
            <a:fld id="{940843F5-296F-4F4B-A810-90F17F292BA5}" type="slidenum">
              <a:rPr lang="en-US" smtClean="0"/>
              <a:t>6</a:t>
            </a:fld>
            <a:endParaRPr lang="en-US"/>
          </a:p>
        </p:txBody>
      </p:sp>
    </p:spTree>
    <p:extLst>
      <p:ext uri="{BB962C8B-B14F-4D97-AF65-F5344CB8AC3E}">
        <p14:creationId xmlns:p14="http://schemas.microsoft.com/office/powerpoint/2010/main" val="1789240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5976144" cy="5441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940843F5-296F-4F4B-A810-90F17F292BA5}" type="slidenum">
              <a:rPr lang="en-US" smtClean="0"/>
              <a:t>7</a:t>
            </a:fld>
            <a:endParaRPr lang="en-US"/>
          </a:p>
        </p:txBody>
      </p:sp>
    </p:spTree>
    <p:extLst>
      <p:ext uri="{BB962C8B-B14F-4D97-AF65-F5344CB8AC3E}">
        <p14:creationId xmlns:p14="http://schemas.microsoft.com/office/powerpoint/2010/main" val="132217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1127" y="576072"/>
            <a:ext cx="8229600" cy="1252728"/>
          </a:xfrm>
        </p:spPr>
        <p:txBody>
          <a:bodyPr/>
          <a:lstStyle/>
          <a:p>
            <a:r>
              <a:rPr lang="en-US" dirty="0" smtClean="0"/>
              <a:t>Overfitting of Decision Tree                         </a:t>
            </a:r>
            <a:endParaRPr lang="en-US" dirty="0"/>
          </a:p>
        </p:txBody>
      </p:sp>
      <p:sp>
        <p:nvSpPr>
          <p:cNvPr id="4" name="Content Placeholder 3"/>
          <p:cNvSpPr>
            <a:spLocks noGrp="1"/>
          </p:cNvSpPr>
          <p:nvPr>
            <p:ph idx="1"/>
          </p:nvPr>
        </p:nvSpPr>
        <p:spPr>
          <a:xfrm>
            <a:off x="76200" y="1828800"/>
            <a:ext cx="8839199" cy="4800599"/>
          </a:xfrm>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27" y="2572327"/>
            <a:ext cx="805815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4"/>
          </p:nvPr>
        </p:nvSpPr>
        <p:spPr/>
        <p:txBody>
          <a:bodyPr/>
          <a:lstStyle/>
          <a:p>
            <a:fld id="{940843F5-296F-4F4B-A810-90F17F292BA5}" type="slidenum">
              <a:rPr lang="en-US" smtClean="0"/>
              <a:t>8</a:t>
            </a:fld>
            <a:endParaRPr lang="en-US"/>
          </a:p>
        </p:txBody>
      </p:sp>
    </p:spTree>
    <p:extLst>
      <p:ext uri="{BB962C8B-B14F-4D97-AF65-F5344CB8AC3E}">
        <p14:creationId xmlns:p14="http://schemas.microsoft.com/office/powerpoint/2010/main" val="3740138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371600"/>
            <a:ext cx="7408333" cy="4754563"/>
          </a:xfrm>
        </p:spPr>
        <p:txBody>
          <a:bodyPr>
            <a:normAutofit/>
          </a:bodyPr>
          <a:lstStyle/>
          <a:p>
            <a:r>
              <a:rPr lang="en-US" sz="2800" dirty="0">
                <a:solidFill>
                  <a:schemeClr val="bg1"/>
                </a:solidFill>
              </a:rPr>
              <a:t>Ensemble </a:t>
            </a:r>
            <a:r>
              <a:rPr lang="en-US" sz="2800" dirty="0" smtClean="0">
                <a:solidFill>
                  <a:schemeClr val="bg1"/>
                </a:solidFill>
              </a:rPr>
              <a:t>Classifier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724775"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4"/>
          </p:nvPr>
        </p:nvSpPr>
        <p:spPr/>
        <p:txBody>
          <a:bodyPr/>
          <a:lstStyle/>
          <a:p>
            <a:fld id="{940843F5-296F-4F4B-A810-90F17F292BA5}" type="slidenum">
              <a:rPr lang="en-US" smtClean="0"/>
              <a:t>9</a:t>
            </a:fld>
            <a:endParaRPr lang="en-US"/>
          </a:p>
        </p:txBody>
      </p:sp>
    </p:spTree>
    <p:extLst>
      <p:ext uri="{BB962C8B-B14F-4D97-AF65-F5344CB8AC3E}">
        <p14:creationId xmlns:p14="http://schemas.microsoft.com/office/powerpoint/2010/main" val="27005213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1692</TotalTime>
  <Words>834</Words>
  <Application>Microsoft Office PowerPoint</Application>
  <PresentationFormat>On-screen Show (4:3)</PresentationFormat>
  <Paragraphs>237</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Century Gothic</vt:lpstr>
      <vt:lpstr>Comic Sans MS</vt:lpstr>
      <vt:lpstr>Courier New</vt:lpstr>
      <vt:lpstr>Lucida Sans Unicode</vt:lpstr>
      <vt:lpstr>Symbol</vt:lpstr>
      <vt:lpstr>Times New Roman</vt:lpstr>
      <vt:lpstr>Wingdings 3</vt:lpstr>
      <vt:lpstr>Ion Boardroom</vt:lpstr>
      <vt:lpstr>Random Forest</vt:lpstr>
      <vt:lpstr>Outline</vt:lpstr>
      <vt:lpstr>Introduction</vt:lpstr>
      <vt:lpstr>Basic Terms</vt:lpstr>
      <vt:lpstr>PowerPoint Presentation</vt:lpstr>
      <vt:lpstr>PowerPoint Presentation</vt:lpstr>
      <vt:lpstr>PowerPoint Presentation</vt:lpstr>
      <vt:lpstr>Overfitting of Decision Tree                         </vt:lpstr>
      <vt:lpstr>PowerPoint Presentation</vt:lpstr>
      <vt:lpstr>PowerPoint Presentation</vt:lpstr>
      <vt:lpstr>Random forest Algorithm </vt:lpstr>
      <vt:lpstr>Example</vt:lpstr>
      <vt:lpstr>PowerPoint Presentation</vt:lpstr>
      <vt:lpstr>PowerPoint Presentation</vt:lpstr>
      <vt:lpstr> Age : 35 years ,Gender : Male ,Education : Diploma holder,   Industry : Manufacturing, Residence : Metro </vt:lpstr>
      <vt:lpstr>Pros</vt:lpstr>
      <vt:lpstr>cons</vt:lpstr>
      <vt:lpstr>PowerPoint Presentation</vt:lpstr>
      <vt:lpstr>R-Code ##DECISION TREE </vt:lpstr>
      <vt:lpstr>Output of Decision Tree :</vt:lpstr>
      <vt:lpstr>RANDOM FOREST CLASSIFICATION PLOT </vt:lpstr>
      <vt:lpstr>Output of Classification using RF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Madhumita Satish. Jadhav</dc:creator>
  <cp:lastModifiedBy>Madhumita Satish Jadhav</cp:lastModifiedBy>
  <cp:revision>44</cp:revision>
  <dcterms:created xsi:type="dcterms:W3CDTF">2016-02-02T12:12:28Z</dcterms:created>
  <dcterms:modified xsi:type="dcterms:W3CDTF">2016-04-25T05:36:27Z</dcterms:modified>
</cp:coreProperties>
</file>