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9"/>
  </p:notesMasterIdLst>
  <p:handoutMasterIdLst>
    <p:handoutMasterId r:id="rId30"/>
  </p:handoutMasterIdLst>
  <p:sldIdLst>
    <p:sldId id="344" r:id="rId2"/>
    <p:sldId id="353" r:id="rId3"/>
    <p:sldId id="357" r:id="rId4"/>
    <p:sldId id="354" r:id="rId5"/>
    <p:sldId id="376" r:id="rId6"/>
    <p:sldId id="381" r:id="rId7"/>
    <p:sldId id="367" r:id="rId8"/>
    <p:sldId id="375" r:id="rId9"/>
    <p:sldId id="366" r:id="rId10"/>
    <p:sldId id="373" r:id="rId11"/>
    <p:sldId id="369" r:id="rId12"/>
    <p:sldId id="362" r:id="rId13"/>
    <p:sldId id="371" r:id="rId14"/>
    <p:sldId id="368" r:id="rId15"/>
    <p:sldId id="386" r:id="rId16"/>
    <p:sldId id="387" r:id="rId17"/>
    <p:sldId id="383" r:id="rId18"/>
    <p:sldId id="384" r:id="rId19"/>
    <p:sldId id="382" r:id="rId20"/>
    <p:sldId id="379" r:id="rId21"/>
    <p:sldId id="380" r:id="rId22"/>
    <p:sldId id="374" r:id="rId23"/>
    <p:sldId id="370" r:id="rId24"/>
    <p:sldId id="385" r:id="rId25"/>
    <p:sldId id="377" r:id="rId26"/>
    <p:sldId id="359" r:id="rId27"/>
    <p:sldId id="345" r:id="rId28"/>
  </p:sldIdLst>
  <p:sldSz cx="10058400" cy="56594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14">
          <p15:clr>
            <a:srgbClr val="A4A3A4"/>
          </p15:clr>
        </p15:guide>
        <p15:guide id="2" orient="horz" pos="683">
          <p15:clr>
            <a:srgbClr val="A4A3A4"/>
          </p15:clr>
        </p15:guide>
        <p15:guide id="3" orient="horz" pos="3270">
          <p15:clr>
            <a:srgbClr val="A4A3A4"/>
          </p15:clr>
        </p15:guide>
        <p15:guide id="4" pos="6144">
          <p15:clr>
            <a:srgbClr val="A4A3A4"/>
          </p15:clr>
        </p15:guide>
        <p15:guide id="5" pos="3168">
          <p15:clr>
            <a:srgbClr val="A4A3A4"/>
          </p15:clr>
        </p15:guide>
        <p15:guide id="6" pos="1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254061"/>
    <a:srgbClr val="042E6C"/>
    <a:srgbClr val="43535E"/>
    <a:srgbClr val="0070C0"/>
    <a:srgbClr val="732987"/>
    <a:srgbClr val="8931A1"/>
    <a:srgbClr val="9134AA"/>
    <a:srgbClr val="822F99"/>
    <a:srgbClr val="6E27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62854" autoAdjust="0"/>
  </p:normalViewPr>
  <p:slideViewPr>
    <p:cSldViewPr>
      <p:cViewPr varScale="1">
        <p:scale>
          <a:sx n="82" d="100"/>
          <a:sy n="82" d="100"/>
        </p:scale>
        <p:origin x="882" y="84"/>
      </p:cViewPr>
      <p:guideLst>
        <p:guide orient="horz" pos="3414"/>
        <p:guide orient="horz" pos="683"/>
        <p:guide orient="horz" pos="3270"/>
        <p:guide pos="6144"/>
        <p:guide pos="3168"/>
        <p:guide pos="192"/>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81CA2B-63FD-43B1-BB3E-0E25807BFE2D}" type="datetimeFigureOut">
              <a:rPr lang="en-US" smtClean="0"/>
              <a:t>4/20/2017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C3647C-AA5A-4243-A08A-0E3C559725B3}" type="slidenum">
              <a:rPr lang="en-US" smtClean="0"/>
              <a:t>‹#›</a:t>
            </a:fld>
            <a:endParaRPr lang="en-US"/>
          </a:p>
        </p:txBody>
      </p:sp>
    </p:spTree>
    <p:extLst>
      <p:ext uri="{BB962C8B-B14F-4D97-AF65-F5344CB8AC3E}">
        <p14:creationId xmlns:p14="http://schemas.microsoft.com/office/powerpoint/2010/main" val="135690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3A56E-4CDB-424C-B436-1DEEC3A52D42}" type="datetimeFigureOut">
              <a:rPr lang="en-US" smtClean="0"/>
              <a:t>4/20/2017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ADEF-2CC7-4FBB-9433-D7E51E86B2EC}" type="slidenum">
              <a:rPr lang="en-US" smtClean="0"/>
              <a:t>‹#›</a:t>
            </a:fld>
            <a:endParaRPr lang="en-US"/>
          </a:p>
        </p:txBody>
      </p:sp>
    </p:spTree>
    <p:extLst>
      <p:ext uri="{BB962C8B-B14F-4D97-AF65-F5344CB8AC3E}">
        <p14:creationId xmlns:p14="http://schemas.microsoft.com/office/powerpoint/2010/main" val="200876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BADEF-2CC7-4FBB-9433-D7E51E86B2EC}" type="slidenum">
              <a:rPr lang="en-US" smtClean="0"/>
              <a:t>3</a:t>
            </a:fld>
            <a:endParaRPr lang="en-US"/>
          </a:p>
        </p:txBody>
      </p:sp>
    </p:spTree>
    <p:extLst>
      <p:ext uri="{BB962C8B-B14F-4D97-AF65-F5344CB8AC3E}">
        <p14:creationId xmlns:p14="http://schemas.microsoft.com/office/powerpoint/2010/main" val="181133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answer to the above questions is simple and straightforward: </a:t>
            </a:r>
          </a:p>
          <a:p>
            <a:r>
              <a:rPr lang="en-US" dirty="0" smtClean="0"/>
              <a:t>each brand has a different characteristic, tastes, and so different market and cost structure. </a:t>
            </a:r>
          </a:p>
          <a:p>
            <a:r>
              <a:rPr lang="en-US" dirty="0" smtClean="0"/>
              <a:t>Thus the marketing efforts of each brand are not homogeneous; </a:t>
            </a:r>
          </a:p>
          <a:p>
            <a:r>
              <a:rPr lang="en-US" dirty="0" smtClean="0"/>
              <a:t>it depends on different kind of promotions and advertising.</a:t>
            </a:r>
          </a:p>
          <a:p>
            <a:r>
              <a:rPr lang="en-US" dirty="0" smtClean="0"/>
              <a:t> It is very useful to separate and decompose the effect of marketing effort. </a:t>
            </a:r>
          </a:p>
          <a:p>
            <a:r>
              <a:rPr lang="en-US" dirty="0" smtClean="0"/>
              <a:t>The purpose of econometric modelling is to create response curves for each </a:t>
            </a:r>
          </a:p>
          <a:p>
            <a:r>
              <a:rPr lang="en-US" dirty="0" smtClean="0"/>
              <a:t>type of marketing spend and then use them to calibrate an optimization model to determine a more optimal marketing mix. </a:t>
            </a:r>
          </a:p>
          <a:p>
            <a:r>
              <a:rPr lang="en-US" dirty="0" smtClean="0"/>
              <a:t>Response curves, in turn, measure the incremental lift in actual $ Orders per additional $ spent on marketing activities</a:t>
            </a:r>
          </a:p>
          <a:p>
            <a:r>
              <a:rPr lang="en-US" dirty="0" smtClean="0"/>
              <a:t>like promotions, advertising, and so on. A response model forecasts the change in a dependent variable, Y, as a function</a:t>
            </a:r>
          </a:p>
          <a:p>
            <a:r>
              <a:rPr lang="en-US" dirty="0" smtClean="0"/>
              <a:t>of the change in one or more independent variables, X, e.g., the change in sales of a product as a result of a change </a:t>
            </a:r>
          </a:p>
          <a:p>
            <a:r>
              <a:rPr lang="en-US" dirty="0" smtClean="0"/>
              <a:t>in advertising or price of that product or the change in a person‘s preference for a service as a result of a</a:t>
            </a:r>
          </a:p>
          <a:p>
            <a:r>
              <a:rPr lang="en-US" dirty="0" smtClean="0"/>
              <a:t>change in the quality, timeliness, or price of the service.</a:t>
            </a:r>
          </a:p>
          <a:p>
            <a:endParaRPr lang="en-US" dirty="0"/>
          </a:p>
        </p:txBody>
      </p:sp>
      <p:sp>
        <p:nvSpPr>
          <p:cNvPr id="4" name="Slide Number Placeholder 3"/>
          <p:cNvSpPr>
            <a:spLocks noGrp="1"/>
          </p:cNvSpPr>
          <p:nvPr>
            <p:ph type="sldNum" sz="quarter" idx="10"/>
          </p:nvPr>
        </p:nvSpPr>
        <p:spPr/>
        <p:txBody>
          <a:bodyPr/>
          <a:lstStyle/>
          <a:p>
            <a:fld id="{69DBADEF-2CC7-4FBB-9433-D7E51E86B2EC}" type="slidenum">
              <a:rPr lang="en-US" smtClean="0"/>
              <a:t>8</a:t>
            </a:fld>
            <a:endParaRPr lang="en-US"/>
          </a:p>
        </p:txBody>
      </p:sp>
    </p:spTree>
    <p:extLst>
      <p:ext uri="{BB962C8B-B14F-4D97-AF65-F5344CB8AC3E}">
        <p14:creationId xmlns:p14="http://schemas.microsoft.com/office/powerpoint/2010/main" val="697204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How much money should I spend to maximize profit?</a:t>
            </a:r>
          </a:p>
          <a:p>
            <a:r>
              <a:rPr lang="en-US" dirty="0" smtClean="0">
                <a:solidFill>
                  <a:schemeClr val="tx1"/>
                </a:solidFill>
              </a:rPr>
              <a:t>How should I allocate the marketing and advertising budget?</a:t>
            </a:r>
          </a:p>
          <a:p>
            <a:r>
              <a:rPr lang="en-US" dirty="0" smtClean="0">
                <a:solidFill>
                  <a:schemeClr val="tx1"/>
                </a:solidFill>
              </a:rPr>
              <a:t>What are the best communication channels for the brand?</a:t>
            </a:r>
          </a:p>
        </p:txBody>
      </p:sp>
      <p:sp>
        <p:nvSpPr>
          <p:cNvPr id="4" name="Slide Number Placeholder 3"/>
          <p:cNvSpPr>
            <a:spLocks noGrp="1"/>
          </p:cNvSpPr>
          <p:nvPr>
            <p:ph type="sldNum" sz="quarter" idx="10"/>
          </p:nvPr>
        </p:nvSpPr>
        <p:spPr/>
        <p:txBody>
          <a:bodyPr/>
          <a:lstStyle/>
          <a:p>
            <a:fld id="{69DBADEF-2CC7-4FBB-9433-D7E51E86B2EC}" type="slidenum">
              <a:rPr lang="en-US" smtClean="0"/>
              <a:t>14</a:t>
            </a:fld>
            <a:endParaRPr lang="en-US"/>
          </a:p>
        </p:txBody>
      </p:sp>
    </p:spTree>
    <p:extLst>
      <p:ext uri="{BB962C8B-B14F-4D97-AF65-F5344CB8AC3E}">
        <p14:creationId xmlns:p14="http://schemas.microsoft.com/office/powerpoint/2010/main" val="4060940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BADEF-2CC7-4FBB-9433-D7E51E86B2EC}" type="slidenum">
              <a:rPr lang="en-US" smtClean="0"/>
              <a:t>16</a:t>
            </a:fld>
            <a:endParaRPr lang="en-US"/>
          </a:p>
        </p:txBody>
      </p:sp>
    </p:spTree>
    <p:extLst>
      <p:ext uri="{BB962C8B-B14F-4D97-AF65-F5344CB8AC3E}">
        <p14:creationId xmlns:p14="http://schemas.microsoft.com/office/powerpoint/2010/main" val="215310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Time Series Data</a:t>
            </a:r>
            <a:r>
              <a:rPr lang="en-US" b="1" baseline="0" dirty="0" smtClean="0">
                <a:solidFill>
                  <a:schemeClr val="tx1"/>
                </a:solidFill>
              </a:rPr>
              <a:t> : </a:t>
            </a:r>
            <a:r>
              <a:rPr lang="en-US" dirty="0" smtClean="0">
                <a:solidFill>
                  <a:schemeClr val="tx1"/>
                </a:solidFill>
              </a:rPr>
              <a:t>of a variable have a set of observations on values at different points of time. They are usually collected at fixed intervals, such as daily, weekly, monthly, annually, quarterly, etc. Time series econometrics has applications in macroeconomics, but mainly in financial economics where it is used for price analysis of stocks, derivatives, currencies, etc.</a:t>
            </a:r>
          </a:p>
          <a:p>
            <a:r>
              <a:rPr lang="en-US" b="1" dirty="0" smtClean="0">
                <a:solidFill>
                  <a:schemeClr val="tx1"/>
                </a:solidFill>
              </a:rPr>
              <a:t>Cross-section data</a:t>
            </a:r>
            <a:r>
              <a:rPr lang="en-US" dirty="0" smtClean="0">
                <a:solidFill>
                  <a:schemeClr val="tx1"/>
                </a:solidFill>
              </a:rPr>
              <a:t> are collected at the same point of time for several individuals. Examples are opinion polls, income distribution, data on GNP per capita in all European countries, etc.</a:t>
            </a:r>
          </a:p>
          <a:p>
            <a:r>
              <a:rPr lang="en-US" b="1" dirty="0" smtClean="0">
                <a:solidFill>
                  <a:schemeClr val="tx1"/>
                </a:solidFill>
              </a:rPr>
              <a:t>Pooled data</a:t>
            </a:r>
            <a:r>
              <a:rPr lang="en-US" dirty="0" smtClean="0">
                <a:solidFill>
                  <a:schemeClr val="tx1"/>
                </a:solidFill>
              </a:rPr>
              <a:t> is a mixture of time series data and cross-section data. One example is GNP per capita of all European countries over ten years.</a:t>
            </a:r>
          </a:p>
          <a:p>
            <a:r>
              <a:rPr lang="en-US" b="1" dirty="0" smtClean="0">
                <a:solidFill>
                  <a:schemeClr val="tx1"/>
                </a:solidFill>
              </a:rPr>
              <a:t>Panel, longitudinal or micro panel data</a:t>
            </a:r>
            <a:r>
              <a:rPr lang="en-US" dirty="0" smtClean="0">
                <a:solidFill>
                  <a:schemeClr val="tx1"/>
                </a:solidFill>
              </a:rPr>
              <a:t> is a type that is pooled data of nature. The difference is that we measure over the same cross-sectional unit for individuals, households, firms, etc. This branch of econometrics is called </a:t>
            </a:r>
            <a:r>
              <a:rPr lang="en-US" b="1" dirty="0" smtClean="0">
                <a:solidFill>
                  <a:schemeClr val="tx1"/>
                </a:solidFill>
              </a:rPr>
              <a:t>micro econometrics</a:t>
            </a:r>
            <a:r>
              <a:rPr lang="en-US" dirty="0" smtClean="0">
                <a:solidFill>
                  <a:schemeClr val="tx1"/>
                </a:solidFill>
              </a:rPr>
              <a:t>.</a:t>
            </a:r>
          </a:p>
          <a:p>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69DBADEF-2CC7-4FBB-9433-D7E51E86B2EC}" type="slidenum">
              <a:rPr lang="en-US" smtClean="0"/>
              <a:t>18</a:t>
            </a:fld>
            <a:endParaRPr lang="en-US"/>
          </a:p>
        </p:txBody>
      </p:sp>
    </p:spTree>
    <p:extLst>
      <p:ext uri="{BB962C8B-B14F-4D97-AF65-F5344CB8AC3E}">
        <p14:creationId xmlns:p14="http://schemas.microsoft.com/office/powerpoint/2010/main" val="367856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Ratio Scale :</a:t>
            </a:r>
            <a:r>
              <a:rPr lang="en-US" b="1" baseline="0" dirty="0" smtClean="0"/>
              <a:t> </a:t>
            </a:r>
            <a:r>
              <a:rPr lang="en-US" sz="1200" b="0" i="0" kern="1200" dirty="0" smtClean="0">
                <a:solidFill>
                  <a:schemeClr val="tx1"/>
                </a:solidFill>
                <a:effectLst/>
                <a:latin typeface="+mn-lt"/>
                <a:ea typeface="+mn-ea"/>
                <a:cs typeface="+mn-cs"/>
              </a:rPr>
              <a:t>refers to quantities such as ratios </a:t>
            </a:r>
            <a:r>
              <a:rPr lang="en-US" sz="1200" b="1" i="1" kern="1200" dirty="0" smtClean="0">
                <a:solidFill>
                  <a:schemeClr val="tx1"/>
                </a:solidFill>
                <a:effectLst/>
                <a:latin typeface="+mn-lt"/>
                <a:ea typeface="+mn-ea"/>
                <a:cs typeface="+mn-cs"/>
              </a:rPr>
              <a:t>X2 / X1</a:t>
            </a:r>
            <a:r>
              <a:rPr lang="en-US" sz="1200" b="0" i="0" kern="1200" dirty="0" smtClean="0">
                <a:solidFill>
                  <a:schemeClr val="tx1"/>
                </a:solidFill>
                <a:effectLst/>
                <a:latin typeface="+mn-lt"/>
                <a:ea typeface="+mn-ea"/>
                <a:cs typeface="+mn-cs"/>
              </a:rPr>
              <a:t> and distances </a:t>
            </a:r>
            <a:r>
              <a:rPr lang="en-US" sz="1200" b="1" i="1" kern="1200" dirty="0" smtClean="0">
                <a:solidFill>
                  <a:schemeClr val="tx1"/>
                </a:solidFill>
                <a:effectLst/>
                <a:latin typeface="+mn-lt"/>
                <a:ea typeface="+mn-ea"/>
                <a:cs typeface="+mn-cs"/>
              </a:rPr>
              <a:t>X2-X1 </a:t>
            </a:r>
            <a:r>
              <a:rPr lang="en-US" sz="1200" b="0" i="0" kern="1200" dirty="0" smtClean="0">
                <a:solidFill>
                  <a:schemeClr val="tx1"/>
                </a:solidFill>
                <a:effectLst/>
                <a:latin typeface="+mn-lt"/>
                <a:ea typeface="+mn-ea"/>
                <a:cs typeface="+mn-cs"/>
              </a:rPr>
              <a:t>. There can be ordering of the data where comparisons are meaningful, such as</a:t>
            </a:r>
            <a:r>
              <a:rPr lang="en-US" sz="1200" b="1" i="1" kern="1200" dirty="0" smtClean="0">
                <a:solidFill>
                  <a:schemeClr val="tx1"/>
                </a:solidFill>
                <a:effectLst/>
                <a:latin typeface="+mn-lt"/>
                <a:ea typeface="+mn-ea"/>
                <a:cs typeface="+mn-cs"/>
              </a:rPr>
              <a:t> X2&lt;=X1. </a:t>
            </a:r>
            <a:r>
              <a:rPr lang="en-US" sz="1200" b="0" i="0" kern="1200" dirty="0" smtClean="0">
                <a:solidFill>
                  <a:schemeClr val="tx1"/>
                </a:solidFill>
                <a:effectLst/>
                <a:latin typeface="+mn-lt"/>
                <a:ea typeface="+mn-ea"/>
                <a:cs typeface="+mn-cs"/>
              </a:rPr>
              <a:t>Basically, this can be measure with a parametric approach to statistic.</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Interval scale</a:t>
            </a:r>
            <a:r>
              <a:rPr lang="en-US" sz="1200" b="0" i="0" kern="1200" dirty="0" smtClean="0">
                <a:solidFill>
                  <a:schemeClr val="tx1"/>
                </a:solidFill>
                <a:effectLst/>
                <a:latin typeface="+mn-lt"/>
                <a:ea typeface="+mn-ea"/>
                <a:cs typeface="+mn-cs"/>
              </a:rPr>
              <a:t> : refers to distances as mentioned above, it can also be measure with a parametric approach to statistics.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Ordinal scale</a:t>
            </a: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refers to an order that is not quantitative but qualitative. We can also say that there is a "natural order" of grouping different categories. For example, there are different income classes (high, medium, low), sizes (large, medium, small), etc. An ordinal scale can be measure with both parametric and non-parametric statistics.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Nominal scale</a:t>
            </a:r>
            <a:r>
              <a:rPr lang="en-US" sz="1200" b="0" i="0" kern="1200" dirty="0" smtClean="0">
                <a:solidFill>
                  <a:schemeClr val="tx1"/>
                </a:solidFill>
                <a:effectLst/>
                <a:latin typeface="+mn-lt"/>
                <a:ea typeface="+mn-ea"/>
                <a:cs typeface="+mn-cs"/>
              </a:rPr>
              <a:t> : refers to states but there is no ordering amongst them. For instance, genders (male, female), materials (paper, plastics, wood), etc. Interval scale can only be measure with non-parametric approach to statistics.</a:t>
            </a:r>
          </a:p>
          <a:p>
            <a:endParaRPr lang="en-US" dirty="0"/>
          </a:p>
        </p:txBody>
      </p:sp>
      <p:sp>
        <p:nvSpPr>
          <p:cNvPr id="4" name="Slide Number Placeholder 3"/>
          <p:cNvSpPr>
            <a:spLocks noGrp="1"/>
          </p:cNvSpPr>
          <p:nvPr>
            <p:ph type="sldNum" sz="quarter" idx="10"/>
          </p:nvPr>
        </p:nvSpPr>
        <p:spPr/>
        <p:txBody>
          <a:bodyPr/>
          <a:lstStyle/>
          <a:p>
            <a:fld id="{69DBADEF-2CC7-4FBB-9433-D7E51E86B2EC}" type="slidenum">
              <a:rPr lang="en-US" smtClean="0"/>
              <a:t>20</a:t>
            </a:fld>
            <a:endParaRPr lang="en-US"/>
          </a:p>
        </p:txBody>
      </p:sp>
    </p:spTree>
    <p:extLst>
      <p:ext uri="{BB962C8B-B14F-4D97-AF65-F5344CB8AC3E}">
        <p14:creationId xmlns:p14="http://schemas.microsoft.com/office/powerpoint/2010/main" val="775846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BADEF-2CC7-4FBB-9433-D7E51E86B2EC}" type="slidenum">
              <a:rPr lang="en-US" smtClean="0"/>
              <a:t>25</a:t>
            </a:fld>
            <a:endParaRPr lang="en-US"/>
          </a:p>
        </p:txBody>
      </p:sp>
    </p:spTree>
    <p:extLst>
      <p:ext uri="{BB962C8B-B14F-4D97-AF65-F5344CB8AC3E}">
        <p14:creationId xmlns:p14="http://schemas.microsoft.com/office/powerpoint/2010/main" val="3324188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elcome Slide">
    <p:spTree>
      <p:nvGrpSpPr>
        <p:cNvPr id="1" name=""/>
        <p:cNvGrpSpPr/>
        <p:nvPr/>
      </p:nvGrpSpPr>
      <p:grpSpPr>
        <a:xfrm>
          <a:off x="0" y="0"/>
          <a:ext cx="0" cy="0"/>
          <a:chOff x="0" y="0"/>
          <a:chExt cx="0" cy="0"/>
        </a:xfrm>
      </p:grpSpPr>
      <p:pic>
        <p:nvPicPr>
          <p:cNvPr id="68" name="Picture 67"/>
          <p:cNvPicPr>
            <a:picLocks noChangeAspect="1"/>
          </p:cNvPicPr>
          <p:nvPr userDrawn="1"/>
        </p:nvPicPr>
        <p:blipFill rotWithShape="1">
          <a:blip r:embed="rId2" cstate="print">
            <a:extLst>
              <a:ext uri="{28A0092B-C50C-407E-A947-70E740481C1C}">
                <a14:useLocalDpi xmlns:a14="http://schemas.microsoft.com/office/drawing/2010/main" val="0"/>
              </a:ext>
            </a:extLst>
          </a:blip>
          <a:srcRect l="585" t="2981" r="585" b="20524"/>
          <a:stretch/>
        </p:blipFill>
        <p:spPr>
          <a:xfrm>
            <a:off x="1" y="467519"/>
            <a:ext cx="10058396" cy="5192712"/>
          </a:xfrm>
          <a:prstGeom prst="rect">
            <a:avLst/>
          </a:prstGeom>
        </p:spPr>
      </p:pic>
      <p:sp>
        <p:nvSpPr>
          <p:cNvPr id="69" name="Rectangle 68"/>
          <p:cNvSpPr/>
          <p:nvPr userDrawn="1"/>
        </p:nvSpPr>
        <p:spPr>
          <a:xfrm>
            <a:off x="1" y="466724"/>
            <a:ext cx="10058400" cy="5192713"/>
          </a:xfrm>
          <a:prstGeom prst="rect">
            <a:avLst/>
          </a:prstGeom>
          <a:gradFill flip="none" rotWithShape="1">
            <a:gsLst>
              <a:gs pos="0">
                <a:schemeClr val="accent1">
                  <a:lumMod val="50000"/>
                  <a:alpha val="50000"/>
                </a:schemeClr>
              </a:gs>
              <a:gs pos="50000">
                <a:schemeClr val="tx2">
                  <a:lumMod val="50000"/>
                  <a:alpha val="80000"/>
                </a:schemeClr>
              </a:gs>
              <a:gs pos="100000">
                <a:schemeClr val="bg1">
                  <a:lumMod val="0"/>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71" name="Rectangle 70"/>
          <p:cNvSpPr/>
          <p:nvPr userDrawn="1"/>
        </p:nvSpPr>
        <p:spPr>
          <a:xfrm>
            <a:off x="0" y="2415381"/>
            <a:ext cx="10058400" cy="12954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2551095"/>
            <a:ext cx="9525000" cy="994904"/>
          </a:xfrm>
          <a:prstGeom prst="rect">
            <a:avLst/>
          </a:prstGeom>
        </p:spPr>
        <p:txBody>
          <a:bodyPr anchor="ctr"/>
          <a:lstStyle>
            <a:lvl1pPr algn="l">
              <a:defRPr sz="44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Welcome to Cybage</a:t>
            </a:r>
            <a:endParaRPr lang="en-US" dirty="0"/>
          </a:p>
        </p:txBody>
      </p:sp>
    </p:spTree>
    <p:extLst>
      <p:ext uri="{BB962C8B-B14F-4D97-AF65-F5344CB8AC3E}">
        <p14:creationId xmlns:p14="http://schemas.microsoft.com/office/powerpoint/2010/main" val="202523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ata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304800" y="1076325"/>
            <a:ext cx="9448800" cy="4115594"/>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Text Placeholder 1"/>
          <p:cNvSpPr>
            <a:spLocks noGrp="1"/>
          </p:cNvSpPr>
          <p:nvPr>
            <p:ph type="body" sz="half" idx="2"/>
          </p:nvPr>
        </p:nvSpPr>
        <p:spPr>
          <a:xfrm>
            <a:off x="304800" y="1153319"/>
            <a:ext cx="7269734" cy="3612070"/>
          </a:xfrm>
          <a:prstGeom prst="rect">
            <a:avLst/>
          </a:prstGeom>
        </p:spPr>
        <p:txBody>
          <a:bodyPr/>
          <a:lstStyle>
            <a:lvl1pPr indent="-228600">
              <a:defRPr sz="1400">
                <a:solidFill>
                  <a:schemeClr val="tx1">
                    <a:lumMod val="50000"/>
                    <a:lumOff val="50000"/>
                  </a:schemeClr>
                </a:solidFill>
                <a:latin typeface="Segoe UI "/>
              </a:defRPr>
            </a:lvl1pPr>
          </a:lstStyle>
          <a:p>
            <a:endParaRPr lang="en-US" dirty="0"/>
          </a:p>
        </p:txBody>
      </p:sp>
    </p:spTree>
    <p:extLst>
      <p:ext uri="{BB962C8B-B14F-4D97-AF65-F5344CB8AC3E}">
        <p14:creationId xmlns:p14="http://schemas.microsoft.com/office/powerpoint/2010/main" val="38554720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Q&amp;A Section">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duotone>
              <a:prstClr val="black"/>
              <a:schemeClr val="tx2">
                <a:lumMod val="60000"/>
                <a:lumOff val="40000"/>
                <a:tint val="45000"/>
                <a:satMod val="400000"/>
              </a:schemeClr>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2589" t="9127" r="7020" b="20482"/>
          <a:stretch/>
        </p:blipFill>
        <p:spPr bwMode="auto">
          <a:xfrm>
            <a:off x="3411725" y="466723"/>
            <a:ext cx="6646675" cy="51927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0" y="466724"/>
            <a:ext cx="8572500" cy="5192713"/>
          </a:xfrm>
          <a:prstGeom prst="rect">
            <a:avLst/>
          </a:prstGeom>
          <a:gradFill flip="none" rotWithShape="1">
            <a:gsLst>
              <a:gs pos="9000">
                <a:srgbClr val="254061">
                  <a:shade val="30000"/>
                  <a:satMod val="115000"/>
                  <a:alpha val="0"/>
                </a:srgbClr>
              </a:gs>
              <a:gs pos="56000">
                <a:srgbClr val="254061">
                  <a:shade val="100000"/>
                  <a:satMod val="115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0" y="466724"/>
            <a:ext cx="10058400" cy="5192713"/>
          </a:xfrm>
          <a:prstGeom prst="rect">
            <a:avLst/>
          </a:prstGeom>
          <a:gradFill flip="none" rotWithShape="1">
            <a:gsLst>
              <a:gs pos="62000">
                <a:srgbClr val="183251">
                  <a:alpha val="35000"/>
                </a:srgbClr>
              </a:gs>
              <a:gs pos="1000">
                <a:srgbClr val="254061">
                  <a:shade val="30000"/>
                  <a:satMod val="115000"/>
                  <a:alpha val="15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3" name="Rectangle 22"/>
          <p:cNvSpPr/>
          <p:nvPr userDrawn="1"/>
        </p:nvSpPr>
        <p:spPr>
          <a:xfrm>
            <a:off x="0" y="3058319"/>
            <a:ext cx="7467600" cy="828673"/>
          </a:xfrm>
          <a:prstGeom prst="rect">
            <a:avLst/>
          </a:prstGeom>
          <a:gradFill flip="none" rotWithShape="1">
            <a:gsLst>
              <a:gs pos="0">
                <a:srgbClr val="EA5559">
                  <a:alpha val="80000"/>
                </a:srgbClr>
              </a:gs>
              <a:gs pos="100000">
                <a:srgbClr val="EA5559">
                  <a:shade val="100000"/>
                  <a:satMod val="115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userDrawn="1"/>
        </p:nvSpPr>
        <p:spPr>
          <a:xfrm>
            <a:off x="223106" y="3058320"/>
            <a:ext cx="3739294" cy="828674"/>
          </a:xfrm>
          <a:prstGeom prst="rect">
            <a:avLst/>
          </a:prstGeom>
        </p:spPr>
        <p:txBody>
          <a:bodyPr anchor="ctr"/>
          <a:lstStyle>
            <a:lvl1pPr algn="l" defTabSz="914400" rtl="0" eaLnBrk="1" latinLnBrk="0" hangingPunct="1">
              <a:spcBef>
                <a:spcPct val="0"/>
              </a:spcBef>
              <a:buNone/>
              <a:defRPr sz="3600" b="0" kern="12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Any questions!</a:t>
            </a:r>
            <a:endParaRPr lang="en-US" dirty="0"/>
          </a:p>
        </p:txBody>
      </p:sp>
    </p:spTree>
    <p:extLst>
      <p:ext uri="{BB962C8B-B14F-4D97-AF65-F5344CB8AC3E}">
        <p14:creationId xmlns:p14="http://schemas.microsoft.com/office/powerpoint/2010/main" val="123554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ata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1" y="848519"/>
            <a:ext cx="10058401" cy="4343400"/>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Picture Placeholder 2"/>
          <p:cNvSpPr>
            <a:spLocks noGrp="1"/>
          </p:cNvSpPr>
          <p:nvPr>
            <p:ph type="pic" idx="1"/>
          </p:nvPr>
        </p:nvSpPr>
        <p:spPr>
          <a:xfrm>
            <a:off x="304800" y="1076325"/>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ext Placeholder 3"/>
          <p:cNvSpPr>
            <a:spLocks noGrp="1"/>
          </p:cNvSpPr>
          <p:nvPr>
            <p:ph type="body" sz="half" idx="20"/>
          </p:nvPr>
        </p:nvSpPr>
        <p:spPr>
          <a:xfrm>
            <a:off x="5029199" y="1084263"/>
            <a:ext cx="4724401" cy="3117056"/>
          </a:xfrm>
          <a:prstGeom prst="rect">
            <a:avLst/>
          </a:prstGeom>
        </p:spPr>
        <p:txBody>
          <a:bodyPr/>
          <a:lstStyle>
            <a:lvl1pPr marL="0" marR="0" indent="228600" algn="l" defTabSz="914400" rtl="0" eaLnBrk="1" fontAlgn="auto" latinLnBrk="0" hangingPunct="1">
              <a:lnSpc>
                <a:spcPct val="100000"/>
              </a:lnSpc>
              <a:spcBef>
                <a:spcPts val="400"/>
              </a:spcBef>
              <a:spcAft>
                <a:spcPts val="0"/>
              </a:spcAft>
              <a:buClrTx/>
              <a:buSzTx/>
              <a:buFont typeface="Arial" pitchFamily="34" charset="0"/>
              <a:buChar char="•"/>
              <a:tabLst/>
              <a:defRPr sz="1600">
                <a:solidFill>
                  <a:schemeClr val="tx1">
                    <a:lumMod val="65000"/>
                    <a:lumOff val="35000"/>
                  </a:schemeClr>
                </a:solidFill>
                <a:latin typeface="Segoe UI" pitchFamily="34" charset="0"/>
                <a:ea typeface="Segoe UI" pitchFamily="34" charset="0"/>
                <a:cs typeface="Segoe UI" pitchFamily="34" charset="0"/>
              </a:defRPr>
            </a:lvl1pPr>
            <a:lvl2pPr marL="400050" indent="-171450">
              <a:buFont typeface="Arial" panose="020B0604020202020204" pitchFamily="34" charset="0"/>
              <a:buChar char="•"/>
              <a:defRPr sz="1400">
                <a:solidFill>
                  <a:schemeClr val="tx1">
                    <a:lumMod val="65000"/>
                    <a:lumOff val="35000"/>
                  </a:schemeClr>
                </a:solidFill>
                <a:latin typeface="Segoe UI" pitchFamily="34" charset="0"/>
                <a:ea typeface="Segoe UI" pitchFamily="34" charset="0"/>
                <a:cs typeface="Segoe UI" pitchFamily="34" charset="0"/>
              </a:defRPr>
            </a:lvl2pPr>
            <a:lvl3pPr marL="1085850" indent="-171450">
              <a:buFont typeface="Arial" panose="020B0604020202020204" pitchFamily="34" charset="0"/>
              <a:buChar char="•"/>
              <a:defRPr sz="1050">
                <a:solidFill>
                  <a:schemeClr val="tx1">
                    <a:lumMod val="65000"/>
                    <a:lumOff val="35000"/>
                  </a:schemeClr>
                </a:solidFill>
                <a:latin typeface="Segoe UI" pitchFamily="34" charset="0"/>
                <a:ea typeface="Segoe UI" pitchFamily="34" charset="0"/>
                <a:cs typeface="Segoe UI" pitchFamily="34" charset="0"/>
              </a:defRPr>
            </a:lvl3pPr>
            <a:lvl4pPr marL="1543050" indent="-171450">
              <a:buFont typeface="Arial" panose="020B0604020202020204" pitchFamily="34" charset="0"/>
              <a:buChar char="•"/>
              <a:defRPr sz="1000">
                <a:solidFill>
                  <a:schemeClr val="tx1">
                    <a:lumMod val="65000"/>
                    <a:lumOff val="35000"/>
                  </a:schemeClr>
                </a:solidFill>
                <a:latin typeface="Segoe UI" pitchFamily="34" charset="0"/>
                <a:ea typeface="Segoe UI" pitchFamily="34" charset="0"/>
                <a:cs typeface="Segoe UI" pitchFamily="34" charset="0"/>
              </a:defRPr>
            </a:lvl4pPr>
            <a:lvl5pPr marL="2000250" indent="-171450">
              <a:buFont typeface="Arial" panose="020B0604020202020204" pitchFamily="34" charset="0"/>
              <a:buChar char="•"/>
              <a:defRPr sz="1000">
                <a:solidFill>
                  <a:schemeClr val="tx1">
                    <a:lumMod val="65000"/>
                    <a:lumOff val="35000"/>
                  </a:schemeClr>
                </a:solidFill>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12"/>
          <p:cNvSpPr>
            <a:spLocks noGrp="1"/>
          </p:cNvSpPr>
          <p:nvPr>
            <p:ph type="body" sz="half" idx="21"/>
          </p:nvPr>
        </p:nvSpPr>
        <p:spPr>
          <a:xfrm>
            <a:off x="304800" y="4429919"/>
            <a:ext cx="4267200" cy="304800"/>
          </a:xfrm>
          <a:prstGeom prst="rect">
            <a:avLst/>
          </a:prstGeom>
        </p:spPr>
        <p:txBody>
          <a:bodyPr/>
          <a:lstStyle>
            <a:lvl1pPr>
              <a:defRPr>
                <a:solidFill>
                  <a:schemeClr val="tx1">
                    <a:lumMod val="65000"/>
                    <a:lumOff val="35000"/>
                  </a:schemeClr>
                </a:solidFill>
              </a:defRPr>
            </a:lvl1pPr>
          </a:lstStyle>
          <a:p>
            <a:pPr lvl="0"/>
            <a:r>
              <a:rPr lang="en-US" sz="1600" dirty="0"/>
              <a:t>Click to edit </a:t>
            </a:r>
            <a:r>
              <a:rPr lang="en-US" sz="1600" dirty="0" smtClean="0"/>
              <a:t>text</a:t>
            </a:r>
          </a:p>
        </p:txBody>
      </p:sp>
    </p:spTree>
    <p:extLst>
      <p:ext uri="{BB962C8B-B14F-4D97-AF65-F5344CB8AC3E}">
        <p14:creationId xmlns:p14="http://schemas.microsoft.com/office/powerpoint/2010/main" val="12426071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Data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1" y="848519"/>
            <a:ext cx="10058401" cy="4343400"/>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Picture Placeholder 2"/>
          <p:cNvSpPr>
            <a:spLocks noGrp="1"/>
          </p:cNvSpPr>
          <p:nvPr>
            <p:ph type="pic" idx="1"/>
          </p:nvPr>
        </p:nvSpPr>
        <p:spPr>
          <a:xfrm>
            <a:off x="1201017" y="1085057"/>
            <a:ext cx="7656366" cy="342106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8" name="Text Placeholder 12"/>
          <p:cNvSpPr>
            <a:spLocks noGrp="1"/>
          </p:cNvSpPr>
          <p:nvPr>
            <p:ph type="body" sz="half" idx="20"/>
          </p:nvPr>
        </p:nvSpPr>
        <p:spPr>
          <a:xfrm>
            <a:off x="1219200" y="4591844"/>
            <a:ext cx="7620000" cy="371475"/>
          </a:xfrm>
          <a:prstGeom prst="rect">
            <a:avLst/>
          </a:prstGeom>
        </p:spPr>
        <p:txBody>
          <a:bodyPr/>
          <a:lstStyle>
            <a:lvl1pPr>
              <a:defRPr>
                <a:solidFill>
                  <a:schemeClr val="tx1">
                    <a:lumMod val="65000"/>
                    <a:lumOff val="35000"/>
                  </a:schemeClr>
                </a:solidFill>
              </a:defRPr>
            </a:lvl1pPr>
          </a:lstStyle>
          <a:p>
            <a:pPr lvl="0"/>
            <a:r>
              <a:rPr lang="en-US" sz="1600" dirty="0"/>
              <a:t>Click to edit </a:t>
            </a:r>
            <a:r>
              <a:rPr lang="en-US" sz="1600" dirty="0" smtClean="0"/>
              <a:t>text</a:t>
            </a:r>
          </a:p>
        </p:txBody>
      </p:sp>
    </p:spTree>
    <p:extLst>
      <p:ext uri="{BB962C8B-B14F-4D97-AF65-F5344CB8AC3E}">
        <p14:creationId xmlns:p14="http://schemas.microsoft.com/office/powerpoint/2010/main" val="30715974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Data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1" y="848519"/>
            <a:ext cx="10058401" cy="4343400"/>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Picture Placeholder 2"/>
          <p:cNvSpPr>
            <a:spLocks noGrp="1"/>
          </p:cNvSpPr>
          <p:nvPr>
            <p:ph type="pic" idx="1"/>
          </p:nvPr>
        </p:nvSpPr>
        <p:spPr>
          <a:xfrm>
            <a:off x="304800" y="1085057"/>
            <a:ext cx="3200400" cy="342106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ext Placeholder 3"/>
          <p:cNvSpPr>
            <a:spLocks noGrp="1"/>
          </p:cNvSpPr>
          <p:nvPr>
            <p:ph type="body" sz="half" idx="21"/>
          </p:nvPr>
        </p:nvSpPr>
        <p:spPr>
          <a:xfrm>
            <a:off x="3962400" y="1084263"/>
            <a:ext cx="5791200" cy="3117056"/>
          </a:xfrm>
          <a:prstGeom prst="rect">
            <a:avLst/>
          </a:prstGeom>
        </p:spPr>
        <p:txBody>
          <a:bodyPr/>
          <a:lstStyle>
            <a:lvl1pPr marL="0" marR="0" indent="228600" algn="l" defTabSz="914400" rtl="0" eaLnBrk="1" fontAlgn="auto" latinLnBrk="0" hangingPunct="1">
              <a:lnSpc>
                <a:spcPct val="100000"/>
              </a:lnSpc>
              <a:spcBef>
                <a:spcPts val="400"/>
              </a:spcBef>
              <a:spcAft>
                <a:spcPts val="0"/>
              </a:spcAft>
              <a:buClrTx/>
              <a:buSzTx/>
              <a:buFont typeface="Arial" pitchFamily="34" charset="0"/>
              <a:buChar char="•"/>
              <a:tabLst/>
              <a:defRPr sz="1600">
                <a:solidFill>
                  <a:schemeClr val="tx1">
                    <a:lumMod val="65000"/>
                    <a:lumOff val="35000"/>
                  </a:schemeClr>
                </a:solidFill>
                <a:latin typeface="Segoe UI" pitchFamily="34" charset="0"/>
                <a:ea typeface="Segoe UI" pitchFamily="34" charset="0"/>
                <a:cs typeface="Segoe UI" pitchFamily="34" charset="0"/>
              </a:defRPr>
            </a:lvl1pPr>
            <a:lvl2pPr marL="400050" indent="-171450">
              <a:buFont typeface="Arial" panose="020B0604020202020204" pitchFamily="34" charset="0"/>
              <a:buChar char="•"/>
              <a:defRPr sz="1400">
                <a:solidFill>
                  <a:schemeClr val="tx1">
                    <a:lumMod val="65000"/>
                    <a:lumOff val="35000"/>
                  </a:schemeClr>
                </a:solidFill>
                <a:latin typeface="Segoe UI" pitchFamily="34" charset="0"/>
                <a:ea typeface="Segoe UI" pitchFamily="34" charset="0"/>
                <a:cs typeface="Segoe UI" pitchFamily="34" charset="0"/>
              </a:defRPr>
            </a:lvl2pPr>
            <a:lvl3pPr marL="1085850" indent="-171450">
              <a:buFont typeface="Arial" panose="020B0604020202020204" pitchFamily="34" charset="0"/>
              <a:buChar char="•"/>
              <a:defRPr sz="1050">
                <a:solidFill>
                  <a:schemeClr val="tx1">
                    <a:lumMod val="65000"/>
                    <a:lumOff val="35000"/>
                  </a:schemeClr>
                </a:solidFill>
                <a:latin typeface="Segoe UI" pitchFamily="34" charset="0"/>
                <a:ea typeface="Segoe UI" pitchFamily="34" charset="0"/>
                <a:cs typeface="Segoe UI" pitchFamily="34" charset="0"/>
              </a:defRPr>
            </a:lvl3pPr>
            <a:lvl4pPr marL="1543050" indent="-171450">
              <a:buFont typeface="Arial" panose="020B0604020202020204" pitchFamily="34" charset="0"/>
              <a:buChar char="•"/>
              <a:defRPr sz="1000">
                <a:solidFill>
                  <a:schemeClr val="tx1">
                    <a:lumMod val="65000"/>
                    <a:lumOff val="35000"/>
                  </a:schemeClr>
                </a:solidFill>
                <a:latin typeface="Segoe UI" pitchFamily="34" charset="0"/>
                <a:ea typeface="Segoe UI" pitchFamily="34" charset="0"/>
                <a:cs typeface="Segoe UI" pitchFamily="34" charset="0"/>
              </a:defRPr>
            </a:lvl4pPr>
            <a:lvl5pPr marL="2000250" indent="-171450">
              <a:buFont typeface="Arial" panose="020B0604020202020204" pitchFamily="34" charset="0"/>
              <a:buChar char="•"/>
              <a:defRPr sz="1000">
                <a:solidFill>
                  <a:schemeClr val="tx1">
                    <a:lumMod val="65000"/>
                    <a:lumOff val="35000"/>
                  </a:schemeClr>
                </a:solidFill>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89513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3560" t="8270" r="2464" b="2246"/>
          <a:stretch/>
        </p:blipFill>
        <p:spPr>
          <a:xfrm>
            <a:off x="0" y="-1"/>
            <a:ext cx="10058399" cy="5659439"/>
          </a:xfrm>
          <a:prstGeom prst="rect">
            <a:avLst/>
          </a:prstGeom>
        </p:spPr>
      </p:pic>
    </p:spTree>
    <p:extLst>
      <p:ext uri="{BB962C8B-B14F-4D97-AF65-F5344CB8AC3E}">
        <p14:creationId xmlns:p14="http://schemas.microsoft.com/office/powerpoint/2010/main" val="27448444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Q&amp;A Section">
    <p:spTree>
      <p:nvGrpSpPr>
        <p:cNvPr id="1" name=""/>
        <p:cNvGrpSpPr/>
        <p:nvPr/>
      </p:nvGrpSpPr>
      <p:grpSpPr>
        <a:xfrm>
          <a:off x="0" y="0"/>
          <a:ext cx="0" cy="0"/>
          <a:chOff x="0" y="0"/>
          <a:chExt cx="0" cy="0"/>
        </a:xfrm>
      </p:grpSpPr>
      <p:pic>
        <p:nvPicPr>
          <p:cNvPr id="8" name="Picture 8" descr="iStock_000005255967_WBack_03.jpg"/>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l="2039" t="21" b="7971"/>
          <a:stretch/>
        </p:blipFill>
        <p:spPr bwMode="auto">
          <a:xfrm>
            <a:off x="1847850" y="466724"/>
            <a:ext cx="8210549"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userDrawn="1"/>
        </p:nvSpPr>
        <p:spPr>
          <a:xfrm>
            <a:off x="0" y="467518"/>
            <a:ext cx="10058400" cy="5192713"/>
          </a:xfrm>
          <a:prstGeom prst="rect">
            <a:avLst/>
          </a:prstGeom>
          <a:gradFill flip="none" rotWithShape="1">
            <a:gsLst>
              <a:gs pos="0">
                <a:srgbClr val="254061">
                  <a:shade val="30000"/>
                  <a:satMod val="115000"/>
                  <a:alpha val="0"/>
                  <a:lumMod val="100000"/>
                </a:srgbClr>
              </a:gs>
              <a:gs pos="71000">
                <a:srgbClr val="254061">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1" y="466724"/>
            <a:ext cx="10058400" cy="5192713"/>
          </a:xfrm>
          <a:prstGeom prst="rect">
            <a:avLst/>
          </a:prstGeom>
          <a:gradFill flip="none" rotWithShape="1">
            <a:gsLst>
              <a:gs pos="0">
                <a:schemeClr val="accent1">
                  <a:lumMod val="50000"/>
                  <a:alpha val="20000"/>
                </a:schemeClr>
              </a:gs>
              <a:gs pos="50000">
                <a:schemeClr val="tx2">
                  <a:lumMod val="50000"/>
                  <a:alpha val="50000"/>
                </a:schemeClr>
              </a:gs>
              <a:gs pos="100000">
                <a:schemeClr val="bg1">
                  <a:lumMod val="0"/>
                  <a:alpha val="3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923925"/>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hasCustomPrompt="1"/>
          </p:nvPr>
        </p:nvSpPr>
        <p:spPr>
          <a:xfrm>
            <a:off x="228600" y="1048932"/>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Tree>
    <p:extLst>
      <p:ext uri="{BB962C8B-B14F-4D97-AF65-F5344CB8AC3E}">
        <p14:creationId xmlns:p14="http://schemas.microsoft.com/office/powerpoint/2010/main" val="123544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elcome Slide">
    <p:spTree>
      <p:nvGrpSpPr>
        <p:cNvPr id="1" name=""/>
        <p:cNvGrpSpPr/>
        <p:nvPr/>
      </p:nvGrpSpPr>
      <p:grpSpPr>
        <a:xfrm>
          <a:off x="0" y="0"/>
          <a:ext cx="0" cy="0"/>
          <a:chOff x="0" y="0"/>
          <a:chExt cx="0" cy="0"/>
        </a:xfrm>
      </p:grpSpPr>
      <p:pic>
        <p:nvPicPr>
          <p:cNvPr id="16" name="Picture 10" descr="iStock_000002285402XSmall_02.jpg"/>
          <p:cNvPicPr>
            <a:picLocks noChangeAspect="1"/>
          </p:cNvPicPr>
          <p:nvPr userDrawn="1"/>
        </p:nvPicPr>
        <p:blipFill rotWithShape="1">
          <a:blip r:embed="rId2">
            <a:lum bright="-6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68"/>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9" name="Rectangle 8"/>
          <p:cNvSpPr/>
          <p:nvPr userDrawn="1"/>
        </p:nvSpPr>
        <p:spPr>
          <a:xfrm>
            <a:off x="0" y="467518"/>
            <a:ext cx="10058400" cy="5192713"/>
          </a:xfrm>
          <a:prstGeom prst="rect">
            <a:avLst/>
          </a:prstGeom>
          <a:gradFill flip="none" rotWithShape="1">
            <a:gsLst>
              <a:gs pos="25000">
                <a:srgbClr val="254061">
                  <a:shade val="30000"/>
                  <a:satMod val="115000"/>
                  <a:alpha val="0"/>
                  <a:lumMod val="100000"/>
                </a:srgbClr>
              </a:gs>
              <a:gs pos="100000">
                <a:srgbClr val="254061">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userDrawn="1"/>
        </p:nvSpPr>
        <p:spPr>
          <a:xfrm>
            <a:off x="0" y="3363119"/>
            <a:ext cx="10058400" cy="12954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3498832"/>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
        <p:nvSpPr>
          <p:cNvPr id="12" name="Text Placeholder 3"/>
          <p:cNvSpPr>
            <a:spLocks noGrp="1"/>
          </p:cNvSpPr>
          <p:nvPr>
            <p:ph type="body" sz="half" idx="21" hasCustomPrompt="1"/>
          </p:nvPr>
        </p:nvSpPr>
        <p:spPr>
          <a:xfrm>
            <a:off x="228600" y="4158457"/>
            <a:ext cx="3810000" cy="400843"/>
          </a:xfrm>
          <a:prstGeom prst="rect">
            <a:avLst/>
          </a:prstGeom>
        </p:spPr>
        <p:txBody>
          <a:bodyPr/>
          <a:lstStyle>
            <a:lvl1pPr marL="0" marR="0" indent="0" algn="l" defTabSz="914400" rtl="0" eaLnBrk="1" fontAlgn="auto" latinLnBrk="0" hangingPunct="1">
              <a:lnSpc>
                <a:spcPct val="100000"/>
              </a:lnSpc>
              <a:spcBef>
                <a:spcPct val="0"/>
              </a:spcBef>
              <a:spcAft>
                <a:spcPts val="0"/>
              </a:spcAft>
              <a:buClrTx/>
              <a:buSzTx/>
              <a:buFontTx/>
              <a:buNone/>
              <a:tabLst/>
              <a:defRPr lang="en-US" sz="1400" kern="12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sz="16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Authored by:</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5" name="Text Placeholder 3"/>
          <p:cNvSpPr>
            <a:spLocks noGrp="1"/>
          </p:cNvSpPr>
          <p:nvPr>
            <p:ph type="body" sz="half" idx="22" hasCustomPrompt="1"/>
          </p:nvPr>
        </p:nvSpPr>
        <p:spPr>
          <a:xfrm>
            <a:off x="5562600" y="4158457"/>
            <a:ext cx="4191000" cy="400843"/>
          </a:xfrm>
          <a:prstGeom prst="rect">
            <a:avLst/>
          </a:prstGeom>
        </p:spPr>
        <p:txBody>
          <a:bodyPr/>
          <a:lstStyle>
            <a:lvl1pPr marL="0" marR="0" indent="0" algn="l" defTabSz="914400" rtl="0" eaLnBrk="1" fontAlgn="auto" latinLnBrk="0" hangingPunct="1">
              <a:lnSpc>
                <a:spcPct val="100000"/>
              </a:lnSpc>
              <a:spcBef>
                <a:spcPct val="0"/>
              </a:spcBef>
              <a:spcAft>
                <a:spcPts val="0"/>
              </a:spcAft>
              <a:buClrTx/>
              <a:buSzTx/>
              <a:buFontTx/>
              <a:buNone/>
              <a:tabLst/>
              <a:defRPr lang="en-US" sz="1400" kern="12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sz="16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Presented by:</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031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Welcome Slide">
    <p:spTree>
      <p:nvGrpSpPr>
        <p:cNvPr id="1" name=""/>
        <p:cNvGrpSpPr/>
        <p:nvPr/>
      </p:nvGrpSpPr>
      <p:grpSpPr>
        <a:xfrm>
          <a:off x="0" y="0"/>
          <a:ext cx="0" cy="0"/>
          <a:chOff x="0" y="0"/>
          <a:chExt cx="0" cy="0"/>
        </a:xfrm>
      </p:grpSpPr>
      <p:pic>
        <p:nvPicPr>
          <p:cNvPr id="16" name="Picture 10" descr="iStock_000002285402XSmall_02.jpg"/>
          <p:cNvPicPr>
            <a:picLocks noChangeAspect="1"/>
          </p:cNvPicPr>
          <p:nvPr userDrawn="1"/>
        </p:nvPicPr>
        <p:blipFill rotWithShape="1">
          <a:blip r:embed="rId2">
            <a:lum bright="-6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68"/>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9" name="Rectangle 8"/>
          <p:cNvSpPr/>
          <p:nvPr userDrawn="1"/>
        </p:nvSpPr>
        <p:spPr>
          <a:xfrm>
            <a:off x="0" y="467518"/>
            <a:ext cx="10058400" cy="5192713"/>
          </a:xfrm>
          <a:prstGeom prst="rect">
            <a:avLst/>
          </a:prstGeom>
          <a:gradFill flip="none" rotWithShape="1">
            <a:gsLst>
              <a:gs pos="25000">
                <a:srgbClr val="254061">
                  <a:shade val="30000"/>
                  <a:satMod val="115000"/>
                  <a:alpha val="0"/>
                  <a:lumMod val="100000"/>
                </a:srgbClr>
              </a:gs>
              <a:gs pos="100000">
                <a:srgbClr val="254061">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3667919"/>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3792927"/>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Tree>
    <p:extLst>
      <p:ext uri="{BB962C8B-B14F-4D97-AF65-F5344CB8AC3E}">
        <p14:creationId xmlns:p14="http://schemas.microsoft.com/office/powerpoint/2010/main" val="411547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Welcome Slid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19903" b="4006"/>
          <a:stretch/>
        </p:blipFill>
        <p:spPr>
          <a:xfrm>
            <a:off x="0" y="464342"/>
            <a:ext cx="10058400" cy="5195095"/>
          </a:xfrm>
          <a:prstGeom prst="rect">
            <a:avLst/>
          </a:prstGeom>
        </p:spPr>
      </p:pic>
      <p:sp>
        <p:nvSpPr>
          <p:cNvPr id="12" name="Rectangle 11"/>
          <p:cNvSpPr/>
          <p:nvPr userDrawn="1"/>
        </p:nvSpPr>
        <p:spPr>
          <a:xfrm>
            <a:off x="0" y="466724"/>
            <a:ext cx="10058400" cy="5192713"/>
          </a:xfrm>
          <a:prstGeom prst="rect">
            <a:avLst/>
          </a:prstGeom>
          <a:gradFill flip="none" rotWithShape="1">
            <a:gsLst>
              <a:gs pos="0">
                <a:schemeClr val="accent1">
                  <a:lumMod val="50000"/>
                  <a:alpha val="50000"/>
                </a:schemeClr>
              </a:gs>
              <a:gs pos="50000">
                <a:schemeClr val="tx2">
                  <a:lumMod val="50000"/>
                  <a:alpha val="80000"/>
                </a:schemeClr>
              </a:gs>
              <a:gs pos="100000">
                <a:schemeClr val="bg1">
                  <a:lumMod val="0"/>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2905919"/>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3030927"/>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54262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ata slide">
    <p:spTree>
      <p:nvGrpSpPr>
        <p:cNvPr id="1" name=""/>
        <p:cNvGrpSpPr/>
        <p:nvPr/>
      </p:nvGrpSpPr>
      <p:grpSpPr>
        <a:xfrm>
          <a:off x="0" y="0"/>
          <a:ext cx="0" cy="0"/>
          <a:chOff x="0" y="0"/>
          <a:chExt cx="0" cy="0"/>
        </a:xfrm>
      </p:grpSpPr>
      <p:pic>
        <p:nvPicPr>
          <p:cNvPr id="12" name="Picture 10" descr="iStock_000002285402XSmall_02.jpg"/>
          <p:cNvPicPr>
            <a:picLocks noChangeAspect="1"/>
          </p:cNvPicPr>
          <p:nvPr userDrawn="1"/>
        </p:nvPicPr>
        <p:blipFill rotWithShape="1">
          <a:blip r:embed="rId2">
            <a:lum bright="-6000"/>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 y="466724"/>
            <a:ext cx="10058400" cy="5192713"/>
          </a:xfrm>
          <a:prstGeom prst="rect">
            <a:avLst/>
          </a:prstGeom>
          <a:gradFill flip="none" rotWithShape="1">
            <a:gsLst>
              <a:gs pos="0">
                <a:schemeClr val="accent1">
                  <a:lumMod val="50000"/>
                  <a:alpha val="30000"/>
                </a:schemeClr>
              </a:gs>
              <a:gs pos="50000">
                <a:schemeClr val="tx2">
                  <a:lumMod val="50000"/>
                  <a:alpha val="60000"/>
                </a:schemeClr>
              </a:gs>
              <a:gs pos="100000">
                <a:schemeClr val="bg1">
                  <a:lumMod val="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0" name="Rectangle 19"/>
          <p:cNvSpPr/>
          <p:nvPr userDrawn="1"/>
        </p:nvSpPr>
        <p:spPr>
          <a:xfrm>
            <a:off x="0" y="1077119"/>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3"/>
          <p:cNvSpPr>
            <a:spLocks noGrp="1"/>
          </p:cNvSpPr>
          <p:nvPr>
            <p:ph type="body" sz="half" idx="21" hasCustomPrompt="1"/>
          </p:nvPr>
        </p:nvSpPr>
        <p:spPr>
          <a:xfrm>
            <a:off x="304800" y="2250760"/>
            <a:ext cx="4495800" cy="2788759"/>
          </a:xfrm>
          <a:prstGeom prst="rect">
            <a:avLst/>
          </a:prstGeom>
        </p:spPr>
        <p:txBody>
          <a:bodyPr anchor="t"/>
          <a:lstStyle>
            <a:lvl1pPr marL="285750" indent="-285750" algn="l">
              <a:buClr>
                <a:schemeClr val="accent6"/>
              </a:buClr>
              <a:buSzPct val="125000"/>
              <a:buFont typeface="Arial" pitchFamily="34" charset="0"/>
              <a:buChar char="•"/>
              <a:defRPr lang="en-US" sz="1400" kern="12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buClr>
                <a:srgbClr val="0075B0"/>
              </a:buClr>
            </a:pPr>
            <a:r>
              <a:rPr lang="en-US" sz="14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rPr>
              <a:t>Placeholder text just for reference</a:t>
            </a:r>
            <a:endParaRPr lang="en-US" sz="1400"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25" name="Title 1"/>
          <p:cNvSpPr>
            <a:spLocks noGrp="1"/>
          </p:cNvSpPr>
          <p:nvPr>
            <p:ph type="title" hasCustomPrompt="1"/>
          </p:nvPr>
        </p:nvSpPr>
        <p:spPr>
          <a:xfrm>
            <a:off x="223106" y="1077119"/>
            <a:ext cx="7257288" cy="762000"/>
          </a:xfrm>
          <a:prstGeom prst="rect">
            <a:avLst/>
          </a:prstGeom>
        </p:spPr>
        <p:txBody>
          <a:bodyPr anchor="ctr"/>
          <a:lstStyle>
            <a:lvl1pPr algn="l">
              <a:defRPr sz="2000" b="0" baseline="0">
                <a:solidFill>
                  <a:schemeClr val="bg1"/>
                </a:solidFill>
                <a:latin typeface="Segoe UI Semibold" panose="020B0702040204020203" pitchFamily="34" charset="0"/>
                <a:ea typeface="Segoe UI" pitchFamily="34" charset="0"/>
                <a:cs typeface="Segoe UI" pitchFamily="34" charset="0"/>
              </a:defRPr>
            </a:lvl1pPr>
          </a:lstStyle>
          <a:p>
            <a:r>
              <a:rPr lang="en-US" dirty="0" smtClean="0"/>
              <a:t>Agenda</a:t>
            </a:r>
            <a:endParaRPr lang="en-US" dirty="0"/>
          </a:p>
        </p:txBody>
      </p:sp>
      <p:sp>
        <p:nvSpPr>
          <p:cNvPr id="26" name="Text Placeholder 3"/>
          <p:cNvSpPr>
            <a:spLocks noGrp="1"/>
          </p:cNvSpPr>
          <p:nvPr>
            <p:ph type="body" sz="half" idx="22" hasCustomPrompt="1"/>
          </p:nvPr>
        </p:nvSpPr>
        <p:spPr>
          <a:xfrm>
            <a:off x="5257800" y="2250760"/>
            <a:ext cx="4495800" cy="2788759"/>
          </a:xfrm>
          <a:prstGeom prst="rect">
            <a:avLst/>
          </a:prstGeom>
        </p:spPr>
        <p:txBody>
          <a:bodyPr anchor="t"/>
          <a:lstStyle>
            <a:lvl1pPr marL="285750" indent="-285750" algn="l">
              <a:buClr>
                <a:schemeClr val="accent6"/>
              </a:buClr>
              <a:buSzPct val="125000"/>
              <a:buFont typeface="Arial" pitchFamily="34" charset="0"/>
              <a:buChar char="•"/>
              <a:defRPr lang="en-US" sz="1400" kern="12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buClr>
                <a:srgbClr val="0075B0"/>
              </a:buClr>
            </a:pPr>
            <a:r>
              <a:rPr lang="en-US" sz="14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rPr>
              <a:t>Placeholder text just for reference</a:t>
            </a:r>
            <a:endParaRPr lang="en-US" sz="1400"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1677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sign slide-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1"/>
            <a:ext cx="10058400" cy="5197767"/>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751517"/>
            <a:ext cx="10058400" cy="4907920"/>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466725"/>
            <a:ext cx="10058398"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6" name="Rectangle 25"/>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7"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0" name="Text Placeholder 3"/>
          <p:cNvSpPr>
            <a:spLocks noGrp="1"/>
          </p:cNvSpPr>
          <p:nvPr>
            <p:ph type="body" sz="half" idx="24"/>
          </p:nvPr>
        </p:nvSpPr>
        <p:spPr>
          <a:xfrm>
            <a:off x="6452464" y="1579563"/>
            <a:ext cx="2715768"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228600" indent="-228600">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marL="0" lvl="0"/>
            <a:endParaRPr lang="en-US" dirty="0" smtClean="0"/>
          </a:p>
          <a:p>
            <a:pPr marL="0" lvl="0"/>
            <a:r>
              <a:rPr lang="en-US" dirty="0" smtClean="0"/>
              <a:t>Click to edit Master text styles</a:t>
            </a:r>
          </a:p>
        </p:txBody>
      </p:sp>
      <p:sp>
        <p:nvSpPr>
          <p:cNvPr id="29" name="Text Placeholder 3"/>
          <p:cNvSpPr>
            <a:spLocks noGrp="1"/>
          </p:cNvSpPr>
          <p:nvPr>
            <p:ph type="body" sz="half" idx="23"/>
          </p:nvPr>
        </p:nvSpPr>
        <p:spPr>
          <a:xfrm>
            <a:off x="3374722" y="1579563"/>
            <a:ext cx="2715768"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171450" indent="-171450">
              <a:buFont typeface="Arial" panose="020B0604020202020204" pitchFamily="34" charset="0"/>
              <a:buChar char="•"/>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marL="0" lvl="0"/>
            <a:endParaRPr lang="en-US" dirty="0" smtClean="0"/>
          </a:p>
          <a:p>
            <a:pPr marL="0" lvl="0"/>
            <a:r>
              <a:rPr lang="en-US" dirty="0" smtClean="0"/>
              <a:t>Click to edit Master text styles</a:t>
            </a:r>
          </a:p>
        </p:txBody>
      </p:sp>
      <p:sp>
        <p:nvSpPr>
          <p:cNvPr id="25" name="Text Placeholder 3"/>
          <p:cNvSpPr>
            <a:spLocks noGrp="1"/>
          </p:cNvSpPr>
          <p:nvPr>
            <p:ph type="body" sz="half" idx="21"/>
          </p:nvPr>
        </p:nvSpPr>
        <p:spPr>
          <a:xfrm>
            <a:off x="310252" y="1579563"/>
            <a:ext cx="2715768"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228600" indent="-228600">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marL="0" lvl="0"/>
            <a:endParaRPr lang="en-US" dirty="0" smtClean="0"/>
          </a:p>
          <a:p>
            <a:pPr marL="0" lvl="0"/>
            <a:r>
              <a:rPr lang="en-US" dirty="0" smtClean="0"/>
              <a:t>Click to edit Master text styles</a:t>
            </a:r>
          </a:p>
        </p:txBody>
      </p:sp>
      <p:sp>
        <p:nvSpPr>
          <p:cNvPr id="47" name="Text Placeholder 3"/>
          <p:cNvSpPr>
            <a:spLocks noGrp="1"/>
          </p:cNvSpPr>
          <p:nvPr userDrawn="1">
            <p:ph type="body" sz="half" idx="11"/>
          </p:nvPr>
        </p:nvSpPr>
        <p:spPr>
          <a:xfrm>
            <a:off x="6452464" y="1072005"/>
            <a:ext cx="2719712" cy="538514"/>
          </a:xfrm>
          <a:prstGeom prst="rect">
            <a:avLst/>
          </a:pr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r>
              <a:rPr lang="en-US" dirty="0" smtClean="0"/>
              <a:t>Click to edit Master text styles</a:t>
            </a:r>
          </a:p>
        </p:txBody>
      </p:sp>
      <p:sp>
        <p:nvSpPr>
          <p:cNvPr id="46" name="Text Placeholder 3"/>
          <p:cNvSpPr>
            <a:spLocks noGrp="1"/>
          </p:cNvSpPr>
          <p:nvPr userDrawn="1">
            <p:ph type="body" sz="half" idx="10"/>
          </p:nvPr>
        </p:nvSpPr>
        <p:spPr>
          <a:xfrm>
            <a:off x="3374722" y="1072005"/>
            <a:ext cx="2719712" cy="538514"/>
          </a:xfrm>
          <a:prstGeom prst="rect">
            <a:avLst/>
          </a:prstGeom>
          <a:solidFill>
            <a:srgbClr val="049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
        <p:nvSpPr>
          <p:cNvPr id="28" name="Text Placeholder 3"/>
          <p:cNvSpPr>
            <a:spLocks noGrp="1"/>
          </p:cNvSpPr>
          <p:nvPr>
            <p:ph type="body" sz="half" idx="22"/>
          </p:nvPr>
        </p:nvSpPr>
        <p:spPr>
          <a:xfrm>
            <a:off x="301721" y="1072005"/>
            <a:ext cx="2719712" cy="538514"/>
          </a:xfrm>
          <a:prstGeom prst="rect">
            <a:avLst/>
          </a:prstGeom>
          <a:solidFill>
            <a:srgbClr val="2F5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Tree>
    <p:extLst>
      <p:ext uri="{BB962C8B-B14F-4D97-AF65-F5344CB8AC3E}">
        <p14:creationId xmlns:p14="http://schemas.microsoft.com/office/powerpoint/2010/main" val="1850933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ign slide-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1"/>
            <a:ext cx="10058400" cy="5197767"/>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751517"/>
            <a:ext cx="10058400" cy="4907920"/>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466725"/>
            <a:ext cx="10058398"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6" name="Rectangle 25"/>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7"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Text Placeholder 3"/>
          <p:cNvSpPr>
            <a:spLocks noGrp="1"/>
          </p:cNvSpPr>
          <p:nvPr>
            <p:ph type="body" sz="half" idx="26"/>
          </p:nvPr>
        </p:nvSpPr>
        <p:spPr>
          <a:xfrm>
            <a:off x="7474992" y="1072005"/>
            <a:ext cx="2259558" cy="538514"/>
          </a:xfrm>
          <a:prstGeom prst="rect">
            <a:avLst/>
          </a:prstGeom>
          <a:solidFill>
            <a:schemeClr val="accent3"/>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r>
              <a:rPr lang="en-US" dirty="0" smtClean="0"/>
              <a:t>Click to edit Master text styles</a:t>
            </a:r>
          </a:p>
        </p:txBody>
      </p:sp>
      <p:sp>
        <p:nvSpPr>
          <p:cNvPr id="15" name="Text Placeholder 3"/>
          <p:cNvSpPr>
            <a:spLocks noGrp="1"/>
          </p:cNvSpPr>
          <p:nvPr>
            <p:ph type="body" sz="half" idx="25"/>
          </p:nvPr>
        </p:nvSpPr>
        <p:spPr>
          <a:xfrm>
            <a:off x="7474658" y="1579563"/>
            <a:ext cx="2256282"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182880" indent="-182880">
              <a:spcBef>
                <a:spcPts val="0"/>
              </a:spcBef>
              <a:buFont typeface="Arial" panose="020B0604020202020204" pitchFamily="34" charset="0"/>
              <a:buChar char="•"/>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lvl="0"/>
            <a:r>
              <a:rPr lang="en-US" dirty="0" smtClean="0"/>
              <a:t>Click to edit Master text styles</a:t>
            </a:r>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30" name="Text Placeholder 3"/>
          <p:cNvSpPr>
            <a:spLocks noGrp="1"/>
          </p:cNvSpPr>
          <p:nvPr>
            <p:ph type="body" sz="half" idx="24"/>
          </p:nvPr>
        </p:nvSpPr>
        <p:spPr>
          <a:xfrm>
            <a:off x="5084706" y="1579563"/>
            <a:ext cx="2256282"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182880" indent="-182880">
              <a:spcBef>
                <a:spcPts val="0"/>
              </a:spcBef>
              <a:buFont typeface="Arial" panose="020B0604020202020204" pitchFamily="34" charset="0"/>
              <a:buChar char="•"/>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lvl="0"/>
            <a:r>
              <a:rPr lang="en-US" dirty="0" smtClean="0"/>
              <a:t>Click to edit Master text styles</a:t>
            </a:r>
          </a:p>
        </p:txBody>
      </p:sp>
      <p:sp>
        <p:nvSpPr>
          <p:cNvPr id="29" name="Text Placeholder 3"/>
          <p:cNvSpPr>
            <a:spLocks noGrp="1"/>
          </p:cNvSpPr>
          <p:nvPr>
            <p:ph type="body" sz="half" idx="23"/>
          </p:nvPr>
        </p:nvSpPr>
        <p:spPr>
          <a:xfrm>
            <a:off x="2694753" y="1579563"/>
            <a:ext cx="2256282"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182880" indent="-182880">
              <a:spcBef>
                <a:spcPts val="0"/>
              </a:spcBef>
              <a:buFont typeface="Arial" panose="020B0604020202020204" pitchFamily="34" charset="0"/>
              <a:buChar char="•"/>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lvl="0"/>
            <a:r>
              <a:rPr lang="en-US" dirty="0" smtClean="0"/>
              <a:t>Click to edit Master text styles</a:t>
            </a:r>
          </a:p>
        </p:txBody>
      </p:sp>
      <p:sp>
        <p:nvSpPr>
          <p:cNvPr id="25" name="Text Placeholder 3"/>
          <p:cNvSpPr>
            <a:spLocks noGrp="1"/>
          </p:cNvSpPr>
          <p:nvPr>
            <p:ph type="body" sz="half" idx="21"/>
          </p:nvPr>
        </p:nvSpPr>
        <p:spPr>
          <a:xfrm>
            <a:off x="304800" y="1579563"/>
            <a:ext cx="2256282"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182880" indent="-182880">
              <a:spcBef>
                <a:spcPts val="0"/>
              </a:spcBef>
              <a:buFont typeface="Arial" panose="020B0604020202020204" pitchFamily="34" charset="0"/>
              <a:buChar char="•"/>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lang="en-US" sz="1600" kern="1200" dirty="0" smtClean="0">
                <a:solidFill>
                  <a:schemeClr val="tx1">
                    <a:lumMod val="65000"/>
                    <a:lumOff val="35000"/>
                  </a:schemeClr>
                </a:solidFill>
                <a:latin typeface="Segoe UI" pitchFamily="34" charset="0"/>
                <a:ea typeface="Segoe UI" pitchFamily="34" charset="0"/>
                <a:cs typeface="Segoe UI" pitchFamily="34" charset="0"/>
              </a:defRPr>
            </a:lvl2pPr>
            <a:lvl3pPr>
              <a:defRPr lang="en-US" sz="1600" kern="1200" dirty="0" smtClean="0">
                <a:solidFill>
                  <a:schemeClr val="tx1">
                    <a:lumMod val="65000"/>
                    <a:lumOff val="35000"/>
                  </a:schemeClr>
                </a:solidFill>
                <a:latin typeface="Segoe UI" pitchFamily="34" charset="0"/>
                <a:ea typeface="Segoe UI" pitchFamily="34" charset="0"/>
                <a:cs typeface="Segoe UI" pitchFamily="34" charset="0"/>
              </a:defRPr>
            </a:lvl3pPr>
            <a:lvl4pPr>
              <a:defRPr lang="en-US" sz="1600" kern="1200" dirty="0" smtClean="0">
                <a:solidFill>
                  <a:schemeClr val="tx1">
                    <a:lumMod val="65000"/>
                    <a:lumOff val="35000"/>
                  </a:schemeClr>
                </a:solidFill>
                <a:latin typeface="Segoe UI" pitchFamily="34" charset="0"/>
                <a:ea typeface="Segoe UI" pitchFamily="34" charset="0"/>
                <a:cs typeface="Segoe UI" pitchFamily="34" charset="0"/>
              </a:defRPr>
            </a:lvl4pPr>
            <a:lvl5pPr>
              <a:defRPr lang="en-US" sz="1600" kern="1200" dirty="0" smtClean="0">
                <a:solidFill>
                  <a:schemeClr val="tx1">
                    <a:lumMod val="65000"/>
                    <a:lumOff val="35000"/>
                  </a:schemeClr>
                </a:solidFill>
                <a:latin typeface="Segoe UI" pitchFamily="34" charset="0"/>
                <a:ea typeface="Segoe UI" pitchFamily="34" charset="0"/>
                <a:cs typeface="Segoe UI" pitchFamily="34" charset="0"/>
              </a:defRPr>
            </a:lvl5pPr>
          </a:lstStyle>
          <a:p>
            <a:pPr lvl="0"/>
            <a:r>
              <a:rPr lang="en-US" dirty="0" smtClean="0"/>
              <a:t>Click to edit Master text styles</a:t>
            </a:r>
          </a:p>
        </p:txBody>
      </p:sp>
      <p:sp>
        <p:nvSpPr>
          <p:cNvPr id="47" name="Text Placeholder 3"/>
          <p:cNvSpPr>
            <a:spLocks noGrp="1"/>
          </p:cNvSpPr>
          <p:nvPr userDrawn="1">
            <p:ph type="body" sz="half" idx="11"/>
          </p:nvPr>
        </p:nvSpPr>
        <p:spPr>
          <a:xfrm>
            <a:off x="5082195" y="1072005"/>
            <a:ext cx="2259558" cy="538514"/>
          </a:xfrm>
          <a:prstGeom prst="rect">
            <a:avLst/>
          </a:pr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r>
              <a:rPr lang="en-US" dirty="0" smtClean="0"/>
              <a:t>Click to edit Master text styles</a:t>
            </a:r>
          </a:p>
        </p:txBody>
      </p:sp>
      <p:sp>
        <p:nvSpPr>
          <p:cNvPr id="46" name="Text Placeholder 3"/>
          <p:cNvSpPr>
            <a:spLocks noGrp="1"/>
          </p:cNvSpPr>
          <p:nvPr userDrawn="1">
            <p:ph type="body" sz="half" idx="10"/>
          </p:nvPr>
        </p:nvSpPr>
        <p:spPr>
          <a:xfrm>
            <a:off x="2689399" y="1072005"/>
            <a:ext cx="2259558" cy="538514"/>
          </a:xfrm>
          <a:prstGeom prst="rect">
            <a:avLst/>
          </a:prstGeom>
          <a:solidFill>
            <a:srgbClr val="049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
        <p:nvSpPr>
          <p:cNvPr id="28" name="Text Placeholder 3"/>
          <p:cNvSpPr>
            <a:spLocks noGrp="1"/>
          </p:cNvSpPr>
          <p:nvPr>
            <p:ph type="body" sz="half" idx="22"/>
          </p:nvPr>
        </p:nvSpPr>
        <p:spPr>
          <a:xfrm>
            <a:off x="296603" y="1072005"/>
            <a:ext cx="2259558" cy="538514"/>
          </a:xfrm>
          <a:prstGeom prst="rect">
            <a:avLst/>
          </a:prstGeom>
          <a:solidFill>
            <a:srgbClr val="2F5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Tree>
    <p:extLst>
      <p:ext uri="{BB962C8B-B14F-4D97-AF65-F5344CB8AC3E}">
        <p14:creationId xmlns:p14="http://schemas.microsoft.com/office/powerpoint/2010/main" val="20638475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amp;A Section">
    <p:spTree>
      <p:nvGrpSpPr>
        <p:cNvPr id="1" name=""/>
        <p:cNvGrpSpPr/>
        <p:nvPr/>
      </p:nvGrpSpPr>
      <p:grpSpPr>
        <a:xfrm>
          <a:off x="0" y="0"/>
          <a:ext cx="0" cy="0"/>
          <a:chOff x="0" y="0"/>
          <a:chExt cx="0" cy="0"/>
        </a:xfrm>
      </p:grpSpPr>
      <p:pic>
        <p:nvPicPr>
          <p:cNvPr id="8" name="Picture 8" descr="iStock_000005255967_WBack_03.jpg"/>
          <p:cNvPicPr>
            <a:picLocks noChangeAspect="1"/>
          </p:cNvPicPr>
          <p:nvPr userDrawn="1"/>
        </p:nvPicPr>
        <p:blipFill>
          <a:blip r:embed="rId2">
            <a:grayscl/>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8144" t="21" b="7971"/>
          <a:stretch>
            <a:fillRect/>
          </a:stretch>
        </p:blipFill>
        <p:spPr bwMode="auto">
          <a:xfrm>
            <a:off x="2359550" y="466724"/>
            <a:ext cx="7698849"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userDrawn="1"/>
        </p:nvSpPr>
        <p:spPr>
          <a:xfrm>
            <a:off x="0" y="466724"/>
            <a:ext cx="9296400" cy="5192713"/>
          </a:xfrm>
          <a:prstGeom prst="rect">
            <a:avLst/>
          </a:prstGeom>
          <a:gradFill flip="none" rotWithShape="1">
            <a:gsLst>
              <a:gs pos="0">
                <a:schemeClr val="bg1">
                  <a:alpha val="0"/>
                </a:schemeClr>
              </a:gs>
              <a:gs pos="70000">
                <a:schemeClr val="bg1">
                  <a:lumMod val="9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
          <p:cNvSpPr>
            <a:spLocks noGrp="1"/>
          </p:cNvSpPr>
          <p:nvPr>
            <p:ph type="body" sz="half" idx="2"/>
          </p:nvPr>
        </p:nvSpPr>
        <p:spPr>
          <a:xfrm>
            <a:off x="304800" y="1153319"/>
            <a:ext cx="7269734" cy="3612070"/>
          </a:xfrm>
          <a:prstGeom prst="rect">
            <a:avLst/>
          </a:prstGeom>
        </p:spPr>
        <p:txBody>
          <a:bodyPr/>
          <a:lstStyle>
            <a:lvl1pPr indent="-228600">
              <a:defRPr sz="1400">
                <a:solidFill>
                  <a:schemeClr val="tx1">
                    <a:lumMod val="50000"/>
                    <a:lumOff val="50000"/>
                  </a:schemeClr>
                </a:solidFill>
                <a:latin typeface="Segoe UI "/>
              </a:defRPr>
            </a:lvl1pPr>
          </a:lstStyle>
          <a:p>
            <a:endParaRPr lang="en-US" dirty="0"/>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1" name="Rectangle 10"/>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8650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17" cstate="print">
            <a:extLst>
              <a:ext uri="{28A0092B-C50C-407E-A947-70E740481C1C}">
                <a14:useLocalDpi xmlns:a14="http://schemas.microsoft.com/office/drawing/2010/main" val="0"/>
              </a:ext>
            </a:extLst>
          </a:blip>
          <a:srcRect l="585" t="2981" r="585" b="20524"/>
          <a:stretch/>
        </p:blipFill>
        <p:spPr>
          <a:xfrm>
            <a:off x="1" y="467519"/>
            <a:ext cx="10058396" cy="5192712"/>
          </a:xfrm>
          <a:prstGeom prst="rect">
            <a:avLst/>
          </a:prstGeom>
        </p:spPr>
      </p:pic>
      <p:sp>
        <p:nvSpPr>
          <p:cNvPr id="5" name="Rectangle 4"/>
          <p:cNvSpPr/>
          <p:nvPr userDrawn="1"/>
        </p:nvSpPr>
        <p:spPr>
          <a:xfrm>
            <a:off x="1" y="466724"/>
            <a:ext cx="10058400" cy="5192713"/>
          </a:xfrm>
          <a:prstGeom prst="rect">
            <a:avLst/>
          </a:prstGeom>
          <a:gradFill flip="none" rotWithShape="1">
            <a:gsLst>
              <a:gs pos="0">
                <a:schemeClr val="accent1">
                  <a:lumMod val="50000"/>
                  <a:alpha val="50000"/>
                </a:schemeClr>
              </a:gs>
              <a:gs pos="50000">
                <a:schemeClr val="tx2">
                  <a:lumMod val="50000"/>
                  <a:alpha val="80000"/>
                </a:schemeClr>
              </a:gs>
              <a:gs pos="100000">
                <a:schemeClr val="bg1">
                  <a:lumMod val="0"/>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pic>
        <p:nvPicPr>
          <p:cNvPr id="7" name="Picture 6"/>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311150" y="85227"/>
            <a:ext cx="1236943" cy="273870"/>
          </a:xfrm>
          <a:prstGeom prst="rect">
            <a:avLst/>
          </a:prstGeom>
        </p:spPr>
      </p:pic>
      <p:sp>
        <p:nvSpPr>
          <p:cNvPr id="8" name="TextBox 7"/>
          <p:cNvSpPr txBox="1"/>
          <p:nvPr userDrawn="1"/>
        </p:nvSpPr>
        <p:spPr>
          <a:xfrm>
            <a:off x="8763000" y="118110"/>
            <a:ext cx="1082529" cy="230832"/>
          </a:xfrm>
          <a:prstGeom prst="rect">
            <a:avLst/>
          </a:prstGeom>
          <a:noFill/>
        </p:spPr>
        <p:txBody>
          <a:bodyPr wrap="square" rtlCol="0">
            <a:spAutoFit/>
          </a:bodyPr>
          <a:lstStyle/>
          <a:p>
            <a:pPr algn="r"/>
            <a:r>
              <a:rPr lang="en-US" sz="9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41668143"/>
      </p:ext>
    </p:extLst>
  </p:cSld>
  <p:clrMap bg1="lt1" tx1="dk1" bg2="lt2" tx2="dk2" accent1="accent1" accent2="accent2" accent3="accent3" accent4="accent4" accent5="accent5" accent6="accent6" hlink="hlink" folHlink="folHlink"/>
  <p:sldLayoutIdLst>
    <p:sldLayoutId id="2147483720" r:id="rId1"/>
    <p:sldLayoutId id="2147483745" r:id="rId2"/>
    <p:sldLayoutId id="2147483738" r:id="rId3"/>
    <p:sldLayoutId id="2147483730" r:id="rId4"/>
    <p:sldLayoutId id="2147483748" r:id="rId5"/>
    <p:sldLayoutId id="2147483746" r:id="rId6"/>
    <p:sldLayoutId id="2147483740" r:id="rId7"/>
    <p:sldLayoutId id="2147483747" r:id="rId8"/>
    <p:sldLayoutId id="2147483744" r:id="rId9"/>
    <p:sldLayoutId id="2147483742" r:id="rId10"/>
    <p:sldLayoutId id="2147483743" r:id="rId11"/>
    <p:sldLayoutId id="2147483735" r:id="rId12"/>
    <p:sldLayoutId id="2147483749" r:id="rId13"/>
    <p:sldLayoutId id="2147483750" r:id="rId14"/>
    <p:sldLayoutId id="2147483719" r:id="rId15"/>
  </p:sldLayoutIdLst>
  <p:timing>
    <p:tnLst>
      <p:par>
        <p:cTn id="1" dur="indefinite" restart="never" nodeType="tmRoot"/>
      </p:par>
    </p:tnLst>
  </p:timing>
  <p:txStyles>
    <p:titleStyle>
      <a:lvl1pPr algn="ctr" defTabSz="914400" rtl="0" eaLnBrk="1" latinLnBrk="0" hangingPunct="1">
        <a:spcBef>
          <a:spcPct val="0"/>
        </a:spcBef>
        <a:buNone/>
        <a:defRPr sz="2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slide" Target="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slide" Target="slide4.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slide" Target="slide4.xml"/></Relationships>
</file>

<file path=ppt/slides/_rels/slide2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smtClean="0"/>
              <a:t>Econometrics</a:t>
            </a:r>
            <a:endParaRPr lang="en-US" b="1" dirty="0"/>
          </a:p>
        </p:txBody>
      </p:sp>
    </p:spTree>
    <p:extLst>
      <p:ext uri="{BB962C8B-B14F-4D97-AF65-F5344CB8AC3E}">
        <p14:creationId xmlns:p14="http://schemas.microsoft.com/office/powerpoint/2010/main" val="387537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b="1" dirty="0" smtClean="0"/>
              <a:t>How To Use Econometrics ?</a:t>
            </a:r>
            <a:endParaRPr lang="en-US" b="1" dirty="0"/>
          </a:p>
        </p:txBody>
      </p:sp>
    </p:spTree>
    <p:extLst>
      <p:ext uri="{BB962C8B-B14F-4D97-AF65-F5344CB8AC3E}">
        <p14:creationId xmlns:p14="http://schemas.microsoft.com/office/powerpoint/2010/main" val="2916147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b="1" dirty="0" smtClean="0"/>
              <a:t>How to Use Econometrics : </a:t>
            </a:r>
            <a:endParaRPr lang="en-US" b="1" dirty="0"/>
          </a:p>
        </p:txBody>
      </p:sp>
      <p:sp>
        <p:nvSpPr>
          <p:cNvPr id="25" name="Text Placeholder 24"/>
          <p:cNvSpPr>
            <a:spLocks noGrp="1"/>
          </p:cNvSpPr>
          <p:nvPr>
            <p:ph type="body" sz="half" idx="2"/>
          </p:nvPr>
        </p:nvSpPr>
        <p:spPr>
          <a:xfrm>
            <a:off x="304799" y="1153319"/>
            <a:ext cx="9149709" cy="3612070"/>
          </a:xfrm>
        </p:spPr>
        <p:txBody>
          <a:bodyPr/>
          <a:lstStyle/>
          <a:p>
            <a:pPr marL="114300" indent="0">
              <a:buNone/>
            </a:pPr>
            <a:endParaRPr lang="en-US" sz="2400" dirty="0" smtClean="0">
              <a:solidFill>
                <a:schemeClr val="tx1"/>
              </a:solidFill>
            </a:endParaRPr>
          </a:p>
          <a:p>
            <a:r>
              <a:rPr lang="en-US" sz="2400" dirty="0" smtClean="0">
                <a:solidFill>
                  <a:schemeClr val="tx1"/>
                </a:solidFill>
              </a:rPr>
              <a:t>By Using Multiple Regression</a:t>
            </a:r>
          </a:p>
          <a:p>
            <a:r>
              <a:rPr lang="en-US" sz="2400" dirty="0" smtClean="0">
                <a:solidFill>
                  <a:schemeClr val="tx1"/>
                </a:solidFill>
              </a:rPr>
              <a:t>Time series Regression</a:t>
            </a:r>
          </a:p>
          <a:p>
            <a:pPr lvl="1"/>
            <a:r>
              <a:rPr lang="en-US" sz="2400" dirty="0" smtClean="0"/>
              <a:t>Like Sales per Month</a:t>
            </a:r>
          </a:p>
          <a:p>
            <a:pPr lvl="1"/>
            <a:r>
              <a:rPr lang="en-US" sz="2400" dirty="0" smtClean="0">
                <a:solidFill>
                  <a:schemeClr val="tx1"/>
                </a:solidFill>
              </a:rPr>
              <a:t>Price over the last few years</a:t>
            </a:r>
          </a:p>
          <a:p>
            <a:pPr lvl="1"/>
            <a:r>
              <a:rPr lang="en-US" sz="2400" dirty="0" smtClean="0"/>
              <a:t>Market shares per week</a:t>
            </a:r>
            <a:endParaRPr lang="en-US" sz="2400" dirty="0"/>
          </a:p>
          <a:p>
            <a:r>
              <a:rPr lang="en-US" sz="2400" dirty="0" smtClean="0">
                <a:solidFill>
                  <a:schemeClr val="tx1"/>
                </a:solidFill>
              </a:rPr>
              <a:t>MMM (Marketing Mixed Modeling)</a:t>
            </a:r>
            <a:endParaRPr lang="en-US" sz="2400" dirty="0">
              <a:solidFill>
                <a:schemeClr val="tx1"/>
              </a:solidFill>
            </a:endParaRPr>
          </a:p>
        </p:txBody>
      </p:sp>
    </p:spTree>
    <p:extLst>
      <p:ext uri="{BB962C8B-B14F-4D97-AF65-F5344CB8AC3E}">
        <p14:creationId xmlns:p14="http://schemas.microsoft.com/office/powerpoint/2010/main" val="357547287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2"/>
          <p:cNvSpPr>
            <a:spLocks noGrp="1"/>
          </p:cNvSpPr>
          <p:nvPr>
            <p:ph type="title"/>
          </p:nvPr>
        </p:nvSpPr>
        <p:spPr/>
        <p:txBody>
          <a:bodyPr/>
          <a:lstStyle/>
          <a:p>
            <a:r>
              <a:rPr lang="en-US" b="1" dirty="0" smtClean="0"/>
              <a:t>Who Can Use It ?</a:t>
            </a:r>
            <a:endParaRPr lang="en-US" b="1" dirty="0"/>
          </a:p>
        </p:txBody>
      </p:sp>
    </p:spTree>
    <p:extLst>
      <p:ext uri="{BB962C8B-B14F-4D97-AF65-F5344CB8AC3E}">
        <p14:creationId xmlns:p14="http://schemas.microsoft.com/office/powerpoint/2010/main" val="356307412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b="1" dirty="0"/>
              <a:t>Where Econometrics fits in Marketing and Media Model</a:t>
            </a:r>
          </a:p>
        </p:txBody>
      </p:sp>
      <p:sp>
        <p:nvSpPr>
          <p:cNvPr id="13" name="Text Placeholder 12"/>
          <p:cNvSpPr>
            <a:spLocks noGrp="1"/>
          </p:cNvSpPr>
          <p:nvPr>
            <p:ph type="body" sz="half" idx="20"/>
          </p:nvPr>
        </p:nvSpPr>
        <p:spPr/>
        <p:txBody>
          <a:bodyPr/>
          <a:lstStyle/>
          <a:p>
            <a:pPr lvl="0"/>
            <a:r>
              <a:rPr lang="en-US" sz="1600" dirty="0"/>
              <a:t>Click to edit </a:t>
            </a:r>
            <a:r>
              <a:rPr lang="en-US" sz="1600" dirty="0" smtClean="0"/>
              <a:t>text</a:t>
            </a:r>
          </a:p>
        </p:txBody>
      </p:sp>
      <p:pic>
        <p:nvPicPr>
          <p:cNvPr id="8" name="Picture Placeholder 7"/>
          <p:cNvPicPr>
            <a:picLocks noGrp="1" noChangeAspect="1"/>
          </p:cNvPicPr>
          <p:nvPr>
            <p:ph type="pic" idx="1"/>
          </p:nvPr>
        </p:nvPicPr>
        <p:blipFill>
          <a:blip r:embed="rId4">
            <a:extLst>
              <a:ext uri="{28A0092B-C50C-407E-A947-70E740481C1C}">
                <a14:useLocalDpi xmlns:a14="http://schemas.microsoft.com/office/drawing/2010/main" val="0"/>
              </a:ext>
            </a:extLst>
          </a:blip>
          <a:srcRect t="5945" b="5945"/>
          <a:stretch>
            <a:fillRect/>
          </a:stretch>
        </p:blipFill>
        <p:spPr>
          <a:xfrm>
            <a:off x="0" y="924719"/>
            <a:ext cx="10058400" cy="4734718"/>
          </a:xfrm>
        </p:spPr>
      </p:pic>
    </p:spTree>
    <p:extLst>
      <p:ext uri="{BB962C8B-B14F-4D97-AF65-F5344CB8AC3E}">
        <p14:creationId xmlns:p14="http://schemas.microsoft.com/office/powerpoint/2010/main" val="331868826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3"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4"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4"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a:xfrm>
            <a:off x="152400" y="619919"/>
            <a:ext cx="7257288" cy="386848"/>
          </a:xfrm>
        </p:spPr>
        <p:txBody>
          <a:bodyPr/>
          <a:lstStyle/>
          <a:p>
            <a:r>
              <a:rPr lang="en-US" sz="2000" b="1" dirty="0"/>
              <a:t>It can be used by </a:t>
            </a:r>
            <a:r>
              <a:rPr lang="en-US" b="1" dirty="0"/>
              <a:t>:</a:t>
            </a:r>
            <a:r>
              <a:rPr lang="en-US" b="1" dirty="0">
                <a:solidFill>
                  <a:schemeClr val="tx2"/>
                </a:solidFill>
              </a:rPr>
              <a:t/>
            </a:r>
            <a:br>
              <a:rPr lang="en-US" b="1" dirty="0">
                <a:solidFill>
                  <a:schemeClr val="tx2"/>
                </a:solidFill>
              </a:rPr>
            </a:br>
            <a:endParaRPr lang="en-US" dirty="0"/>
          </a:p>
        </p:txBody>
      </p:sp>
      <p:sp>
        <p:nvSpPr>
          <p:cNvPr id="25" name="Text Placeholder 24"/>
          <p:cNvSpPr>
            <a:spLocks noGrp="1"/>
          </p:cNvSpPr>
          <p:nvPr>
            <p:ph type="body" sz="half" idx="2"/>
          </p:nvPr>
        </p:nvSpPr>
        <p:spPr>
          <a:xfrm>
            <a:off x="377952" y="1458119"/>
            <a:ext cx="9262161" cy="3612070"/>
          </a:xfrm>
        </p:spPr>
        <p:txBody>
          <a:bodyPr/>
          <a:lstStyle/>
          <a:p>
            <a:pPr marL="114300" indent="0">
              <a:buNone/>
            </a:pPr>
            <a:endParaRPr lang="en-US" sz="1600" b="1" dirty="0" smtClean="0">
              <a:solidFill>
                <a:schemeClr val="tx2"/>
              </a:solidFill>
            </a:endParaRPr>
          </a:p>
          <a:p>
            <a:pPr marL="457200" indent="-342900">
              <a:buAutoNum type="arabicParenR"/>
            </a:pPr>
            <a:r>
              <a:rPr lang="en-US" sz="2000" b="1" dirty="0" smtClean="0">
                <a:solidFill>
                  <a:schemeClr val="tx1"/>
                </a:solidFill>
              </a:rPr>
              <a:t>Publisher : </a:t>
            </a:r>
            <a:r>
              <a:rPr lang="en-US" sz="2000" dirty="0" smtClean="0">
                <a:solidFill>
                  <a:schemeClr val="tx1"/>
                </a:solidFill>
              </a:rPr>
              <a:t>Forecasting/Predicting the ROI , Inventory Management </a:t>
            </a:r>
          </a:p>
          <a:p>
            <a:pPr marL="457200" indent="-342900">
              <a:buAutoNum type="arabicParenR"/>
            </a:pPr>
            <a:r>
              <a:rPr lang="en-US" sz="2000" b="1" dirty="0" smtClean="0">
                <a:solidFill>
                  <a:schemeClr val="tx1"/>
                </a:solidFill>
              </a:rPr>
              <a:t>Advertiser : </a:t>
            </a:r>
            <a:r>
              <a:rPr lang="en-US" sz="2000" dirty="0" smtClean="0">
                <a:solidFill>
                  <a:schemeClr val="tx1"/>
                </a:solidFill>
              </a:rPr>
              <a:t>Forecasting/Predicting The ROI , Inventory Management </a:t>
            </a:r>
          </a:p>
          <a:p>
            <a:pPr marL="457200" indent="-342900">
              <a:buAutoNum type="arabicParenR"/>
            </a:pPr>
            <a:r>
              <a:rPr lang="en-US" sz="2000" b="1" dirty="0" smtClean="0">
                <a:solidFill>
                  <a:schemeClr val="tx1"/>
                </a:solidFill>
              </a:rPr>
              <a:t>DSP : </a:t>
            </a:r>
            <a:r>
              <a:rPr lang="en-US" sz="2000" dirty="0" smtClean="0">
                <a:solidFill>
                  <a:schemeClr val="tx1"/>
                </a:solidFill>
              </a:rPr>
              <a:t>To evaluate  and compute optimal bid for advertiser</a:t>
            </a:r>
          </a:p>
          <a:p>
            <a:pPr marL="457200" indent="-342900">
              <a:buAutoNum type="arabicParenR"/>
            </a:pPr>
            <a:r>
              <a:rPr lang="en-US" sz="2000" b="1" dirty="0">
                <a:solidFill>
                  <a:schemeClr val="tx1"/>
                </a:solidFill>
              </a:rPr>
              <a:t>SSP : </a:t>
            </a:r>
            <a:r>
              <a:rPr lang="en-US" sz="2000" dirty="0">
                <a:solidFill>
                  <a:schemeClr val="tx1"/>
                </a:solidFill>
              </a:rPr>
              <a:t>To evaluate  and compute optimal </a:t>
            </a:r>
            <a:r>
              <a:rPr lang="en-US" sz="2000" dirty="0" smtClean="0">
                <a:solidFill>
                  <a:schemeClr val="tx1"/>
                </a:solidFill>
              </a:rPr>
              <a:t>bid </a:t>
            </a:r>
            <a:r>
              <a:rPr lang="en-US" sz="2000" dirty="0">
                <a:solidFill>
                  <a:schemeClr val="tx1"/>
                </a:solidFill>
              </a:rPr>
              <a:t>for </a:t>
            </a:r>
            <a:r>
              <a:rPr lang="en-US" sz="2000" dirty="0" smtClean="0">
                <a:solidFill>
                  <a:schemeClr val="tx1"/>
                </a:solidFill>
              </a:rPr>
              <a:t>Publisher</a:t>
            </a:r>
          </a:p>
          <a:p>
            <a:pPr marL="457200" indent="-342900">
              <a:buAutoNum type="arabicParenR"/>
            </a:pPr>
            <a:r>
              <a:rPr lang="en-US" sz="2000" b="1" dirty="0" smtClean="0">
                <a:solidFill>
                  <a:schemeClr val="tx1"/>
                </a:solidFill>
              </a:rPr>
              <a:t>Agencies : </a:t>
            </a:r>
            <a:r>
              <a:rPr lang="en-US" sz="2000" dirty="0" smtClean="0">
                <a:solidFill>
                  <a:schemeClr val="tx1"/>
                </a:solidFill>
              </a:rPr>
              <a:t>It can be used for budget optimization and forecasting at strategic planning and campaign planning stage</a:t>
            </a:r>
          </a:p>
          <a:p>
            <a:pPr marL="114300" indent="0">
              <a:buNone/>
            </a:pPr>
            <a:r>
              <a:rPr lang="en-US" dirty="0"/>
              <a:t/>
            </a:r>
            <a:br>
              <a:rPr lang="en-US" dirty="0"/>
            </a:br>
            <a:endParaRPr lang="en-US" dirty="0"/>
          </a:p>
        </p:txBody>
      </p:sp>
    </p:spTree>
    <p:extLst>
      <p:ext uri="{BB962C8B-B14F-4D97-AF65-F5344CB8AC3E}">
        <p14:creationId xmlns:p14="http://schemas.microsoft.com/office/powerpoint/2010/main" val="63581358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 At IBM Watson Analytics :</a:t>
            </a:r>
            <a:endParaRPr lang="en-US" dirty="0"/>
          </a:p>
        </p:txBody>
      </p:sp>
      <p:sp>
        <p:nvSpPr>
          <p:cNvPr id="3" name="Text Placeholder 2"/>
          <p:cNvSpPr>
            <a:spLocks noGrp="1"/>
          </p:cNvSpPr>
          <p:nvPr>
            <p:ph type="body" sz="half" idx="2"/>
          </p:nvPr>
        </p:nvSpPr>
        <p:spPr>
          <a:xfrm>
            <a:off x="304800" y="1153319"/>
            <a:ext cx="9448800" cy="4114800"/>
          </a:xfrm>
        </p:spPr>
        <p:txBody>
          <a:bodyPr/>
          <a:lstStyle/>
          <a:p>
            <a:pPr fontAlgn="base"/>
            <a:r>
              <a:rPr lang="en-US" sz="2000" dirty="0">
                <a:solidFill>
                  <a:schemeClr val="tx1"/>
                </a:solidFill>
                <a:latin typeface="Times New Roman" panose="02020603050405020304" pitchFamily="18" charset="0"/>
                <a:cs typeface="Times New Roman" panose="02020603050405020304" pitchFamily="18" charset="0"/>
              </a:rPr>
              <a:t> Driving the Success of your next Marketing Promotion Campaign</a:t>
            </a:r>
          </a:p>
          <a:p>
            <a:pPr lvl="1"/>
            <a:r>
              <a:rPr lang="en-US" sz="2000" dirty="0" smtClean="0">
                <a:latin typeface="Times New Roman" panose="02020603050405020304" pitchFamily="18" charset="0"/>
                <a:cs typeface="Times New Roman" panose="02020603050405020304" pitchFamily="18" charset="0"/>
              </a:rPr>
              <a:t>Predict </a:t>
            </a:r>
            <a:r>
              <a:rPr lang="en-US" sz="2000" dirty="0">
                <a:latin typeface="Times New Roman" panose="02020603050405020304" pitchFamily="18" charset="0"/>
                <a:cs typeface="Times New Roman" panose="02020603050405020304" pitchFamily="18" charset="0"/>
              </a:rPr>
              <a:t>which customer will react to which campaign by which channel and </a:t>
            </a:r>
            <a:r>
              <a:rPr lang="en-US" sz="2000" dirty="0" smtClean="0">
                <a:latin typeface="Times New Roman" panose="02020603050405020304" pitchFamily="18" charset="0"/>
                <a:cs typeface="Times New Roman" panose="02020603050405020304" pitchFamily="18" charset="0"/>
              </a:rPr>
              <a:t>why ?</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lvl="1" indent="-228600">
              <a:buFont typeface="Arial" pitchFamily="34" charset="0"/>
              <a:buChar char="•"/>
            </a:pPr>
            <a:r>
              <a:rPr lang="en-US" sz="2000" dirty="0">
                <a:latin typeface="Times New Roman" panose="02020603050405020304" pitchFamily="18" charset="0"/>
                <a:cs typeface="Times New Roman" panose="02020603050405020304" pitchFamily="18" charset="0"/>
              </a:rPr>
              <a:t>Find most profitable customers and retain them using campaign </a:t>
            </a:r>
            <a:r>
              <a:rPr lang="en-US" sz="2000" dirty="0" smtClean="0">
                <a:latin typeface="Times New Roman" panose="02020603050405020304" pitchFamily="18" charset="0"/>
                <a:cs typeface="Times New Roman" panose="02020603050405020304" pitchFamily="18" charset="0"/>
              </a:rPr>
              <a:t>performance.</a:t>
            </a:r>
            <a:endParaRPr lang="en-US" sz="2000" dirty="0">
              <a:latin typeface="Times New Roman" panose="02020603050405020304" pitchFamily="18" charset="0"/>
              <a:cs typeface="Times New Roman" panose="02020603050405020304" pitchFamily="18" charset="0"/>
            </a:endParaRPr>
          </a:p>
          <a:p>
            <a:pPr marL="114300" indent="0">
              <a:buNone/>
            </a:pPr>
            <a:endParaRPr lang="en-US" sz="1600" dirty="0" smtClean="0">
              <a:solidFill>
                <a:schemeClr val="tx1"/>
              </a:solidFill>
            </a:endParaRPr>
          </a:p>
        </p:txBody>
      </p:sp>
    </p:spTree>
    <p:extLst>
      <p:ext uri="{BB962C8B-B14F-4D97-AF65-F5344CB8AC3E}">
        <p14:creationId xmlns:p14="http://schemas.microsoft.com/office/powerpoint/2010/main" val="1136407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5659438"/>
          </a:xfrm>
          <a:prstGeom prst="rect">
            <a:avLst/>
          </a:prstGeom>
        </p:spPr>
      </p:pic>
    </p:spTree>
    <p:extLst>
      <p:ext uri="{BB962C8B-B14F-4D97-AF65-F5344CB8AC3E}">
        <p14:creationId xmlns:p14="http://schemas.microsoft.com/office/powerpoint/2010/main" val="2813488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smtClean="0"/>
              <a:t>Type Of Data Needed</a:t>
            </a:r>
            <a:endParaRPr lang="en-US" dirty="0"/>
          </a:p>
        </p:txBody>
      </p:sp>
    </p:spTree>
    <p:extLst>
      <p:ext uri="{BB962C8B-B14F-4D97-AF65-F5344CB8AC3E}">
        <p14:creationId xmlns:p14="http://schemas.microsoft.com/office/powerpoint/2010/main" val="273824243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3"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4"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4"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dirty="0" smtClean="0"/>
              <a:t>Type Of Data Needed :</a:t>
            </a:r>
            <a:endParaRPr lang="en-US" dirty="0"/>
          </a:p>
        </p:txBody>
      </p:sp>
      <p:sp>
        <p:nvSpPr>
          <p:cNvPr id="25" name="Text Placeholder 24"/>
          <p:cNvSpPr>
            <a:spLocks noGrp="1"/>
          </p:cNvSpPr>
          <p:nvPr>
            <p:ph type="body" sz="half" idx="2"/>
          </p:nvPr>
        </p:nvSpPr>
        <p:spPr>
          <a:xfrm>
            <a:off x="304799" y="1153319"/>
            <a:ext cx="9262161" cy="3612070"/>
          </a:xfrm>
        </p:spPr>
        <p:txBody>
          <a:bodyPr/>
          <a:lstStyle/>
          <a:p>
            <a:pPr marL="114300" indent="0">
              <a:buNone/>
            </a:pPr>
            <a:r>
              <a:rPr lang="en-US" sz="1800" dirty="0" smtClean="0">
                <a:solidFill>
                  <a:schemeClr val="accent6"/>
                </a:solidFill>
              </a:rPr>
              <a:t>There </a:t>
            </a:r>
            <a:r>
              <a:rPr lang="en-US" sz="1800" dirty="0">
                <a:solidFill>
                  <a:schemeClr val="accent6"/>
                </a:solidFill>
              </a:rPr>
              <a:t>are three types of data: </a:t>
            </a:r>
            <a:endParaRPr lang="en-US" sz="1800" b="1" dirty="0">
              <a:solidFill>
                <a:schemeClr val="accent6"/>
              </a:solidFill>
            </a:endParaRPr>
          </a:p>
          <a:p>
            <a:pPr marL="114300" indent="0">
              <a:buNone/>
            </a:pPr>
            <a:endParaRPr lang="en-US" dirty="0">
              <a:solidFill>
                <a:schemeClr val="tx1"/>
              </a:solidFill>
            </a:endParaRPr>
          </a:p>
          <a:p>
            <a:r>
              <a:rPr lang="en-US" sz="1800" b="1" dirty="0">
                <a:solidFill>
                  <a:schemeClr val="tx1"/>
                </a:solidFill>
              </a:rPr>
              <a:t>Time series data</a:t>
            </a:r>
            <a:r>
              <a:rPr lang="en-US" sz="1800" dirty="0">
                <a:solidFill>
                  <a:schemeClr val="tx1"/>
                </a:solidFill>
              </a:rPr>
              <a:t> </a:t>
            </a:r>
            <a:r>
              <a:rPr lang="en-US" sz="1800" dirty="0" smtClean="0">
                <a:solidFill>
                  <a:schemeClr val="tx1"/>
                </a:solidFill>
              </a:rPr>
              <a:t>:Time Series data of </a:t>
            </a:r>
            <a:r>
              <a:rPr lang="en-US" sz="1800" dirty="0">
                <a:solidFill>
                  <a:schemeClr val="tx1"/>
                </a:solidFill>
              </a:rPr>
              <a:t>a variable have a set of observations on values at different points of time. They are </a:t>
            </a:r>
            <a:r>
              <a:rPr lang="en-US" sz="1800" dirty="0" smtClean="0">
                <a:solidFill>
                  <a:schemeClr val="tx1"/>
                </a:solidFill>
              </a:rPr>
              <a:t>collected </a:t>
            </a:r>
            <a:r>
              <a:rPr lang="en-US" sz="1800" dirty="0">
                <a:solidFill>
                  <a:schemeClr val="tx1"/>
                </a:solidFill>
              </a:rPr>
              <a:t>at fixed intervals, such as daily, weekly, monthly, annually, quarterly, etc. </a:t>
            </a:r>
            <a:endParaRPr lang="en-US" sz="1800" dirty="0" smtClean="0">
              <a:solidFill>
                <a:schemeClr val="tx1"/>
              </a:solidFill>
            </a:endParaRPr>
          </a:p>
          <a:p>
            <a:pPr marL="114300" indent="0">
              <a:buNone/>
            </a:pPr>
            <a:endParaRPr lang="en-US" sz="1800" dirty="0" smtClean="0">
              <a:solidFill>
                <a:schemeClr val="tx1"/>
              </a:solidFill>
            </a:endParaRPr>
          </a:p>
          <a:p>
            <a:r>
              <a:rPr lang="en-US" sz="1800" b="1" dirty="0" smtClean="0">
                <a:solidFill>
                  <a:schemeClr val="tx1"/>
                </a:solidFill>
              </a:rPr>
              <a:t>Cross-section </a:t>
            </a:r>
            <a:r>
              <a:rPr lang="en-US" sz="1800" b="1" dirty="0">
                <a:solidFill>
                  <a:schemeClr val="tx1"/>
                </a:solidFill>
              </a:rPr>
              <a:t>data</a:t>
            </a:r>
            <a:r>
              <a:rPr lang="en-US" sz="1800" dirty="0">
                <a:solidFill>
                  <a:schemeClr val="tx1"/>
                </a:solidFill>
              </a:rPr>
              <a:t> </a:t>
            </a:r>
            <a:r>
              <a:rPr lang="en-US" sz="1800" dirty="0" smtClean="0">
                <a:solidFill>
                  <a:schemeClr val="tx1"/>
                </a:solidFill>
              </a:rPr>
              <a:t>: This type of data is </a:t>
            </a:r>
            <a:r>
              <a:rPr lang="en-US" sz="1800" dirty="0">
                <a:solidFill>
                  <a:schemeClr val="tx1"/>
                </a:solidFill>
              </a:rPr>
              <a:t>collected at the same point of time for several individuals. </a:t>
            </a:r>
            <a:endParaRPr lang="en-US" sz="1800" dirty="0" smtClean="0">
              <a:solidFill>
                <a:schemeClr val="tx1"/>
              </a:solidFill>
            </a:endParaRPr>
          </a:p>
          <a:p>
            <a:pPr marL="114300" indent="0">
              <a:buNone/>
            </a:pPr>
            <a:endParaRPr lang="en-US" sz="1800" dirty="0" smtClean="0">
              <a:solidFill>
                <a:schemeClr val="tx1"/>
              </a:solidFill>
            </a:endParaRPr>
          </a:p>
          <a:p>
            <a:r>
              <a:rPr lang="en-US" sz="1800" b="1" dirty="0" smtClean="0">
                <a:solidFill>
                  <a:schemeClr val="tx1"/>
                </a:solidFill>
              </a:rPr>
              <a:t>Pooled </a:t>
            </a:r>
            <a:r>
              <a:rPr lang="en-US" sz="1800" b="1" dirty="0">
                <a:solidFill>
                  <a:schemeClr val="tx1"/>
                </a:solidFill>
              </a:rPr>
              <a:t>data</a:t>
            </a:r>
            <a:r>
              <a:rPr lang="en-US" sz="1800" dirty="0">
                <a:solidFill>
                  <a:schemeClr val="tx1"/>
                </a:solidFill>
              </a:rPr>
              <a:t> </a:t>
            </a:r>
            <a:r>
              <a:rPr lang="en-US" sz="1800" dirty="0" smtClean="0">
                <a:solidFill>
                  <a:schemeClr val="tx1"/>
                </a:solidFill>
              </a:rPr>
              <a:t>: This type of data is </a:t>
            </a:r>
            <a:r>
              <a:rPr lang="en-US" sz="1800" dirty="0">
                <a:solidFill>
                  <a:schemeClr val="tx1"/>
                </a:solidFill>
              </a:rPr>
              <a:t>a mixture of time series data and cross-section </a:t>
            </a:r>
            <a:r>
              <a:rPr lang="en-US" sz="1800" dirty="0" smtClean="0">
                <a:solidFill>
                  <a:schemeClr val="tx1"/>
                </a:solidFill>
              </a:rPr>
              <a:t>data</a:t>
            </a:r>
          </a:p>
          <a:p>
            <a:pPr marL="114300" indent="0">
              <a:buNone/>
            </a:pPr>
            <a:endParaRPr lang="en-US" b="1" dirty="0" smtClean="0">
              <a:solidFill>
                <a:schemeClr val="tx1"/>
              </a:solidFill>
            </a:endParaRPr>
          </a:p>
          <a:p>
            <a:pPr marL="114300" indent="0">
              <a:buNone/>
            </a:pP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0674396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smtClean="0"/>
              <a:t>Standard Data Quality Measures </a:t>
            </a:r>
            <a:endParaRPr lang="en-US" dirty="0"/>
          </a:p>
        </p:txBody>
      </p:sp>
    </p:spTree>
    <p:extLst>
      <p:ext uri="{BB962C8B-B14F-4D97-AF65-F5344CB8AC3E}">
        <p14:creationId xmlns:p14="http://schemas.microsoft.com/office/powerpoint/2010/main" val="308614683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13"/>
          <p:cNvSpPr>
            <a:spLocks noGrp="1"/>
          </p:cNvSpPr>
          <p:nvPr>
            <p:ph type="title"/>
          </p:nvPr>
        </p:nvSpPr>
        <p:spPr>
          <a:xfrm>
            <a:off x="533400" y="2143919"/>
            <a:ext cx="7257288" cy="381000"/>
          </a:xfrm>
        </p:spPr>
        <p:txBody>
          <a:bodyPr/>
          <a:lstStyle/>
          <a:p>
            <a:r>
              <a:rPr lang="en-US" sz="2400" dirty="0" smtClean="0"/>
              <a:t>Agenda</a:t>
            </a:r>
            <a:br>
              <a:rPr lang="en-US" sz="2400"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 name="TextBox 1"/>
          <p:cNvSpPr txBox="1"/>
          <p:nvPr/>
        </p:nvSpPr>
        <p:spPr>
          <a:xfrm>
            <a:off x="533400" y="2143919"/>
            <a:ext cx="3532377" cy="2246769"/>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solidFill>
                  <a:schemeClr val="bg1"/>
                </a:solidFill>
              </a:rPr>
              <a:t>Introduction To Econometrics</a:t>
            </a:r>
            <a:endParaRPr lang="en-US" sz="2000" dirty="0" smtClean="0">
              <a:solidFill>
                <a:schemeClr val="bg1"/>
              </a:solidFill>
            </a:endParaRPr>
          </a:p>
          <a:p>
            <a:pPr marL="285750" indent="-285750">
              <a:buFont typeface="Arial" panose="020B0604020202020204" pitchFamily="34" charset="0"/>
              <a:buChar char="•"/>
            </a:pPr>
            <a:r>
              <a:rPr lang="en-US" sz="2000" dirty="0" smtClean="0">
                <a:solidFill>
                  <a:schemeClr val="bg1"/>
                </a:solidFill>
              </a:rPr>
              <a:t>Why </a:t>
            </a:r>
            <a:r>
              <a:rPr lang="en-US" sz="2000" dirty="0">
                <a:solidFill>
                  <a:schemeClr val="bg1"/>
                </a:solidFill>
              </a:rPr>
              <a:t>to </a:t>
            </a:r>
            <a:r>
              <a:rPr lang="en-US" sz="2000" dirty="0" smtClean="0">
                <a:solidFill>
                  <a:schemeClr val="bg1"/>
                </a:solidFill>
              </a:rPr>
              <a:t>Use</a:t>
            </a:r>
          </a:p>
          <a:p>
            <a:pPr marL="285750" indent="-285750">
              <a:buFont typeface="Arial" panose="020B0604020202020204" pitchFamily="34" charset="0"/>
              <a:buChar char="•"/>
            </a:pPr>
            <a:r>
              <a:rPr lang="en-US" sz="2000" dirty="0" smtClean="0">
                <a:solidFill>
                  <a:schemeClr val="bg1"/>
                </a:solidFill>
              </a:rPr>
              <a:t>How </a:t>
            </a:r>
            <a:r>
              <a:rPr lang="en-US" sz="2000" dirty="0">
                <a:solidFill>
                  <a:schemeClr val="bg1"/>
                </a:solidFill>
              </a:rPr>
              <a:t>To </a:t>
            </a:r>
            <a:r>
              <a:rPr lang="en-US" sz="2000" dirty="0" smtClean="0">
                <a:solidFill>
                  <a:schemeClr val="bg1"/>
                </a:solidFill>
              </a:rPr>
              <a:t>Use</a:t>
            </a:r>
          </a:p>
          <a:p>
            <a:pPr marL="285750" indent="-285750">
              <a:buFont typeface="Arial" panose="020B0604020202020204" pitchFamily="34" charset="0"/>
              <a:buChar char="•"/>
            </a:pPr>
            <a:r>
              <a:rPr lang="en-US" sz="2000" dirty="0" smtClean="0">
                <a:solidFill>
                  <a:schemeClr val="bg1"/>
                </a:solidFill>
              </a:rPr>
              <a:t>Who </a:t>
            </a:r>
            <a:r>
              <a:rPr lang="en-US" sz="2000" dirty="0">
                <a:solidFill>
                  <a:schemeClr val="bg1"/>
                </a:solidFill>
              </a:rPr>
              <a:t>C</a:t>
            </a:r>
            <a:r>
              <a:rPr lang="en-US" sz="2000" dirty="0" smtClean="0">
                <a:solidFill>
                  <a:schemeClr val="bg1"/>
                </a:solidFill>
              </a:rPr>
              <a:t>an </a:t>
            </a:r>
            <a:r>
              <a:rPr lang="en-US" sz="2000" dirty="0">
                <a:solidFill>
                  <a:schemeClr val="bg1"/>
                </a:solidFill>
              </a:rPr>
              <a:t>Use </a:t>
            </a:r>
            <a:r>
              <a:rPr lang="en-US" sz="2000" dirty="0" smtClean="0">
                <a:solidFill>
                  <a:schemeClr val="bg1"/>
                </a:solidFill>
              </a:rPr>
              <a:t>It</a:t>
            </a:r>
          </a:p>
          <a:p>
            <a:pPr marL="285750" indent="-285750">
              <a:buFont typeface="Arial" panose="020B0604020202020204" pitchFamily="34" charset="0"/>
              <a:buChar char="•"/>
            </a:pPr>
            <a:r>
              <a:rPr lang="en-US" sz="2000" dirty="0" smtClean="0">
                <a:solidFill>
                  <a:schemeClr val="bg1"/>
                </a:solidFill>
              </a:rPr>
              <a:t>Data </a:t>
            </a:r>
            <a:r>
              <a:rPr lang="en-US" sz="2000" dirty="0">
                <a:solidFill>
                  <a:schemeClr val="bg1"/>
                </a:solidFill>
              </a:rPr>
              <a:t>Needed </a:t>
            </a:r>
            <a:r>
              <a:rPr lang="en-US" sz="2000" dirty="0" smtClean="0">
                <a:solidFill>
                  <a:schemeClr val="bg1"/>
                </a:solidFill>
              </a:rPr>
              <a:t>For </a:t>
            </a:r>
            <a:r>
              <a:rPr lang="en-US" sz="2000" dirty="0">
                <a:solidFill>
                  <a:schemeClr val="bg1"/>
                </a:solidFill>
              </a:rPr>
              <a:t>I</a:t>
            </a:r>
            <a:r>
              <a:rPr lang="en-US" sz="2000" dirty="0" smtClean="0">
                <a:solidFill>
                  <a:schemeClr val="bg1"/>
                </a:solidFill>
              </a:rPr>
              <a:t>t</a:t>
            </a:r>
            <a:endParaRPr lang="en-US" sz="2000" dirty="0" smtClean="0">
              <a:solidFill>
                <a:schemeClr val="bg1"/>
              </a:solidFill>
            </a:endParaRPr>
          </a:p>
          <a:p>
            <a:pPr marL="285750" indent="-285750">
              <a:buFont typeface="Arial" panose="020B0604020202020204" pitchFamily="34" charset="0"/>
              <a:buChar char="•"/>
            </a:pPr>
            <a:r>
              <a:rPr lang="en-US" sz="2000" dirty="0" smtClean="0">
                <a:solidFill>
                  <a:schemeClr val="bg1"/>
                </a:solidFill>
              </a:rPr>
              <a:t>Cost </a:t>
            </a:r>
            <a:r>
              <a:rPr lang="en-US" sz="2000" dirty="0">
                <a:solidFill>
                  <a:schemeClr val="bg1"/>
                </a:solidFill>
              </a:rPr>
              <a:t>and </a:t>
            </a:r>
            <a:r>
              <a:rPr lang="en-US" sz="2000" dirty="0" smtClean="0">
                <a:solidFill>
                  <a:schemeClr val="bg1"/>
                </a:solidFill>
              </a:rPr>
              <a:t>Benefits</a:t>
            </a:r>
          </a:p>
          <a:p>
            <a:pPr marL="285750" indent="-285750">
              <a:buFont typeface="Arial" panose="020B0604020202020204" pitchFamily="34" charset="0"/>
              <a:buChar char="•"/>
            </a:pPr>
            <a:r>
              <a:rPr lang="en-US" sz="2000" dirty="0" smtClean="0">
                <a:solidFill>
                  <a:schemeClr val="bg1"/>
                </a:solidFill>
              </a:rPr>
              <a:t>Applications</a:t>
            </a:r>
            <a:endParaRPr lang="en-US" sz="2000" dirty="0">
              <a:solidFill>
                <a:schemeClr val="bg1"/>
              </a:solidFill>
            </a:endParaRPr>
          </a:p>
        </p:txBody>
      </p:sp>
    </p:spTree>
    <p:extLst>
      <p:ext uri="{BB962C8B-B14F-4D97-AF65-F5344CB8AC3E}">
        <p14:creationId xmlns:p14="http://schemas.microsoft.com/office/powerpoint/2010/main" val="294293513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standard data needed for applying Econometrics :</a:t>
            </a:r>
            <a:endParaRPr lang="en-US" dirty="0"/>
          </a:p>
        </p:txBody>
      </p:sp>
      <p:sp>
        <p:nvSpPr>
          <p:cNvPr id="3" name="Text Placeholder 2"/>
          <p:cNvSpPr>
            <a:spLocks noGrp="1"/>
          </p:cNvSpPr>
          <p:nvPr>
            <p:ph type="body" sz="half" idx="2"/>
          </p:nvPr>
        </p:nvSpPr>
        <p:spPr>
          <a:xfrm>
            <a:off x="457200" y="1153319"/>
            <a:ext cx="8915400" cy="3612070"/>
          </a:xfrm>
        </p:spPr>
        <p:txBody>
          <a:bodyPr/>
          <a:lstStyle/>
          <a:p>
            <a:pPr marL="114300" indent="0">
              <a:buNone/>
            </a:pPr>
            <a:endParaRPr lang="en-US" dirty="0">
              <a:solidFill>
                <a:schemeClr val="tx1"/>
              </a:solidFill>
            </a:endParaRPr>
          </a:p>
          <a:p>
            <a:pPr marL="114300" indent="0">
              <a:buNone/>
            </a:pPr>
            <a:r>
              <a:rPr lang="en-US" sz="2400" dirty="0">
                <a:solidFill>
                  <a:schemeClr val="accent6"/>
                </a:solidFill>
              </a:rPr>
              <a:t> </a:t>
            </a:r>
            <a:r>
              <a:rPr lang="en-US" sz="2400" dirty="0" smtClean="0">
                <a:solidFill>
                  <a:schemeClr val="accent6"/>
                </a:solidFill>
              </a:rPr>
              <a:t>Qualitative Measures </a:t>
            </a:r>
            <a:r>
              <a:rPr lang="en-US" sz="2400" dirty="0">
                <a:solidFill>
                  <a:schemeClr val="accent6"/>
                </a:solidFill>
              </a:rPr>
              <a:t>of Scale Data fall into four </a:t>
            </a:r>
            <a:r>
              <a:rPr lang="en-US" sz="2400" dirty="0" smtClean="0">
                <a:solidFill>
                  <a:schemeClr val="accent6"/>
                </a:solidFill>
              </a:rPr>
              <a:t>categories:</a:t>
            </a:r>
          </a:p>
          <a:p>
            <a:pPr marL="114300" indent="0">
              <a:buNone/>
            </a:pPr>
            <a:endParaRPr lang="en-US" sz="2400" dirty="0">
              <a:solidFill>
                <a:schemeClr val="tx2"/>
              </a:solidFill>
            </a:endParaRPr>
          </a:p>
          <a:p>
            <a:pPr lvl="1"/>
            <a:r>
              <a:rPr lang="en-US" dirty="0">
                <a:solidFill>
                  <a:schemeClr val="tx1"/>
                </a:solidFill>
              </a:rPr>
              <a:t>Ratio scale </a:t>
            </a:r>
          </a:p>
          <a:p>
            <a:pPr lvl="1"/>
            <a:r>
              <a:rPr lang="en-US" dirty="0" smtClean="0">
                <a:solidFill>
                  <a:schemeClr val="tx1"/>
                </a:solidFill>
              </a:rPr>
              <a:t>Interval </a:t>
            </a:r>
            <a:r>
              <a:rPr lang="en-US" dirty="0">
                <a:solidFill>
                  <a:schemeClr val="tx1"/>
                </a:solidFill>
              </a:rPr>
              <a:t>scale </a:t>
            </a:r>
          </a:p>
          <a:p>
            <a:pPr lvl="1"/>
            <a:r>
              <a:rPr lang="en-US" dirty="0" smtClean="0">
                <a:solidFill>
                  <a:schemeClr val="tx1"/>
                </a:solidFill>
              </a:rPr>
              <a:t>Ordinal </a:t>
            </a:r>
            <a:r>
              <a:rPr lang="en-US" dirty="0">
                <a:solidFill>
                  <a:schemeClr val="tx1"/>
                </a:solidFill>
              </a:rPr>
              <a:t>scale </a:t>
            </a:r>
            <a:r>
              <a:rPr lang="en-US" dirty="0" smtClean="0">
                <a:solidFill>
                  <a:schemeClr val="tx1"/>
                </a:solidFill>
              </a:rPr>
              <a:t>	</a:t>
            </a:r>
          </a:p>
          <a:p>
            <a:pPr lvl="1"/>
            <a:r>
              <a:rPr lang="en-US" dirty="0" smtClean="0">
                <a:solidFill>
                  <a:schemeClr val="tx1"/>
                </a:solidFill>
              </a:rPr>
              <a:t>Nominal scale</a:t>
            </a:r>
          </a:p>
        </p:txBody>
      </p:sp>
    </p:spTree>
    <p:extLst>
      <p:ext uri="{BB962C8B-B14F-4D97-AF65-F5344CB8AC3E}">
        <p14:creationId xmlns:p14="http://schemas.microsoft.com/office/powerpoint/2010/main" val="975500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standard data needed for applying Econometrics :</a:t>
            </a:r>
            <a:endParaRPr lang="en-US" dirty="0"/>
          </a:p>
        </p:txBody>
      </p:sp>
      <p:sp>
        <p:nvSpPr>
          <p:cNvPr id="3" name="Text Placeholder 2"/>
          <p:cNvSpPr>
            <a:spLocks noGrp="1"/>
          </p:cNvSpPr>
          <p:nvPr>
            <p:ph type="body" sz="half" idx="2"/>
          </p:nvPr>
        </p:nvSpPr>
        <p:spPr>
          <a:xfrm>
            <a:off x="457200" y="1153319"/>
            <a:ext cx="9144000" cy="3612070"/>
          </a:xfrm>
        </p:spPr>
        <p:txBody>
          <a:bodyPr/>
          <a:lstStyle/>
          <a:p>
            <a:pPr marL="114300" indent="0">
              <a:buNone/>
            </a:pPr>
            <a:r>
              <a:rPr lang="en-US" sz="2400" dirty="0" smtClean="0">
                <a:solidFill>
                  <a:schemeClr val="accent6"/>
                </a:solidFill>
              </a:rPr>
              <a:t>Also we </a:t>
            </a:r>
            <a:r>
              <a:rPr lang="en-US" sz="2400" dirty="0">
                <a:solidFill>
                  <a:schemeClr val="accent6"/>
                </a:solidFill>
              </a:rPr>
              <a:t>need data which is unbiased, consistent and </a:t>
            </a:r>
            <a:r>
              <a:rPr lang="en-US" sz="2400" dirty="0" smtClean="0">
                <a:solidFill>
                  <a:schemeClr val="accent6"/>
                </a:solidFill>
              </a:rPr>
              <a:t>efficient</a:t>
            </a:r>
          </a:p>
          <a:p>
            <a:pPr marL="114300" indent="0">
              <a:buNone/>
            </a:pPr>
            <a:endParaRPr lang="en-US" sz="2400" dirty="0">
              <a:solidFill>
                <a:schemeClr val="tx1"/>
              </a:solidFill>
            </a:endParaRPr>
          </a:p>
          <a:p>
            <a:r>
              <a:rPr lang="en-US" sz="2400" dirty="0">
                <a:solidFill>
                  <a:schemeClr val="tx1"/>
                </a:solidFill>
              </a:rPr>
              <a:t>Unbiased means it should not be skewed.</a:t>
            </a:r>
          </a:p>
          <a:p>
            <a:r>
              <a:rPr lang="en-US" sz="2400" dirty="0">
                <a:solidFill>
                  <a:schemeClr val="tx1"/>
                </a:solidFill>
              </a:rPr>
              <a:t>It is consistent if it converges to the true value as sample size gets larger</a:t>
            </a:r>
          </a:p>
          <a:p>
            <a:r>
              <a:rPr lang="en-US" sz="2400" dirty="0">
                <a:solidFill>
                  <a:schemeClr val="tx1"/>
                </a:solidFill>
              </a:rPr>
              <a:t>It is efficient if the estimator has lower standard error than other unbiased variable for a given sample size.</a:t>
            </a:r>
            <a:endParaRPr lang="en-US" sz="2400" dirty="0" smtClean="0">
              <a:solidFill>
                <a:schemeClr val="tx1"/>
              </a:solidFill>
            </a:endParaRPr>
          </a:p>
        </p:txBody>
      </p:sp>
    </p:spTree>
    <p:extLst>
      <p:ext uri="{BB962C8B-B14F-4D97-AF65-F5344CB8AC3E}">
        <p14:creationId xmlns:p14="http://schemas.microsoft.com/office/powerpoint/2010/main" val="2523046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smtClean="0"/>
              <a:t>Cost And Benefits of It ?</a:t>
            </a:r>
            <a:endParaRPr lang="en-US" dirty="0"/>
          </a:p>
        </p:txBody>
      </p:sp>
    </p:spTree>
    <p:extLst>
      <p:ext uri="{BB962C8B-B14F-4D97-AF65-F5344CB8AC3E}">
        <p14:creationId xmlns:p14="http://schemas.microsoft.com/office/powerpoint/2010/main" val="450433754"/>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b="1" dirty="0"/>
              <a:t>Costs and Benefits of </a:t>
            </a:r>
            <a:r>
              <a:rPr lang="en-US" b="1" dirty="0" smtClean="0"/>
              <a:t>Econometrics</a:t>
            </a:r>
            <a:endParaRPr lang="en-US" dirty="0"/>
          </a:p>
        </p:txBody>
      </p:sp>
      <p:sp>
        <p:nvSpPr>
          <p:cNvPr id="25" name="Text Placeholder 24"/>
          <p:cNvSpPr>
            <a:spLocks noGrp="1"/>
          </p:cNvSpPr>
          <p:nvPr>
            <p:ph type="body" sz="half" idx="2"/>
          </p:nvPr>
        </p:nvSpPr>
        <p:spPr>
          <a:xfrm>
            <a:off x="304800" y="1534319"/>
            <a:ext cx="9262161" cy="3612070"/>
          </a:xfrm>
        </p:spPr>
        <p:txBody>
          <a:bodyPr/>
          <a:lstStyle/>
          <a:p>
            <a:pPr lvl="0" fontAlgn="base"/>
            <a:r>
              <a:rPr lang="en-US" sz="2000" dirty="0" smtClean="0">
                <a:solidFill>
                  <a:schemeClr val="tx1"/>
                </a:solidFill>
              </a:rPr>
              <a:t>Empirically </a:t>
            </a:r>
            <a:r>
              <a:rPr lang="en-US" sz="2000" dirty="0">
                <a:solidFill>
                  <a:schemeClr val="tx1"/>
                </a:solidFill>
              </a:rPr>
              <a:t>informed decision making </a:t>
            </a:r>
            <a:endParaRPr lang="en-US" sz="2000" dirty="0" smtClean="0">
              <a:solidFill>
                <a:schemeClr val="tx1"/>
              </a:solidFill>
            </a:endParaRPr>
          </a:p>
          <a:p>
            <a:pPr lvl="0" fontAlgn="base"/>
            <a:r>
              <a:rPr lang="en-US" sz="2000" dirty="0" smtClean="0">
                <a:solidFill>
                  <a:schemeClr val="tx1"/>
                </a:solidFill>
              </a:rPr>
              <a:t>Optimized </a:t>
            </a:r>
            <a:r>
              <a:rPr lang="en-US" sz="2000" dirty="0">
                <a:solidFill>
                  <a:schemeClr val="tx1"/>
                </a:solidFill>
              </a:rPr>
              <a:t>budgets</a:t>
            </a:r>
          </a:p>
          <a:p>
            <a:pPr lvl="0" fontAlgn="base"/>
            <a:r>
              <a:rPr lang="en-US" sz="2000" dirty="0">
                <a:solidFill>
                  <a:schemeClr val="tx1"/>
                </a:solidFill>
              </a:rPr>
              <a:t>Identification of monies which can be diverted to channels with better returns or which can be invested in new initiatives</a:t>
            </a:r>
          </a:p>
          <a:p>
            <a:pPr lvl="0" fontAlgn="base"/>
            <a:r>
              <a:rPr lang="en-US" sz="2000" dirty="0">
                <a:solidFill>
                  <a:schemeClr val="tx1"/>
                </a:solidFill>
              </a:rPr>
              <a:t>Better forecasting</a:t>
            </a:r>
          </a:p>
          <a:p>
            <a:pPr lvl="0" fontAlgn="base"/>
            <a:r>
              <a:rPr lang="en-US" sz="2000" dirty="0">
                <a:solidFill>
                  <a:schemeClr val="tx1"/>
                </a:solidFill>
              </a:rPr>
              <a:t>Higher ROI over </a:t>
            </a:r>
            <a:r>
              <a:rPr lang="en-US" sz="2000" dirty="0" smtClean="0">
                <a:solidFill>
                  <a:schemeClr val="tx1"/>
                </a:solidFill>
              </a:rPr>
              <a:t>time</a:t>
            </a:r>
          </a:p>
          <a:p>
            <a:r>
              <a:rPr lang="en-US" sz="2000" dirty="0" smtClean="0">
                <a:solidFill>
                  <a:schemeClr val="tx1"/>
                </a:solidFill>
              </a:rPr>
              <a:t>Effectiveness </a:t>
            </a:r>
            <a:r>
              <a:rPr lang="en-US" sz="2000" dirty="0">
                <a:solidFill>
                  <a:schemeClr val="tx1"/>
                </a:solidFill>
              </a:rPr>
              <a:t>of your marketing campaigns</a:t>
            </a:r>
          </a:p>
          <a:p>
            <a:r>
              <a:rPr lang="en-US" sz="2000" dirty="0" smtClean="0">
                <a:solidFill>
                  <a:schemeClr val="tx1"/>
                </a:solidFill>
              </a:rPr>
              <a:t>Deciding </a:t>
            </a:r>
            <a:r>
              <a:rPr lang="en-US" sz="2000" dirty="0">
                <a:solidFill>
                  <a:schemeClr val="tx1"/>
                </a:solidFill>
              </a:rPr>
              <a:t>where to spend your marketing budget</a:t>
            </a:r>
          </a:p>
          <a:p>
            <a:pPr marL="114300" indent="0">
              <a:buNone/>
            </a:pPr>
            <a:endParaRPr lang="en-US" dirty="0"/>
          </a:p>
        </p:txBody>
      </p:sp>
    </p:spTree>
    <p:extLst>
      <p:ext uri="{BB962C8B-B14F-4D97-AF65-F5344CB8AC3E}">
        <p14:creationId xmlns:p14="http://schemas.microsoft.com/office/powerpoint/2010/main" val="177261676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b="1" dirty="0" smtClean="0"/>
              <a:t>Applications </a:t>
            </a:r>
            <a:endParaRPr lang="en-US" b="1" dirty="0"/>
          </a:p>
        </p:txBody>
      </p:sp>
    </p:spTree>
    <p:extLst>
      <p:ext uri="{BB962C8B-B14F-4D97-AF65-F5344CB8AC3E}">
        <p14:creationId xmlns:p14="http://schemas.microsoft.com/office/powerpoint/2010/main" val="509542197"/>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3"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4"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4"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b="1" dirty="0" smtClean="0"/>
              <a:t>Applications</a:t>
            </a:r>
            <a:endParaRPr lang="en-US" b="1" dirty="0"/>
          </a:p>
        </p:txBody>
      </p:sp>
      <p:sp>
        <p:nvSpPr>
          <p:cNvPr id="25" name="Text Placeholder 24"/>
          <p:cNvSpPr>
            <a:spLocks noGrp="1"/>
          </p:cNvSpPr>
          <p:nvPr>
            <p:ph type="body" sz="half" idx="2"/>
          </p:nvPr>
        </p:nvSpPr>
        <p:spPr>
          <a:xfrm>
            <a:off x="304799" y="1153319"/>
            <a:ext cx="9149709" cy="3612070"/>
          </a:xfrm>
        </p:spPr>
        <p:txBody>
          <a:bodyPr/>
          <a:lstStyle/>
          <a:p>
            <a:pPr marL="114300" indent="0">
              <a:buNone/>
            </a:pPr>
            <a:r>
              <a:rPr lang="en-US" sz="1600" b="1" dirty="0" smtClean="0">
                <a:solidFill>
                  <a:schemeClr val="accent6"/>
                </a:solidFill>
              </a:rPr>
              <a:t>Econometrics Uses Statistical Models of sales to…</a:t>
            </a:r>
          </a:p>
          <a:p>
            <a:pPr marL="114300" indent="0">
              <a:buNone/>
            </a:pPr>
            <a:r>
              <a:rPr lang="en-US" sz="1600" dirty="0" smtClean="0">
                <a:solidFill>
                  <a:schemeClr val="tx1"/>
                </a:solidFill>
              </a:rPr>
              <a:t>1) Measure the effectiveness (ROI) of past advertising campaign</a:t>
            </a:r>
          </a:p>
          <a:p>
            <a:pPr marL="114300" indent="0">
              <a:buNone/>
            </a:pPr>
            <a:r>
              <a:rPr lang="en-US" sz="1600" dirty="0" smtClean="0">
                <a:solidFill>
                  <a:schemeClr val="tx1"/>
                </a:solidFill>
              </a:rPr>
              <a:t>2) Split Marketing Campaigns into their individual parts (TV, Radio, Outdoor, etc.) and 	    measure effectiveness of each part of the marketing mix</a:t>
            </a:r>
          </a:p>
          <a:p>
            <a:pPr marL="114300" indent="0">
              <a:buNone/>
            </a:pPr>
            <a:r>
              <a:rPr lang="en-US" sz="1600" dirty="0" smtClean="0">
                <a:solidFill>
                  <a:schemeClr val="tx1"/>
                </a:solidFill>
              </a:rPr>
              <a:t>3) Forecast the effectiveness of future advertising campaign.</a:t>
            </a:r>
          </a:p>
          <a:p>
            <a:pPr marL="114300" indent="0">
              <a:buNone/>
            </a:pPr>
            <a:r>
              <a:rPr lang="en-US" sz="1600" dirty="0" smtClean="0">
                <a:solidFill>
                  <a:schemeClr val="tx1"/>
                </a:solidFill>
              </a:rPr>
              <a:t>4) Use forecast to produce a more effective marketing mix.</a:t>
            </a:r>
          </a:p>
          <a:p>
            <a:pPr marL="114300" indent="0">
              <a:buNone/>
            </a:pPr>
            <a:endParaRPr lang="en-US" sz="1600" dirty="0" smtClean="0">
              <a:solidFill>
                <a:schemeClr val="tx1"/>
              </a:solidFill>
            </a:endParaRPr>
          </a:p>
          <a:p>
            <a:pPr marL="114300" indent="0">
              <a:buNone/>
            </a:pPr>
            <a:r>
              <a:rPr lang="en-US" sz="1600" b="1" dirty="0" smtClean="0">
                <a:solidFill>
                  <a:schemeClr val="accent6"/>
                </a:solidFill>
              </a:rPr>
              <a:t>Other Applications:</a:t>
            </a:r>
          </a:p>
          <a:p>
            <a:r>
              <a:rPr lang="en-US" sz="1600" dirty="0">
                <a:solidFill>
                  <a:schemeClr val="tx1"/>
                </a:solidFill>
              </a:rPr>
              <a:t>Estimating the impact of immigration on native </a:t>
            </a:r>
            <a:r>
              <a:rPr lang="en-US" sz="1600" dirty="0" smtClean="0">
                <a:solidFill>
                  <a:schemeClr val="tx1"/>
                </a:solidFill>
              </a:rPr>
              <a:t>workers</a:t>
            </a:r>
          </a:p>
          <a:p>
            <a:r>
              <a:rPr lang="en-US" sz="1600" dirty="0" smtClean="0">
                <a:solidFill>
                  <a:schemeClr val="tx1"/>
                </a:solidFill>
              </a:rPr>
              <a:t>Measuring </a:t>
            </a:r>
            <a:r>
              <a:rPr lang="en-US" sz="1600" dirty="0">
                <a:solidFill>
                  <a:schemeClr val="tx1"/>
                </a:solidFill>
              </a:rPr>
              <a:t>the association between insurance coverage and individual health </a:t>
            </a:r>
            <a:r>
              <a:rPr lang="en-US" sz="1600" dirty="0" smtClean="0">
                <a:solidFill>
                  <a:schemeClr val="tx1"/>
                </a:solidFill>
              </a:rPr>
              <a:t>outcomes</a:t>
            </a:r>
          </a:p>
          <a:p>
            <a:r>
              <a:rPr lang="en-US" sz="1600" dirty="0">
                <a:solidFill>
                  <a:schemeClr val="tx1"/>
                </a:solidFill>
              </a:rPr>
              <a:t>Calculating the impact of a firm’s tax credits on R&amp;D </a:t>
            </a:r>
            <a:r>
              <a:rPr lang="en-US" sz="1600" dirty="0" smtClean="0">
                <a:solidFill>
                  <a:schemeClr val="tx1"/>
                </a:solidFill>
              </a:rPr>
              <a:t>expenditure</a:t>
            </a:r>
          </a:p>
          <a:p>
            <a:r>
              <a:rPr lang="en-US" sz="1600" dirty="0">
                <a:solidFill>
                  <a:schemeClr val="tx1"/>
                </a:solidFill>
              </a:rPr>
              <a:t>Estimating the impact of cap-and-trade policies on </a:t>
            </a:r>
            <a:r>
              <a:rPr lang="en-US" sz="1600">
                <a:solidFill>
                  <a:schemeClr val="tx1"/>
                </a:solidFill>
              </a:rPr>
              <a:t>pollution </a:t>
            </a:r>
            <a:r>
              <a:rPr lang="en-US" sz="1600" smtClean="0">
                <a:solidFill>
                  <a:schemeClr val="tx1"/>
                </a:solidFill>
              </a:rPr>
              <a:t>levels</a:t>
            </a:r>
            <a:endParaRPr lang="en-US" sz="1600" dirty="0">
              <a:solidFill>
                <a:schemeClr val="tx1"/>
              </a:solidFill>
            </a:endParaRPr>
          </a:p>
        </p:txBody>
      </p:sp>
    </p:spTree>
    <p:extLst>
      <p:ext uri="{BB962C8B-B14F-4D97-AF65-F5344CB8AC3E}">
        <p14:creationId xmlns:p14="http://schemas.microsoft.com/office/powerpoint/2010/main" val="315498466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775292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4620908"/>
            <a:ext cx="10058399" cy="553998"/>
            <a:chOff x="0" y="4620908"/>
            <a:chExt cx="10058399" cy="553998"/>
          </a:xfrm>
        </p:grpSpPr>
        <p:sp>
          <p:nvSpPr>
            <p:cNvPr id="7" name="Rectangle 6"/>
            <p:cNvSpPr/>
            <p:nvPr/>
          </p:nvSpPr>
          <p:spPr>
            <a:xfrm>
              <a:off x="0" y="4620908"/>
              <a:ext cx="10058399" cy="553998"/>
            </a:xfrm>
            <a:prstGeom prst="rect">
              <a:avLst/>
            </a:prstGeom>
            <a:solidFill>
              <a:srgbClr val="25406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38800" y="4620908"/>
              <a:ext cx="4207744" cy="553998"/>
            </a:xfrm>
            <a:prstGeom prst="rect">
              <a:avLst/>
            </a:prstGeom>
            <a:noFill/>
          </p:spPr>
          <p:txBody>
            <a:bodyPr wrap="square" rtlCol="0">
              <a:spAutoFit/>
            </a:bodyPr>
            <a:lstStyle/>
            <a:p>
              <a:pPr algn="r"/>
              <a:r>
                <a:rPr lang="en-US" sz="3000" dirty="0" smtClean="0">
                  <a:solidFill>
                    <a:schemeClr val="bg1"/>
                  </a:solidFill>
                  <a:latin typeface="Segoe UI Light" panose="020B0502040204020203" pitchFamily="34" charset="0"/>
                  <a:ea typeface="Kozuka Gothic Pro EL" pitchFamily="34" charset="-128"/>
                  <a:cs typeface="Segoe UI" panose="020B0502040204020203" pitchFamily="34" charset="0"/>
                </a:rPr>
                <a:t>Thank You!</a:t>
              </a:r>
              <a:endParaRPr lang="en-US" sz="3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5143608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3"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4"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4"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b="1" dirty="0" smtClean="0"/>
              <a:t>What Is Econometrics ?</a:t>
            </a:r>
            <a:endParaRPr lang="en-US" b="1" dirty="0"/>
          </a:p>
        </p:txBody>
      </p:sp>
      <p:sp>
        <p:nvSpPr>
          <p:cNvPr id="2" name="Text Placeholder 1"/>
          <p:cNvSpPr>
            <a:spLocks noGrp="1" noChangeArrowheads="1"/>
          </p:cNvSpPr>
          <p:nvPr>
            <p:ph type="body" sz="half" idx="2"/>
          </p:nvPr>
        </p:nvSpPr>
        <p:spPr bwMode="auto">
          <a:xfrm>
            <a:off x="497150" y="1583462"/>
            <a:ext cx="8881159" cy="29238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sng" strike="noStrike" cap="none" normalizeH="0" baseline="0" dirty="0" smtClean="0">
                <a:ln>
                  <a:noFill/>
                </a:ln>
                <a:solidFill>
                  <a:schemeClr val="tx2"/>
                </a:solidFill>
                <a:effectLst/>
                <a:ea typeface="Times New Roman" panose="02020603050405020304" pitchFamily="18" charset="0"/>
                <a:cs typeface="Arial" panose="020B0604020202020204" pitchFamily="34" charset="0"/>
              </a:rPr>
              <a:t>ECONOMETRICS :</a:t>
            </a:r>
          </a:p>
          <a:p>
            <a:pPr marL="0" indent="0" algn="just">
              <a:buNone/>
            </a:pPr>
            <a:endParaRPr lang="en-US" alt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Econometrics is the application of statistical methods to economic data and is described as the branch of economics that aims to give empirical content to economic relations. </a:t>
            </a:r>
            <a:r>
              <a:rPr lang="en-US" altLang="en-US" sz="1600" dirty="0" smtClean="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Wikipedia</a:t>
            </a:r>
            <a:endParaRPr lang="en-US" alt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600450" lvl="8" indent="0" algn="just">
              <a:buNone/>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1" i="0" u="none" strike="noStrike" cap="none" normalizeH="0" baseline="0" dirty="0" smtClean="0">
              <a:ln>
                <a:noFill/>
              </a:ln>
              <a:solidFill>
                <a:schemeClr val="tx1"/>
              </a:solidFill>
              <a:effectLst/>
            </a:endParaRPr>
          </a:p>
          <a:p>
            <a:pPr marL="285750" indent="-285750" algn="just"/>
            <a:r>
              <a:rPr lang="en-US" altLang="en-US" sz="1600" dirty="0" smtClean="0">
                <a:latin typeface="Times New Roman" panose="02020603050405020304" pitchFamily="18" charset="0"/>
                <a:cs typeface="Times New Roman" panose="02020603050405020304" pitchFamily="18" charset="0"/>
              </a:rPr>
              <a:t>Econometrics helps to make sense out of economic and business data</a:t>
            </a:r>
          </a:p>
          <a:p>
            <a:pPr marL="685800" lvl="1" algn="just"/>
            <a:r>
              <a:rPr lang="en-US" altLang="en-US" sz="1400" dirty="0" smtClean="0">
                <a:latin typeface="Times New Roman" panose="02020603050405020304" pitchFamily="18" charset="0"/>
                <a:cs typeface="Times New Roman" panose="02020603050405020304" pitchFamily="18" charset="0"/>
              </a:rPr>
              <a:t>Data like Financial stock returns</a:t>
            </a:r>
          </a:p>
          <a:p>
            <a:pPr marL="685800" lvl="1" algn="just"/>
            <a:r>
              <a:rPr lang="en-US" altLang="en-US" sz="1400" dirty="0" smtClean="0">
                <a:latin typeface="Times New Roman" panose="02020603050405020304" pitchFamily="18" charset="0"/>
                <a:cs typeface="Times New Roman" panose="02020603050405020304" pitchFamily="18" charset="0"/>
              </a:rPr>
              <a:t>Inflation</a:t>
            </a:r>
          </a:p>
          <a:p>
            <a:pPr marL="685800" lvl="1" algn="just"/>
            <a:r>
              <a:rPr lang="en-US" altLang="en-US" sz="1400" dirty="0" smtClean="0">
                <a:latin typeface="Times New Roman" panose="02020603050405020304" pitchFamily="18" charset="0"/>
                <a:cs typeface="Times New Roman" panose="02020603050405020304" pitchFamily="18" charset="0"/>
              </a:rPr>
              <a:t>Growth rates</a:t>
            </a:r>
          </a:p>
          <a:p>
            <a:pPr marL="685800" lvl="1" algn="just"/>
            <a:r>
              <a:rPr lang="en-US" altLang="en-US" sz="1400" dirty="0" smtClean="0">
                <a:latin typeface="Times New Roman" panose="02020603050405020304" pitchFamily="18" charset="0"/>
                <a:cs typeface="Times New Roman" panose="02020603050405020304" pitchFamily="18" charset="0"/>
              </a:rPr>
              <a:t>Market shares etc.</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rgbClr val="000000"/>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3197567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9" name="Title 98"/>
          <p:cNvSpPr>
            <a:spLocks noGrp="1"/>
          </p:cNvSpPr>
          <p:nvPr>
            <p:ph type="title"/>
          </p:nvPr>
        </p:nvSpPr>
        <p:spPr/>
        <p:txBody>
          <a:bodyPr/>
          <a:lstStyle/>
          <a:p>
            <a:r>
              <a:rPr lang="en-US" dirty="0" smtClean="0"/>
              <a:t>Econometrics in General</a:t>
            </a:r>
            <a:endParaRPr lang="en-US" dirty="0"/>
          </a:p>
        </p:txBody>
      </p:sp>
      <p:sp>
        <p:nvSpPr>
          <p:cNvPr id="105" name="Text Placeholder 104"/>
          <p:cNvSpPr>
            <a:spLocks noGrp="1"/>
          </p:cNvSpPr>
          <p:nvPr>
            <p:ph type="body" sz="half" idx="24"/>
          </p:nvPr>
        </p:nvSpPr>
        <p:spPr>
          <a:xfrm>
            <a:off x="6629400" y="1602423"/>
            <a:ext cx="2712006" cy="2926556"/>
          </a:xfrm>
        </p:spPr>
        <p:txBody>
          <a:bodyPr/>
          <a:lstStyle/>
          <a:p>
            <a:endParaRPr lang="en-US" dirty="0"/>
          </a:p>
        </p:txBody>
      </p:sp>
      <p:sp>
        <p:nvSpPr>
          <p:cNvPr id="102" name="Text Placeholder 101"/>
          <p:cNvSpPr>
            <a:spLocks noGrp="1"/>
          </p:cNvSpPr>
          <p:nvPr>
            <p:ph type="body" sz="half" idx="21"/>
          </p:nvPr>
        </p:nvSpPr>
        <p:spPr>
          <a:xfrm>
            <a:off x="228600" y="1602423"/>
            <a:ext cx="2797420" cy="2926556"/>
          </a:xfrm>
        </p:spPr>
        <p:txBody>
          <a:bodyPr/>
          <a:lstStyle/>
          <a:p>
            <a:endParaRPr lang="en-US" dirty="0"/>
          </a:p>
        </p:txBody>
      </p:sp>
      <p:sp>
        <p:nvSpPr>
          <p:cNvPr id="101" name="Text Placeholder 100"/>
          <p:cNvSpPr>
            <a:spLocks noGrp="1"/>
          </p:cNvSpPr>
          <p:nvPr>
            <p:ph type="body" sz="half" idx="11"/>
          </p:nvPr>
        </p:nvSpPr>
        <p:spPr>
          <a:xfrm>
            <a:off x="5562600" y="1072005"/>
            <a:ext cx="3778806" cy="538514"/>
          </a:xfrm>
        </p:spPr>
        <p:txBody>
          <a:bodyPr/>
          <a:lstStyle/>
          <a:p>
            <a:r>
              <a:rPr lang="en-US" dirty="0" smtClean="0"/>
              <a:t>Forecasting Financial Stock Returns</a:t>
            </a:r>
            <a:endParaRPr lang="en-US" dirty="0"/>
          </a:p>
        </p:txBody>
      </p:sp>
      <p:sp>
        <p:nvSpPr>
          <p:cNvPr id="103" name="Text Placeholder 102"/>
          <p:cNvSpPr>
            <a:spLocks noGrp="1"/>
          </p:cNvSpPr>
          <p:nvPr>
            <p:ph type="body" sz="half" idx="22"/>
          </p:nvPr>
        </p:nvSpPr>
        <p:spPr>
          <a:xfrm>
            <a:off x="224656" y="1072005"/>
            <a:ext cx="3890144" cy="538514"/>
          </a:xfrm>
        </p:spPr>
        <p:txBody>
          <a:bodyPr/>
          <a:lstStyle/>
          <a:p>
            <a:r>
              <a:rPr lang="en-US" dirty="0" smtClean="0"/>
              <a:t>Predicting Economic Growth</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1610519"/>
            <a:ext cx="3778806" cy="37338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565117"/>
            <a:ext cx="3886200" cy="3779202"/>
          </a:xfrm>
          <a:prstGeom prst="rect">
            <a:avLst/>
          </a:prstGeom>
        </p:spPr>
      </p:pic>
    </p:spTree>
    <p:extLst>
      <p:ext uri="{BB962C8B-B14F-4D97-AF65-F5344CB8AC3E}">
        <p14:creationId xmlns:p14="http://schemas.microsoft.com/office/powerpoint/2010/main" val="16353770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dirty="0" smtClean="0"/>
              <a:t>Econometrics In Media and Entertainment</a:t>
            </a:r>
            <a:endParaRPr lang="en-US" dirty="0"/>
          </a:p>
        </p:txBody>
      </p:sp>
      <p:sp>
        <p:nvSpPr>
          <p:cNvPr id="2" name="Text Placeholder 1"/>
          <p:cNvSpPr>
            <a:spLocks noGrp="1" noChangeArrowheads="1"/>
          </p:cNvSpPr>
          <p:nvPr>
            <p:ph type="body" sz="half" idx="2"/>
          </p:nvPr>
        </p:nvSpPr>
        <p:spPr bwMode="auto">
          <a:xfrm>
            <a:off x="152400" y="1046342"/>
            <a:ext cx="9600165"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sng" strike="noStrike" cap="none" normalizeH="0" baseline="0" dirty="0" smtClean="0">
                <a:ln>
                  <a:noFill/>
                </a:ln>
                <a:solidFill>
                  <a:schemeClr val="tx2"/>
                </a:solidFill>
                <a:effectLst/>
                <a:ea typeface="Times New Roman" panose="02020603050405020304" pitchFamily="18" charset="0"/>
                <a:cs typeface="Arial" panose="020B0604020202020204" pitchFamily="34" charset="0"/>
              </a:rPr>
              <a:t>ECONOMETRICS :</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smtClean="0">
              <a:ln>
                <a:noFill/>
              </a:ln>
              <a:solidFill>
                <a:schemeClr val="tx1"/>
              </a:solidFill>
              <a:effectLst/>
            </a:endParaRPr>
          </a:p>
          <a:p>
            <a:pPr marL="285750" indent="-285750" algn="just"/>
            <a:r>
              <a:rPr kumimoji="0" lang="en-US" altLang="en-US" sz="24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Econometrics is a statistics-based methodology to quantify the relationship between cause and effect: in other words, a </a:t>
            </a: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scientific</a:t>
            </a: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 way of identifying the impact of</a:t>
            </a:r>
            <a:r>
              <a:rPr kumimoji="0" lang="en-US" altLang="en-US" sz="2400" b="0" i="0" u="none" strike="noStrike" cap="none" normalizeH="0" dirty="0" smtClean="0">
                <a:ln>
                  <a:noFill/>
                </a:ln>
                <a:solidFill>
                  <a:srgbClr val="000000"/>
                </a:solidFill>
                <a:effectLst/>
                <a:ea typeface="Times New Roman" panose="02020603050405020304" pitchFamily="18" charset="0"/>
                <a:cs typeface="Arial" panose="020B0604020202020204" pitchFamily="34" charset="0"/>
              </a:rPr>
              <a:t> </a:t>
            </a:r>
            <a:r>
              <a:rPr kumimoji="0" lang="en-US" altLang="en-US" sz="24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different marketing and media activities on consumer behavior. </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rgbClr val="000000"/>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lang="en-US" altLang="en-US" dirty="0">
              <a:solidFill>
                <a:srgbClr val="000000"/>
              </a:solidFill>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lang="en-US" altLang="en-US" dirty="0">
              <a:solidFill>
                <a:srgbClr val="000000"/>
              </a:solidFill>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rgbClr val="000000"/>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lang="en-US" altLang="en-US" dirty="0">
              <a:solidFill>
                <a:srgbClr val="000000"/>
              </a:solidFill>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rgbClr val="000000"/>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lang="en-US" altLang="en-US" dirty="0">
              <a:solidFill>
                <a:srgbClr val="000000"/>
              </a:solidFill>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rgbClr val="000000"/>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9767665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 Marketing &amp; Media Activities : </a:t>
            </a:r>
            <a:endParaRPr lang="en-US" b="1" dirty="0"/>
          </a:p>
        </p:txBody>
      </p:sp>
      <p:sp>
        <p:nvSpPr>
          <p:cNvPr id="3" name="Text Placeholder 2"/>
          <p:cNvSpPr>
            <a:spLocks noGrp="1"/>
          </p:cNvSpPr>
          <p:nvPr>
            <p:ph type="body" sz="half" idx="2"/>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8518"/>
            <a:ext cx="10058400" cy="4810919"/>
          </a:xfrm>
          <a:prstGeom prst="rect">
            <a:avLst/>
          </a:prstGeom>
        </p:spPr>
      </p:pic>
      <p:sp>
        <p:nvSpPr>
          <p:cNvPr id="5" name="Oval 4"/>
          <p:cNvSpPr/>
          <p:nvPr/>
        </p:nvSpPr>
        <p:spPr>
          <a:xfrm>
            <a:off x="3962400" y="2524919"/>
            <a:ext cx="1676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Marketing </a:t>
            </a:r>
          </a:p>
          <a:p>
            <a:pPr algn="ctr"/>
            <a:r>
              <a:rPr lang="en-US" dirty="0" smtClean="0"/>
              <a:t>&amp; Media Activities</a:t>
            </a:r>
            <a:endParaRPr lang="en-US" dirty="0"/>
          </a:p>
        </p:txBody>
      </p:sp>
      <p:sp>
        <p:nvSpPr>
          <p:cNvPr id="6" name="Rectangle 5"/>
          <p:cNvSpPr/>
          <p:nvPr/>
        </p:nvSpPr>
        <p:spPr>
          <a:xfrm>
            <a:off x="5953125" y="2067719"/>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endCxn id="6" idx="3"/>
          </p:cNvCxnSpPr>
          <p:nvPr/>
        </p:nvCxnSpPr>
        <p:spPr>
          <a:xfrm rot="5400000" flipH="1" flipV="1">
            <a:off x="6188345" y="2432575"/>
            <a:ext cx="586835" cy="466725"/>
          </a:xfrm>
          <a:prstGeom prst="bentConnector4">
            <a:avLst>
              <a:gd name="adj1" fmla="val 24030"/>
              <a:gd name="adj2" fmla="val 57143"/>
            </a:avLst>
          </a:prstGeom>
          <a:ln w="19050">
            <a:solidFill>
              <a:schemeClr val="tx1">
                <a:lumMod val="50000"/>
                <a:lumOff val="50000"/>
              </a:schemeClr>
            </a:solidFill>
            <a:prstDash val="solid"/>
            <a:headEnd type="stealt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867400" y="2143919"/>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680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b="1" dirty="0" smtClean="0"/>
              <a:t>Why To Use ?</a:t>
            </a:r>
            <a:endParaRPr lang="en-US" b="1" dirty="0"/>
          </a:p>
        </p:txBody>
      </p:sp>
    </p:spTree>
    <p:extLst>
      <p:ext uri="{BB962C8B-B14F-4D97-AF65-F5344CB8AC3E}">
        <p14:creationId xmlns:p14="http://schemas.microsoft.com/office/powerpoint/2010/main" val="388561415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3"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4"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4"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pPr lvl="0"/>
            <a:r>
              <a:rPr lang="en-US" altLang="en-US" b="1" dirty="0">
                <a:latin typeface="inherit" charset="0"/>
                <a:ea typeface="Times New Roman" panose="02020603050405020304" pitchFamily="18" charset="0"/>
                <a:cs typeface="Arial" panose="020B0604020202020204" pitchFamily="34" charset="0"/>
              </a:rPr>
              <a:t>Why </a:t>
            </a:r>
            <a:r>
              <a:rPr lang="en-US" altLang="en-US" b="1" dirty="0" smtClean="0">
                <a:latin typeface="inherit" charset="0"/>
                <a:ea typeface="Times New Roman" panose="02020603050405020304" pitchFamily="18" charset="0"/>
                <a:cs typeface="Arial" panose="020B0604020202020204" pitchFamily="34" charset="0"/>
              </a:rPr>
              <a:t>to use Econometrics</a:t>
            </a:r>
            <a:endParaRPr lang="en-US" dirty="0"/>
          </a:p>
        </p:txBody>
      </p:sp>
      <p:sp>
        <p:nvSpPr>
          <p:cNvPr id="2" name="Text Placeholder 1"/>
          <p:cNvSpPr>
            <a:spLocks noGrp="1" noChangeArrowheads="1"/>
          </p:cNvSpPr>
          <p:nvPr>
            <p:ph type="body" sz="half" idx="2"/>
          </p:nvPr>
        </p:nvSpPr>
        <p:spPr bwMode="auto">
          <a:xfrm>
            <a:off x="304800" y="1292562"/>
            <a:ext cx="9411189"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indent="-171450" algn="just"/>
            <a:r>
              <a:rPr lang="en-US" sz="1600" b="1" dirty="0">
                <a:solidFill>
                  <a:schemeClr val="accent6"/>
                </a:solidFill>
              </a:rPr>
              <a:t>Why do we need econometric techniques like OLS, multivariate time series models to estimate a marketing ROI? Why can‘t we </a:t>
            </a:r>
            <a:r>
              <a:rPr lang="en-US" sz="1600" b="1" dirty="0" smtClean="0">
                <a:solidFill>
                  <a:schemeClr val="accent6"/>
                </a:solidFill>
              </a:rPr>
              <a:t>simply </a:t>
            </a:r>
            <a:r>
              <a:rPr lang="en-US" sz="1600" b="1" dirty="0">
                <a:solidFill>
                  <a:schemeClr val="accent6"/>
                </a:solidFill>
              </a:rPr>
              <a:t>estimate the ROI, which can be calculated as the ratio of income to the investment or expenditure</a:t>
            </a:r>
            <a:r>
              <a:rPr lang="en-US" sz="1600" b="1" dirty="0" smtClean="0">
                <a:solidFill>
                  <a:schemeClr val="accent6"/>
                </a:solidFill>
              </a:rPr>
              <a:t>?</a:t>
            </a:r>
          </a:p>
          <a:p>
            <a:pPr marL="171450" indent="-171450" algn="just"/>
            <a:endParaRPr kumimoji="0" lang="en-US" altLang="en-US" sz="1600" b="0" i="0" u="none" strike="noStrike" cap="none" normalizeH="0" baseline="0" dirty="0" smtClean="0">
              <a:ln>
                <a:noFill/>
              </a:ln>
              <a:solidFill>
                <a:schemeClr val="tx1"/>
              </a:solidFill>
              <a:effectLst/>
            </a:endParaRPr>
          </a:p>
          <a:p>
            <a:pPr marL="571500" lvl="1" indent="-171450" algn="just"/>
            <a:r>
              <a:rPr lang="en-US" altLang="en-US" sz="1600" dirty="0" smtClean="0"/>
              <a:t>Because each brand has different characteristics, tastes so different cost and market structure</a:t>
            </a:r>
          </a:p>
          <a:p>
            <a:pPr marL="571500" lvl="1" indent="-171450" algn="just"/>
            <a:r>
              <a:rPr lang="en-US" altLang="en-US" sz="1600" dirty="0" smtClean="0"/>
              <a:t>So marketing efforts of each brand are not homogeneous. It depends on different kind of promotions and advertising</a:t>
            </a:r>
          </a:p>
          <a:p>
            <a:pPr marL="571500" lvl="1" indent="-171450" algn="just"/>
            <a:r>
              <a:rPr lang="en-US" altLang="en-US" sz="1600" dirty="0" smtClean="0"/>
              <a:t>The main Purpose of Econometric modelling is to create Response curves for each type of </a:t>
            </a:r>
            <a:r>
              <a:rPr lang="en-US" sz="1600" dirty="0" smtClean="0"/>
              <a:t>marketing </a:t>
            </a:r>
            <a:r>
              <a:rPr lang="en-US" sz="1600" dirty="0"/>
              <a:t>spend and then use them to calibrate an optimization model to determine a more optimal marketing mix</a:t>
            </a:r>
            <a:r>
              <a:rPr lang="en-US" sz="1600" dirty="0" smtClean="0"/>
              <a:t>.</a:t>
            </a:r>
            <a:endParaRPr lang="en-US" altLang="en-US" dirty="0"/>
          </a:p>
          <a:p>
            <a:pPr marL="0" indent="0" algn="just">
              <a:buNone/>
            </a:pPr>
            <a:endParaRPr kumimoji="0" lang="en-US" altLang="en-US" b="0" i="0" u="none" strike="noStrike" cap="none" normalizeH="0" baseline="0" dirty="0" smtClean="0">
              <a:ln>
                <a:noFill/>
              </a:ln>
              <a:solidFill>
                <a:schemeClr val="tx1"/>
              </a:solidFill>
              <a:effectLst/>
            </a:endParaRPr>
          </a:p>
          <a:p>
            <a:pPr marL="171450" indent="-171450" algn="just"/>
            <a:endParaRPr kumimoji="0" lang="en-US" altLang="en-US" b="0" i="0" u="none" strike="noStrike" cap="none" normalizeH="0" baseline="0" dirty="0">
              <a:ln>
                <a:noFill/>
              </a:ln>
              <a:solidFill>
                <a:schemeClr val="tx1"/>
              </a:solidFill>
              <a:effectLst/>
            </a:endParaRPr>
          </a:p>
          <a:p>
            <a:pPr marL="171450" indent="-171450" algn="just"/>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4492023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pPr lvl="0"/>
            <a:r>
              <a:rPr lang="en-US" altLang="en-US" b="1" dirty="0">
                <a:latin typeface="inherit" charset="0"/>
                <a:ea typeface="Times New Roman" panose="02020603050405020304" pitchFamily="18" charset="0"/>
                <a:cs typeface="Arial" panose="020B0604020202020204" pitchFamily="34" charset="0"/>
              </a:rPr>
              <a:t>Why </a:t>
            </a:r>
            <a:r>
              <a:rPr lang="en-US" altLang="en-US" b="1" dirty="0" smtClean="0">
                <a:latin typeface="inherit" charset="0"/>
                <a:ea typeface="Times New Roman" panose="02020603050405020304" pitchFamily="18" charset="0"/>
                <a:cs typeface="Arial" panose="020B0604020202020204" pitchFamily="34" charset="0"/>
              </a:rPr>
              <a:t>to use </a:t>
            </a:r>
            <a:r>
              <a:rPr lang="en-US" altLang="en-US" b="1" dirty="0">
                <a:latin typeface="inherit" charset="0"/>
                <a:ea typeface="Times New Roman" panose="02020603050405020304" pitchFamily="18" charset="0"/>
                <a:cs typeface="Arial" panose="020B0604020202020204" pitchFamily="34" charset="0"/>
              </a:rPr>
              <a:t>Econometrics</a:t>
            </a:r>
            <a:endParaRPr lang="en-US" dirty="0"/>
          </a:p>
        </p:txBody>
      </p:sp>
      <p:sp>
        <p:nvSpPr>
          <p:cNvPr id="2" name="Text Placeholder 1"/>
          <p:cNvSpPr>
            <a:spLocks noGrp="1" noChangeArrowheads="1"/>
          </p:cNvSpPr>
          <p:nvPr>
            <p:ph type="body" sz="half" idx="2"/>
          </p:nvPr>
        </p:nvSpPr>
        <p:spPr bwMode="auto">
          <a:xfrm>
            <a:off x="456874" y="1476484"/>
            <a:ext cx="8921109"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buNone/>
            </a:pPr>
            <a:r>
              <a:rPr lang="en-US" altLang="en-US" b="1" u="sng" dirty="0" smtClean="0">
                <a:solidFill>
                  <a:schemeClr val="tx2"/>
                </a:solidFill>
                <a:ea typeface="Times New Roman" panose="02020603050405020304" pitchFamily="18" charset="0"/>
                <a:cs typeface="Arial" panose="020B0604020202020204" pitchFamily="34" charset="0"/>
              </a:rPr>
              <a:t>FACTS :</a:t>
            </a:r>
          </a:p>
          <a:p>
            <a:pPr marL="0" indent="0" algn="just">
              <a:buNone/>
            </a:pPr>
            <a:endParaRPr lang="en-US" altLang="en-US" dirty="0">
              <a:solidFill>
                <a:srgbClr val="000000"/>
              </a:solidFill>
              <a:ea typeface="Times New Roman" panose="02020603050405020304" pitchFamily="18" charset="0"/>
              <a:cs typeface="Arial" panose="020B0604020202020204" pitchFamily="34" charset="0"/>
            </a:endParaRPr>
          </a:p>
          <a:p>
            <a:pPr marL="171450" indent="-171450" algn="just"/>
            <a:r>
              <a:rPr lang="en-US" dirty="0" smtClean="0"/>
              <a:t>“</a:t>
            </a:r>
            <a:r>
              <a:rPr lang="en-US" dirty="0" smtClean="0">
                <a:solidFill>
                  <a:schemeClr val="accent6">
                    <a:lumMod val="75000"/>
                  </a:schemeClr>
                </a:solidFill>
              </a:rPr>
              <a:t>Company which uses data </a:t>
            </a:r>
            <a:r>
              <a:rPr lang="en-US" dirty="0">
                <a:solidFill>
                  <a:schemeClr val="accent6">
                    <a:lumMod val="75000"/>
                  </a:schemeClr>
                </a:solidFill>
              </a:rPr>
              <a:t>driven decision </a:t>
            </a:r>
            <a:r>
              <a:rPr lang="en-US" dirty="0" smtClean="0">
                <a:solidFill>
                  <a:schemeClr val="accent6">
                    <a:lumMod val="75000"/>
                  </a:schemeClr>
                </a:solidFill>
              </a:rPr>
              <a:t>making are </a:t>
            </a:r>
            <a:r>
              <a:rPr lang="en-US" dirty="0">
                <a:solidFill>
                  <a:schemeClr val="accent6">
                    <a:lumMod val="75000"/>
                  </a:schemeClr>
                </a:solidFill>
              </a:rPr>
              <a:t>on average 5% more productive, 6% more profitable than their </a:t>
            </a:r>
            <a:r>
              <a:rPr lang="en-US" dirty="0" smtClean="0">
                <a:solidFill>
                  <a:schemeClr val="accent6">
                    <a:lumMod val="75000"/>
                  </a:schemeClr>
                </a:solidFill>
              </a:rPr>
              <a:t>competitors</a:t>
            </a:r>
            <a:r>
              <a:rPr lang="en-US" dirty="0" smtClean="0"/>
              <a:t>”.</a:t>
            </a:r>
            <a:r>
              <a:rPr lang="en-US" dirty="0"/>
              <a:t> </a:t>
            </a:r>
            <a:r>
              <a:rPr lang="en-US" dirty="0" smtClean="0"/>
              <a:t>According to Harvard </a:t>
            </a:r>
            <a:r>
              <a:rPr lang="en-US" dirty="0"/>
              <a:t>Business Review in </a:t>
            </a:r>
            <a:r>
              <a:rPr lang="en-US" dirty="0" smtClean="0"/>
              <a:t>2016.</a:t>
            </a:r>
            <a:r>
              <a:rPr lang="en-US" dirty="0"/>
              <a:t> </a:t>
            </a:r>
            <a:endParaRPr lang="en-US" dirty="0" smtClean="0"/>
          </a:p>
          <a:p>
            <a:pPr marL="0" indent="0" algn="just">
              <a:buNone/>
            </a:pPr>
            <a:endParaRPr lang="en-US" dirty="0"/>
          </a:p>
          <a:p>
            <a:pPr marL="171450" indent="-171450" algn="just"/>
            <a:r>
              <a:rPr lang="en-US" dirty="0" smtClean="0"/>
              <a:t>Another </a:t>
            </a:r>
            <a:r>
              <a:rPr lang="en-US" dirty="0"/>
              <a:t>quote from McKinsey, </a:t>
            </a:r>
            <a:r>
              <a:rPr lang="en-US" dirty="0" smtClean="0">
                <a:solidFill>
                  <a:schemeClr val="accent6">
                    <a:lumMod val="75000"/>
                  </a:schemeClr>
                </a:solidFill>
              </a:rPr>
              <a:t>“Typical </a:t>
            </a:r>
            <a:r>
              <a:rPr lang="en-US" dirty="0">
                <a:solidFill>
                  <a:schemeClr val="accent6">
                    <a:lumMod val="75000"/>
                  </a:schemeClr>
                </a:solidFill>
              </a:rPr>
              <a:t>marketing budget could be cut by 15 to 20% and still not lose marketing </a:t>
            </a:r>
            <a:r>
              <a:rPr lang="en-US" dirty="0" smtClean="0">
                <a:solidFill>
                  <a:schemeClr val="accent6">
                    <a:lumMod val="75000"/>
                  </a:schemeClr>
                </a:solidFill>
              </a:rPr>
              <a:t>ROI”</a:t>
            </a:r>
            <a:r>
              <a:rPr lang="en-US" dirty="0" smtClean="0"/>
              <a:t>.</a:t>
            </a:r>
            <a:r>
              <a:rPr lang="en-US" dirty="0"/>
              <a:t> So they could do the same things at a lower cost, and still hold the same profits and that gives you a savings of about 200 billion. So these are some big effects and big impacts that marketing analytics can have on firm </a:t>
            </a:r>
            <a:r>
              <a:rPr lang="en-US" dirty="0" smtClean="0"/>
              <a:t>performance.</a:t>
            </a:r>
            <a:r>
              <a:rPr lang="en-US" dirty="0"/>
              <a:t> </a:t>
            </a:r>
            <a:endParaRPr lang="en-US" dirty="0" smtClean="0"/>
          </a:p>
          <a:p>
            <a:pPr marL="0" indent="0" algn="just">
              <a:buNone/>
            </a:pPr>
            <a:endParaRPr lang="en-US" dirty="0" smtClean="0"/>
          </a:p>
          <a:p>
            <a:pPr marL="171450" indent="-171450" algn="just"/>
            <a:r>
              <a:rPr lang="en-US" altLang="en-US" dirty="0">
                <a:solidFill>
                  <a:srgbClr val="000000"/>
                </a:solidFill>
                <a:ea typeface="Times New Roman" panose="02020603050405020304" pitchFamily="18" charset="0"/>
                <a:cs typeface="Arial" panose="020B0604020202020204" pitchFamily="34" charset="0"/>
              </a:rPr>
              <a:t>It is a really useful tool to help marketers understand what has worked and what hasn</a:t>
            </a:r>
            <a:r>
              <a:rPr lang="en-US" altLang="en-US" dirty="0">
                <a:solidFill>
                  <a:srgbClr val="000000"/>
                </a:solidFill>
                <a:latin typeface="Calibri" panose="020F0502020204030204" pitchFamily="34" charset="0"/>
                <a:ea typeface="Times New Roman" panose="02020603050405020304" pitchFamily="18" charset="0"/>
                <a:cs typeface="Arial" panose="020B0604020202020204" pitchFamily="34" charset="0"/>
              </a:rPr>
              <a:t>’</a:t>
            </a:r>
            <a:r>
              <a:rPr lang="en-US" altLang="en-US" dirty="0">
                <a:solidFill>
                  <a:srgbClr val="000000"/>
                </a:solidFill>
                <a:ea typeface="Times New Roman" panose="02020603050405020304" pitchFamily="18" charset="0"/>
                <a:cs typeface="Arial" panose="020B0604020202020204" pitchFamily="34" charset="0"/>
              </a:rPr>
              <a:t>t.</a:t>
            </a:r>
            <a:endParaRPr lang="en-US" altLang="en-US" dirty="0"/>
          </a:p>
          <a:p>
            <a:pPr marL="171450" indent="-171450" algn="just"/>
            <a:r>
              <a:rPr lang="en-US" altLang="en-US" dirty="0">
                <a:solidFill>
                  <a:srgbClr val="000000"/>
                </a:solidFill>
                <a:ea typeface="Times New Roman" panose="02020603050405020304" pitchFamily="18" charset="0"/>
                <a:cs typeface="Arial" panose="020B0604020202020204" pitchFamily="34" charset="0"/>
              </a:rPr>
              <a:t>knowing where to invest time and </a:t>
            </a:r>
            <a:r>
              <a:rPr lang="en-US" altLang="en-US" dirty="0" smtClean="0">
                <a:solidFill>
                  <a:srgbClr val="000000"/>
                </a:solidFill>
                <a:ea typeface="Times New Roman" panose="02020603050405020304" pitchFamily="18" charset="0"/>
                <a:cs typeface="Arial" panose="020B0604020202020204" pitchFamily="34" charset="0"/>
              </a:rPr>
              <a:t>money</a:t>
            </a:r>
          </a:p>
          <a:p>
            <a:pPr marL="0" indent="0" algn="just">
              <a:buNone/>
            </a:pPr>
            <a:endParaRPr lang="en-US" altLang="en-US" dirty="0" smtClean="0">
              <a:solidFill>
                <a:srgbClr val="000000"/>
              </a:solidFill>
              <a:ea typeface="Times New Roman" panose="02020603050405020304" pitchFamily="18" charset="0"/>
              <a:cs typeface="Arial" panose="020B0604020202020204" pitchFamily="34" charset="0"/>
            </a:endParaRPr>
          </a:p>
          <a:p>
            <a:pPr marL="0" indent="0" algn="just">
              <a:buNone/>
            </a:pPr>
            <a:endParaRPr lang="en-US" altLang="en-US" dirty="0">
              <a:solidFill>
                <a:srgbClr val="000000"/>
              </a:solidFill>
              <a:ea typeface="Times New Roman" panose="02020603050405020304" pitchFamily="18" charset="0"/>
              <a:cs typeface="Arial" panose="020B0604020202020204" pitchFamily="34" charset="0"/>
            </a:endParaRPr>
          </a:p>
          <a:p>
            <a:pPr marL="171450" indent="-171450" algn="just"/>
            <a:endParaRPr lang="en-US" altLang="en-US" dirty="0">
              <a:solidFill>
                <a:srgbClr val="000000"/>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890452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elcom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bg1">
              <a:lumMod val="65000"/>
            </a:schemeClr>
          </a:solidFill>
          <a:prstDash val="solid"/>
          <a:headEnd type="stealth"/>
          <a:tailEnd type="stealt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12618</TotalTime>
  <Words>852</Words>
  <Application>Microsoft Office PowerPoint</Application>
  <PresentationFormat>Custom</PresentationFormat>
  <Paragraphs>161</Paragraphs>
  <Slides>27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inherit</vt:lpstr>
      <vt:lpstr>Kozuka Gothic Pro EL</vt:lpstr>
      <vt:lpstr>Segoe UI</vt:lpstr>
      <vt:lpstr>Segoe UI </vt:lpstr>
      <vt:lpstr>Segoe UI Light</vt:lpstr>
      <vt:lpstr>Segoe UI Semibold</vt:lpstr>
      <vt:lpstr>Times New Roman</vt:lpstr>
      <vt:lpstr>Welcome Slide</vt:lpstr>
      <vt:lpstr>Econometrics</vt:lpstr>
      <vt:lpstr>Agenda      </vt:lpstr>
      <vt:lpstr>What Is Econometrics ?</vt:lpstr>
      <vt:lpstr>Econometrics in General</vt:lpstr>
      <vt:lpstr>Econometrics In Media and Entertainment</vt:lpstr>
      <vt:lpstr>Different Marketing &amp; Media Activities : </vt:lpstr>
      <vt:lpstr>Why To Use ?</vt:lpstr>
      <vt:lpstr>Why to use Econometrics</vt:lpstr>
      <vt:lpstr>Why to use Econometrics</vt:lpstr>
      <vt:lpstr>How To Use Econometrics ?</vt:lpstr>
      <vt:lpstr>How to Use Econometrics : </vt:lpstr>
      <vt:lpstr>Who Can Use It ?</vt:lpstr>
      <vt:lpstr>Where Econometrics fits in Marketing and Media Model</vt:lpstr>
      <vt:lpstr>It can be used by : </vt:lpstr>
      <vt:lpstr>Case Studies At IBM Watson Analytics :</vt:lpstr>
      <vt:lpstr>PowerPoint Presentation</vt:lpstr>
      <vt:lpstr>Type Of Data Needed</vt:lpstr>
      <vt:lpstr>Type Of Data Needed :</vt:lpstr>
      <vt:lpstr>Standard Data Quality Measures </vt:lpstr>
      <vt:lpstr>Type of standard data needed for applying Econometrics :</vt:lpstr>
      <vt:lpstr>Type of standard data needed for applying Econometrics :</vt:lpstr>
      <vt:lpstr>Cost And Benefits of It ?</vt:lpstr>
      <vt:lpstr>Costs and Benefits of Econometrics</vt:lpstr>
      <vt:lpstr>Applications </vt:lpstr>
      <vt:lpstr>Applications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Kundan</dc:creator>
  <cp:lastModifiedBy>Madhumita Satish Jadhav</cp:lastModifiedBy>
  <cp:revision>1366</cp:revision>
  <dcterms:created xsi:type="dcterms:W3CDTF">2006-08-16T00:00:00Z</dcterms:created>
  <dcterms:modified xsi:type="dcterms:W3CDTF">2017-04-20T04:57:09Z</dcterms:modified>
</cp:coreProperties>
</file>