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43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DC3E-EDF6-4AD3-A02C-EFD32F0169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49B79-709F-415B-95C4-2ED620FA0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IN" i="1" dirty="0" err="1" smtClean="0"/>
              <a:t>Gandhinagar</a:t>
            </a:r>
            <a:r>
              <a:rPr lang="en-IN" i="1" dirty="0" smtClean="0"/>
              <a:t> Institute of Technology</a:t>
            </a:r>
            <a:endParaRPr lang="en-IN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2572876"/>
          </a:xfrm>
        </p:spPr>
        <p:txBody>
          <a:bodyPr>
            <a:noAutofit/>
          </a:bodyPr>
          <a:lstStyle/>
          <a:p>
            <a:r>
              <a:rPr lang="en-IN" sz="3600" dirty="0" smtClean="0"/>
              <a:t>HR Management System</a:t>
            </a:r>
          </a:p>
          <a:p>
            <a:r>
              <a:rPr lang="en-IN" sz="2400" dirty="0" smtClean="0"/>
              <a:t>Guided by: </a:t>
            </a:r>
          </a:p>
          <a:p>
            <a:r>
              <a:rPr lang="en-IN" sz="2400" dirty="0" smtClean="0"/>
              <a:t>Prof. </a:t>
            </a:r>
            <a:r>
              <a:rPr lang="en-IN" sz="2400" dirty="0" err="1" smtClean="0"/>
              <a:t>Swapnil</a:t>
            </a:r>
            <a:r>
              <a:rPr lang="en-IN" sz="2400" dirty="0" smtClean="0"/>
              <a:t> </a:t>
            </a:r>
            <a:r>
              <a:rPr lang="en-IN" sz="2400" dirty="0" err="1" smtClean="0"/>
              <a:t>Panchal</a:t>
            </a:r>
            <a:endParaRPr lang="en-IN" sz="2400" dirty="0"/>
          </a:p>
          <a:p>
            <a:r>
              <a:rPr lang="en-IN" sz="2400" dirty="0" smtClean="0"/>
              <a:t>Prof. Krishna </a:t>
            </a:r>
            <a:r>
              <a:rPr lang="en-IN" sz="2400" dirty="0" err="1" smtClean="0"/>
              <a:t>Hingrajiya</a:t>
            </a:r>
            <a:endParaRPr lang="en-IN" sz="2400" dirty="0" smtClean="0"/>
          </a:p>
          <a:p>
            <a:r>
              <a:rPr lang="en-IN" sz="2400" dirty="0" smtClean="0"/>
              <a:t>Prof. </a:t>
            </a:r>
            <a:r>
              <a:rPr lang="en-IN" sz="2400" dirty="0" err="1" smtClean="0"/>
              <a:t>Mitul</a:t>
            </a:r>
            <a:r>
              <a:rPr lang="en-IN" sz="2400" dirty="0" smtClean="0"/>
              <a:t> </a:t>
            </a:r>
            <a:r>
              <a:rPr lang="en-IN" sz="2400" dirty="0" err="1" smtClean="0"/>
              <a:t>Maniar</a:t>
            </a: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5048016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Proposed by:</a:t>
            </a:r>
          </a:p>
          <a:p>
            <a:r>
              <a:rPr lang="en-IN" dirty="0" err="1" smtClean="0"/>
              <a:t>Varun</a:t>
            </a:r>
            <a:r>
              <a:rPr lang="en-IN" dirty="0" smtClean="0"/>
              <a:t> </a:t>
            </a:r>
            <a:r>
              <a:rPr lang="en-IN" dirty="0" err="1" smtClean="0"/>
              <a:t>Bhat</a:t>
            </a:r>
            <a:r>
              <a:rPr lang="en-IN" dirty="0" smtClean="0"/>
              <a:t>  (140120107016)</a:t>
            </a:r>
          </a:p>
          <a:p>
            <a:r>
              <a:rPr lang="en-IN" dirty="0" err="1" smtClean="0"/>
              <a:t>Mihir</a:t>
            </a:r>
            <a:r>
              <a:rPr lang="en-IN" dirty="0" smtClean="0"/>
              <a:t> </a:t>
            </a:r>
            <a:r>
              <a:rPr lang="en-IN" dirty="0" err="1" smtClean="0"/>
              <a:t>Hathi</a:t>
            </a:r>
            <a:r>
              <a:rPr lang="en-IN" dirty="0" smtClean="0"/>
              <a:t> (130120111010)</a:t>
            </a:r>
          </a:p>
          <a:p>
            <a:r>
              <a:rPr lang="en-IN" dirty="0" err="1" smtClean="0"/>
              <a:t>Sneh</a:t>
            </a:r>
            <a:r>
              <a:rPr lang="en-IN" dirty="0" smtClean="0"/>
              <a:t> </a:t>
            </a:r>
            <a:r>
              <a:rPr lang="en-IN" dirty="0" err="1" smtClean="0"/>
              <a:t>Mewani</a:t>
            </a:r>
            <a:r>
              <a:rPr lang="en-IN" dirty="0" smtClean="0"/>
              <a:t> (140120116111)</a:t>
            </a:r>
          </a:p>
          <a:p>
            <a:r>
              <a:rPr lang="en-IN" dirty="0" smtClean="0"/>
              <a:t>Suraj </a:t>
            </a:r>
            <a:r>
              <a:rPr lang="en-IN" dirty="0" err="1" smtClean="0"/>
              <a:t>Zala</a:t>
            </a:r>
            <a:r>
              <a:rPr lang="en-IN" dirty="0" smtClean="0"/>
              <a:t>(140120116113)</a:t>
            </a:r>
          </a:p>
        </p:txBody>
      </p:sp>
    </p:spTree>
    <p:extLst>
      <p:ext uri="{BB962C8B-B14F-4D97-AF65-F5344CB8AC3E}">
        <p14:creationId xmlns:p14="http://schemas.microsoft.com/office/powerpoint/2010/main" val="195451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Target</a:t>
            </a:r>
            <a:r>
              <a:rPr lang="en-US" dirty="0" smtClean="0"/>
              <a:t>: Admin Staff/3</a:t>
            </a:r>
            <a:r>
              <a:rPr lang="en-US" baseline="30000" dirty="0" smtClean="0"/>
              <a:t>rd</a:t>
            </a:r>
            <a:r>
              <a:rPr lang="en-US" dirty="0" smtClean="0"/>
              <a:t> party portals</a:t>
            </a:r>
          </a:p>
          <a:p>
            <a:pPr lvl="1"/>
            <a:r>
              <a:rPr lang="en-US" dirty="0" smtClean="0"/>
              <a:t>Admin -&gt; Shared PC</a:t>
            </a:r>
          </a:p>
          <a:p>
            <a:pPr lvl="1"/>
            <a:r>
              <a:rPr lang="en-US" dirty="0" smtClean="0"/>
              <a:t>Shared PC -&gt; 3</a:t>
            </a:r>
            <a:r>
              <a:rPr lang="en-US" baseline="30000" dirty="0" smtClean="0"/>
              <a:t>rd</a:t>
            </a:r>
            <a:r>
              <a:rPr lang="en-US" dirty="0" smtClean="0"/>
              <a:t> party portals</a:t>
            </a:r>
          </a:p>
          <a:p>
            <a:pPr lvl="1"/>
            <a:r>
              <a:rPr lang="en-US" dirty="0" smtClean="0"/>
              <a:t>Admin -&gt; Head of Institute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</a:t>
            </a:r>
            <a:r>
              <a:rPr lang="en-US" dirty="0" smtClean="0"/>
              <a:t>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Target</a:t>
            </a:r>
            <a:r>
              <a:rPr lang="en-US" dirty="0" smtClean="0"/>
              <a:t>: Admin Staff/3</a:t>
            </a:r>
            <a:r>
              <a:rPr lang="en-US" baseline="30000" dirty="0" smtClean="0"/>
              <a:t>rd</a:t>
            </a:r>
            <a:r>
              <a:rPr lang="en-US" dirty="0" smtClean="0"/>
              <a:t> party portals</a:t>
            </a:r>
          </a:p>
          <a:p>
            <a:pPr lvl="1"/>
            <a:r>
              <a:rPr lang="en-US" dirty="0" smtClean="0"/>
              <a:t>Shared PC speed</a:t>
            </a:r>
          </a:p>
          <a:p>
            <a:pPr lvl="1"/>
            <a:r>
              <a:rPr lang="en-US" dirty="0" smtClean="0"/>
              <a:t>Parallel Admin tasks</a:t>
            </a:r>
          </a:p>
          <a:p>
            <a:pPr lvl="1"/>
            <a:r>
              <a:rPr lang="en-US" dirty="0" smtClean="0"/>
              <a:t>Sever speed/load distribution</a:t>
            </a:r>
          </a:p>
          <a:p>
            <a:pPr lvl="1"/>
            <a:r>
              <a:rPr lang="en-US" dirty="0" smtClean="0"/>
              <a:t>Applicants’ data submission speed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</a:t>
            </a:r>
            <a:r>
              <a:rPr lang="en-US" dirty="0" smtClean="0"/>
              <a:t>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Admin Staff</a:t>
            </a:r>
          </a:p>
          <a:p>
            <a:pPr lvl="1"/>
            <a:r>
              <a:rPr lang="en-US" dirty="0" smtClean="0"/>
              <a:t>Primary users, prefer spreadsheets and hard copies</a:t>
            </a:r>
          </a:p>
          <a:p>
            <a:r>
              <a:rPr lang="en-US" b="1" u="sng" dirty="0" smtClean="0"/>
              <a:t>Teaching Staff</a:t>
            </a:r>
          </a:p>
          <a:p>
            <a:pPr lvl="1"/>
            <a:r>
              <a:rPr lang="en-US" dirty="0" smtClean="0"/>
              <a:t>Secondary users, need to view leaves</a:t>
            </a:r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Party</a:t>
            </a:r>
          </a:p>
          <a:p>
            <a:pPr lvl="1"/>
            <a:r>
              <a:rPr lang="en-US" dirty="0" smtClean="0"/>
              <a:t>Tertiary users, need data in pre-defined format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Mapping</a:t>
            </a:r>
            <a:endParaRPr lang="en-US" dirty="0"/>
          </a:p>
        </p:txBody>
      </p:sp>
      <p:pic>
        <p:nvPicPr>
          <p:cNvPr id="8" name="Content Placeholder 7" descr="IMG_20170907_215607_HD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7655" t="970" r="42460" b="2155"/>
          <a:stretch/>
        </p:blipFill>
        <p:spPr>
          <a:xfrm rot="16200000">
            <a:off x="5145820" y="1698383"/>
            <a:ext cx="3209194" cy="4384428"/>
          </a:xfrm>
        </p:spPr>
      </p:pic>
      <p:pic>
        <p:nvPicPr>
          <p:cNvPr id="4" name="Content Placeholder 7" descr="IMG_20170907_215607_HDR.jpg"/>
          <p:cNvPicPr>
            <a:picLocks noChangeAspect="1"/>
          </p:cNvPicPr>
          <p:nvPr/>
        </p:nvPicPr>
        <p:blipFill rotWithShape="1">
          <a:blip r:embed="rId2" cstate="print"/>
          <a:srcRect l="57540" t="-260" r="3122" b="-1"/>
          <a:stretch/>
        </p:blipFill>
        <p:spPr>
          <a:xfrm rot="16200000">
            <a:off x="706743" y="1599772"/>
            <a:ext cx="3165232" cy="45376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Development Canvas</a:t>
            </a:r>
            <a:endParaRPr lang="en-US" dirty="0"/>
          </a:p>
        </p:txBody>
      </p:sp>
      <p:pic>
        <p:nvPicPr>
          <p:cNvPr id="4" name="Content Placeholder 3" descr="IMG_20170907_214704_HD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8826" b="17258"/>
          <a:stretch/>
        </p:blipFill>
        <p:spPr>
          <a:xfrm rot="16200000">
            <a:off x="1886343" y="579062"/>
            <a:ext cx="5218913" cy="6857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Canvas</a:t>
            </a:r>
            <a:endParaRPr lang="en-US" dirty="0"/>
          </a:p>
        </p:txBody>
      </p:sp>
      <p:pic>
        <p:nvPicPr>
          <p:cNvPr id="6" name="Content Placeholder 5" descr="IMG_20170907_215241_HD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9677" r="18749"/>
          <a:stretch/>
        </p:blipFill>
        <p:spPr>
          <a:xfrm>
            <a:off x="1219200" y="1447800"/>
            <a:ext cx="6673362" cy="524458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Login/Registration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 Part Faculty data collection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Leave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Output Module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653" y="1600200"/>
            <a:ext cx="5104693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 descr="registration_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968" y="1672125"/>
            <a:ext cx="7802064" cy="438211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4" name="Content Placeholder 3" descr="leave_modu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259" y="1600200"/>
            <a:ext cx="7507482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PSAR 1: </a:t>
            </a:r>
            <a:r>
              <a:rPr lang="en-IN" dirty="0" smtClean="0"/>
              <a:t>Human resource management system for staffing projects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Patent No: US 6049776</a:t>
            </a:r>
          </a:p>
          <a:p>
            <a:r>
              <a:rPr lang="en-US" dirty="0" smtClean="0"/>
              <a:t>Inventors: Donnelly Joseph S., Robinson Morris G., Reese James R.</a:t>
            </a:r>
          </a:p>
          <a:p>
            <a:r>
              <a:rPr lang="en-US" dirty="0" smtClean="0"/>
              <a:t>Assignee: Unisys Corporation</a:t>
            </a:r>
          </a:p>
          <a:p>
            <a:r>
              <a:rPr lang="en-US" dirty="0" smtClean="0"/>
              <a:t>Country: United States</a:t>
            </a:r>
          </a:p>
          <a:p>
            <a:r>
              <a:rPr lang="en-US" dirty="0" smtClean="0"/>
              <a:t>IPC class:  G06Q 10/06 ; G06Q 10/10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3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PSAR 2: </a:t>
            </a:r>
            <a:r>
              <a:rPr lang="en-IN" dirty="0" smtClean="0"/>
              <a:t>Time clock system including scheduling payroll and productivity analysis capability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Patent No: US4819162 A</a:t>
            </a:r>
          </a:p>
          <a:p>
            <a:r>
              <a:rPr lang="en-US" dirty="0" smtClean="0"/>
              <a:t>Inventors: Webb Jr. Frederick W., </a:t>
            </a:r>
            <a:r>
              <a:rPr lang="en-US" dirty="0" err="1" smtClean="0"/>
              <a:t>Almendinger</a:t>
            </a:r>
            <a:r>
              <a:rPr lang="en-US" dirty="0" smtClean="0"/>
              <a:t> Allen D., Bright </a:t>
            </a:r>
            <a:r>
              <a:rPr lang="en-US" dirty="0" err="1" smtClean="0"/>
              <a:t>Keevin</a:t>
            </a:r>
            <a:r>
              <a:rPr lang="en-US" dirty="0" smtClean="0"/>
              <a:t> L., </a:t>
            </a:r>
            <a:r>
              <a:rPr lang="en-US" dirty="0" err="1" smtClean="0"/>
              <a:t>Hendren</a:t>
            </a:r>
            <a:r>
              <a:rPr lang="en-US" dirty="0" smtClean="0"/>
              <a:t> Kenneth J., Petersen Donald D., Carlson Wesley R.</a:t>
            </a:r>
          </a:p>
          <a:p>
            <a:r>
              <a:rPr lang="en-US" dirty="0" smtClean="0"/>
              <a:t>Assignee: Time Management Corporation</a:t>
            </a:r>
          </a:p>
          <a:p>
            <a:r>
              <a:rPr lang="en-US" dirty="0" smtClean="0"/>
              <a:t>Country: United States</a:t>
            </a:r>
          </a:p>
          <a:p>
            <a:r>
              <a:rPr lang="en-US" dirty="0" smtClean="0"/>
              <a:t>IPC class: G06Q 40/00 ; G06Q 10/10 ; G07C 1/10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PSAR 3: </a:t>
            </a:r>
            <a:r>
              <a:rPr lang="en-IN" dirty="0" smtClean="0"/>
              <a:t>System and method for analyzing work requirements and linking human resource products to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Patent No: US6070143A </a:t>
            </a:r>
          </a:p>
          <a:p>
            <a:r>
              <a:rPr lang="en-US" dirty="0" smtClean="0"/>
              <a:t>Inventors: Barney Matthew F., Pearlman Kenneth, </a:t>
            </a:r>
            <a:r>
              <a:rPr lang="en-US" dirty="0" err="1" smtClean="0"/>
              <a:t>Harkey</a:t>
            </a:r>
            <a:r>
              <a:rPr lang="en-US" dirty="0" smtClean="0"/>
              <a:t> Scott T.</a:t>
            </a:r>
          </a:p>
          <a:p>
            <a:r>
              <a:rPr lang="en-US" dirty="0" smtClean="0"/>
              <a:t>Assignee: Lucent Technologies Inc.</a:t>
            </a:r>
          </a:p>
          <a:p>
            <a:r>
              <a:rPr lang="en-US" dirty="0" smtClean="0"/>
              <a:t>Country: United States</a:t>
            </a:r>
          </a:p>
          <a:p>
            <a:r>
              <a:rPr lang="en-US" dirty="0" smtClean="0"/>
              <a:t>IPC class: G06Q 10/06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smtClean="0"/>
              <a:t>PSAR 4:</a:t>
            </a:r>
            <a:r>
              <a:rPr lang="en-IN" dirty="0" smtClean="0"/>
              <a:t> System for recruiting candidates for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Patent No: US20020128894A1</a:t>
            </a:r>
          </a:p>
          <a:p>
            <a:r>
              <a:rPr lang="en-US" dirty="0" smtClean="0"/>
              <a:t>Inventors: </a:t>
            </a:r>
            <a:r>
              <a:rPr lang="en-US" dirty="0" err="1" smtClean="0"/>
              <a:t>Farenden</a:t>
            </a:r>
            <a:r>
              <a:rPr lang="en-US" dirty="0" smtClean="0"/>
              <a:t> Rose Mary</a:t>
            </a:r>
          </a:p>
          <a:p>
            <a:r>
              <a:rPr lang="en-US" dirty="0" smtClean="0"/>
              <a:t>Assignee: Ford Motor Company</a:t>
            </a:r>
          </a:p>
          <a:p>
            <a:r>
              <a:rPr lang="en-US" dirty="0" smtClean="0"/>
              <a:t>Country: United States</a:t>
            </a:r>
          </a:p>
          <a:p>
            <a:r>
              <a:rPr lang="en-US" dirty="0" smtClean="0"/>
              <a:t>IPC class: G06Q 10/10 ; G06Q 10/06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PSAR 5:</a:t>
            </a:r>
            <a:r>
              <a:rPr lang="en-IN" dirty="0" smtClean="0"/>
              <a:t> System for scheduling classes and managing educational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Patent No: US20080057482A1</a:t>
            </a:r>
          </a:p>
          <a:p>
            <a:r>
              <a:rPr lang="en-US" dirty="0" smtClean="0"/>
              <a:t>Inventors: Snyder Jonathan Scott, Robert Adrian Bradford</a:t>
            </a:r>
          </a:p>
          <a:p>
            <a:r>
              <a:rPr lang="en-US" dirty="0" smtClean="0"/>
              <a:t>Assignee: Snyder Jonathan Scott, Robert Adrian Bradford</a:t>
            </a:r>
          </a:p>
          <a:p>
            <a:r>
              <a:rPr lang="en-US" dirty="0" smtClean="0"/>
              <a:t>Country: United States</a:t>
            </a:r>
          </a:p>
          <a:p>
            <a:r>
              <a:rPr lang="en-US" dirty="0" smtClean="0"/>
              <a:t>IPC class: G06Q 50/20 ; G06Q 10/10 ; G06Q 10/06 ; G09B 11/00 ; G09B 7/02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AEIOU Sheet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718" r="12123"/>
          <a:stretch/>
        </p:blipFill>
        <p:spPr bwMode="auto">
          <a:xfrm>
            <a:off x="914400" y="1577839"/>
            <a:ext cx="7391400" cy="488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Target</a:t>
            </a:r>
            <a:r>
              <a:rPr lang="en-US" dirty="0" smtClean="0"/>
              <a:t>: Admin Staff</a:t>
            </a:r>
          </a:p>
          <a:p>
            <a:pPr lvl="1"/>
            <a:r>
              <a:rPr lang="en-US" dirty="0" smtClean="0"/>
              <a:t>Manual register entries</a:t>
            </a:r>
          </a:p>
          <a:p>
            <a:pPr lvl="1"/>
            <a:r>
              <a:rPr lang="en-US" dirty="0" smtClean="0"/>
              <a:t>Manual salary collection</a:t>
            </a:r>
          </a:p>
          <a:p>
            <a:pPr lvl="1"/>
            <a:r>
              <a:rPr lang="en-US" dirty="0" smtClean="0"/>
              <a:t>Manual data entry for forms</a:t>
            </a:r>
          </a:p>
          <a:p>
            <a:pPr lvl="1"/>
            <a:r>
              <a:rPr lang="en-US" dirty="0" smtClean="0"/>
              <a:t>Manual excel data sort of leaves</a:t>
            </a:r>
          </a:p>
          <a:p>
            <a:pPr lvl="1"/>
            <a:r>
              <a:rPr lang="en-US" dirty="0" smtClean="0"/>
              <a:t>Manual form collection</a:t>
            </a:r>
          </a:p>
          <a:p>
            <a:pPr lvl="1"/>
            <a:r>
              <a:rPr lang="en-US" dirty="0" smtClean="0"/>
              <a:t>Manual report collection</a:t>
            </a:r>
          </a:p>
          <a:p>
            <a:pPr lvl="1"/>
            <a:r>
              <a:rPr lang="en-US" dirty="0" smtClean="0"/>
              <a:t>Leave management via biometric dump into Excel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</a:t>
            </a:r>
            <a:r>
              <a:rPr lang="en-US" dirty="0" smtClean="0"/>
              <a:t>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Target</a:t>
            </a:r>
            <a:r>
              <a:rPr lang="en-US" dirty="0" smtClean="0"/>
              <a:t>: Admin Staff</a:t>
            </a:r>
          </a:p>
          <a:p>
            <a:pPr lvl="1"/>
            <a:r>
              <a:rPr lang="en-US" dirty="0" smtClean="0"/>
              <a:t>Local servers</a:t>
            </a:r>
          </a:p>
          <a:p>
            <a:pPr lvl="1"/>
            <a:r>
              <a:rPr lang="en-US" dirty="0" smtClean="0"/>
              <a:t>Shared PC</a:t>
            </a:r>
          </a:p>
          <a:p>
            <a:pPr lvl="1"/>
            <a:r>
              <a:rPr lang="en-US" dirty="0" smtClean="0"/>
              <a:t>Office Cubicles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Gandhinagar Institute of Technology</vt:lpstr>
      <vt:lpstr>PSAR 1: Human resource management system for staffing projects </vt:lpstr>
      <vt:lpstr>PSAR 2: Time clock system including scheduling payroll and productivity analysis capability </vt:lpstr>
      <vt:lpstr>PSAR 3: System and method for analyzing work requirements and linking human resource products to jobs</vt:lpstr>
      <vt:lpstr>PSAR 4: System for recruiting candidates for employment</vt:lpstr>
      <vt:lpstr>PSAR 5: System for scheduling classes and managing educational resources</vt:lpstr>
      <vt:lpstr>AEIOU Sheet</vt:lpstr>
      <vt:lpstr>Activities</vt:lpstr>
      <vt:lpstr>Environment</vt:lpstr>
      <vt:lpstr>Interactions</vt:lpstr>
      <vt:lpstr>Objects</vt:lpstr>
      <vt:lpstr>Users</vt:lpstr>
      <vt:lpstr>Empathy Mapping</vt:lpstr>
      <vt:lpstr>Product Development Canvas</vt:lpstr>
      <vt:lpstr>Ideation Canvas</vt:lpstr>
      <vt:lpstr>Modules</vt:lpstr>
      <vt:lpstr>Usecase diagram</vt:lpstr>
      <vt:lpstr>Sequence diagrams</vt:lpstr>
      <vt:lpstr>…contd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Balance</dc:creator>
  <cp:lastModifiedBy>Suraj</cp:lastModifiedBy>
  <cp:revision>16</cp:revision>
  <dcterms:created xsi:type="dcterms:W3CDTF">2017-09-09T17:26:02Z</dcterms:created>
  <dcterms:modified xsi:type="dcterms:W3CDTF">2017-09-18T05:16:56Z</dcterms:modified>
</cp:coreProperties>
</file>