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0" r:id="rId5"/>
    <p:sldId id="256" r:id="rId6"/>
    <p:sldId id="283" r:id="rId7"/>
    <p:sldId id="268" r:id="rId8"/>
    <p:sldId id="271" r:id="rId9"/>
    <p:sldId id="318" r:id="rId10"/>
    <p:sldId id="317" r:id="rId11"/>
    <p:sldId id="316" r:id="rId12"/>
    <p:sldId id="314" r:id="rId13"/>
    <p:sldId id="321" r:id="rId14"/>
    <p:sldId id="320" r:id="rId15"/>
    <p:sldId id="31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</p14:sldIdLst>
        </p14:section>
        <p14:section name="Market" id="{C48C19BF-9578-4868-9537-E16713293419}">
          <p14:sldIdLst>
            <p14:sldId id="283"/>
            <p14:sldId id="268"/>
            <p14:sldId id="271"/>
            <p14:sldId id="318"/>
            <p14:sldId id="317"/>
            <p14:sldId id="316"/>
            <p14:sldId id="314"/>
            <p14:sldId id="321"/>
            <p14:sldId id="320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92528" autoAdjust="0"/>
  </p:normalViewPr>
  <p:slideViewPr>
    <p:cSldViewPr snapToGrid="0">
      <p:cViewPr>
        <p:scale>
          <a:sx n="66" d="100"/>
          <a:sy n="66" d="100"/>
        </p:scale>
        <p:origin x="520" y="824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4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21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6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slidor.f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>
                <a:latin typeface="HelveticaNeue-UltraLight" panose="02000206000000020004" pitchFamily="50"/>
              </a:rPr>
              <a:t>Proudly</a:t>
            </a:r>
            <a:r>
              <a:rPr lang="fr-FR" sz="4000" dirty="0">
                <a:latin typeface="HelveticaNeue-UltraLight" panose="02000206000000020004" pitchFamily="50"/>
              </a:rPr>
              <a:t> made </a:t>
            </a:r>
            <a:br>
              <a:rPr lang="fr-FR" sz="4000" dirty="0">
                <a:latin typeface="HelveticaNeue-UltraLight" panose="02000206000000020004" pitchFamily="50"/>
              </a:rPr>
            </a:br>
            <a:r>
              <a:rPr lang="fr-FR" sz="4000" dirty="0">
                <a:latin typeface="HelveticaNeue-UltraLight" panose="02000206000000020004" pitchFamily="50"/>
              </a:rPr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dirty="0" err="1">
                <a:latin typeface="HelveticaNeue-UltraLight" panose="02000206000000020004" pitchFamily="5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15/10/2017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B9A0F1A-21C8-441F-B4C8-3080EE26FB9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353800" y="6370198"/>
            <a:ext cx="688119" cy="3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9" Type="http://schemas.openxmlformats.org/officeDocument/2006/relationships/image" Target="../media/image1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4556121"/>
            <a:ext cx="12192000" cy="6960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sz="3600" dirty="0">
                <a:latin typeface="Helvetica Neue Thin" charset="0"/>
                <a:ea typeface="Helvetica Neue Thin" charset="0"/>
                <a:cs typeface="Helvetica Neue Thin" charset="0"/>
              </a:rPr>
              <a:t>Got Space? We’ll take it! 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AABD2808-4EFE-420C-A388-10B62669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03" y="1855961"/>
            <a:ext cx="4855859" cy="2478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C1CA047-D03F-41B6-B979-1544EE05DF8E}"/>
              </a:ext>
            </a:extLst>
          </p:cNvPr>
          <p:cNvSpPr/>
          <p:nvPr/>
        </p:nvSpPr>
        <p:spPr>
          <a:xfrm>
            <a:off x="11214100" y="6299200"/>
            <a:ext cx="977900" cy="4318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="" xmlns:a16="http://schemas.microsoft.com/office/drawing/2014/main" id="{72EA0670-E986-4250-B967-A1EC854FE1FD}"/>
              </a:ext>
            </a:extLst>
          </p:cNvPr>
          <p:cNvSpPr txBox="1">
            <a:spLocks/>
          </p:cNvSpPr>
          <p:nvPr/>
        </p:nvSpPr>
        <p:spPr>
          <a:xfrm>
            <a:off x="973183" y="1216818"/>
            <a:ext cx="4481513" cy="701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>
                <a:latin typeface="Helvetica Neue" panose="02000403000000020004"/>
              </a:rPr>
              <a:t>Process</a:t>
            </a:r>
            <a:endParaRPr lang="en-US" sz="4400" dirty="0">
              <a:latin typeface="Helvetica Neue" panose="020004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3B2EAA-5F21-403E-8025-E3FE5B8B1CC5}"/>
              </a:ext>
            </a:extLst>
          </p:cNvPr>
          <p:cNvSpPr txBox="1"/>
          <p:nvPr/>
        </p:nvSpPr>
        <p:spPr>
          <a:xfrm>
            <a:off x="243073" y="3258491"/>
            <a:ext cx="2284973" cy="10895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Customers make an item request, or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traveller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lists an opening 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3B2EAA-5F21-403E-8025-E3FE5B8B1CC5}"/>
              </a:ext>
            </a:extLst>
          </p:cNvPr>
          <p:cNvSpPr txBox="1"/>
          <p:nvPr/>
        </p:nvSpPr>
        <p:spPr>
          <a:xfrm>
            <a:off x="2969413" y="3507788"/>
            <a:ext cx="1891511" cy="5909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Traveller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accepts the request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3B2EAA-5F21-403E-8025-E3FE5B8B1CC5}"/>
              </a:ext>
            </a:extLst>
          </p:cNvPr>
          <p:cNvSpPr txBox="1"/>
          <p:nvPr/>
        </p:nvSpPr>
        <p:spPr>
          <a:xfrm>
            <a:off x="5318083" y="3549527"/>
            <a:ext cx="1944315" cy="5909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Traveller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purchases the product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B3B2EAA-5F21-403E-8025-E3FE5B8B1CC5}"/>
              </a:ext>
            </a:extLst>
          </p:cNvPr>
          <p:cNvSpPr txBox="1"/>
          <p:nvPr/>
        </p:nvSpPr>
        <p:spPr>
          <a:xfrm>
            <a:off x="7847113" y="3258491"/>
            <a:ext cx="2037961" cy="10895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Traveller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puts the item in their luggag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e and travels overseas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3B2EAA-5F21-403E-8025-E3FE5B8B1CC5}"/>
              </a:ext>
            </a:extLst>
          </p:cNvPr>
          <p:cNvSpPr txBox="1"/>
          <p:nvPr/>
        </p:nvSpPr>
        <p:spPr>
          <a:xfrm>
            <a:off x="10283543" y="3507788"/>
            <a:ext cx="1962244" cy="5909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Traveller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and Customer Meet 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00594" y="3803248"/>
            <a:ext cx="512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94040" y="3803252"/>
            <a:ext cx="512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218620" y="3803249"/>
            <a:ext cx="512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885075" y="3803248"/>
            <a:ext cx="512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EA7D02-FE3D-43BF-B341-A08A0FDD6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608762" cy="1311128"/>
          </a:xfrm>
        </p:spPr>
        <p:txBody>
          <a:bodyPr/>
          <a:lstStyle/>
          <a:p>
            <a:r>
              <a:rPr lang="en-US" dirty="0"/>
              <a:t>Inflows and Outflows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611A550-9810-45C6-8B7F-2E3328C4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4692"/>
              </p:ext>
            </p:extLst>
          </p:nvPr>
        </p:nvGraphicFramePr>
        <p:xfrm>
          <a:off x="1927225" y="1776940"/>
          <a:ext cx="8128000" cy="393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9917281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705678023"/>
                    </a:ext>
                  </a:extLst>
                </a:gridCol>
              </a:tblGrid>
              <a:tr h="65510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 Neue"/>
                        </a:rPr>
                        <a:t>Inflows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 Neue"/>
                        </a:rPr>
                        <a:t>Outflows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6995441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7.5% 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Engineer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5858344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Insurance (Potential)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and Data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79844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(Potential)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 Cost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4003429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 Size (Potential)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Legal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0053053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Rent Cost (Potential)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8618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12555A8-A72E-4695-917A-F1DD5011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67"/>
            <a:ext cx="6048375" cy="3772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DE3C972-7246-4A02-B90C-75B56320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733425"/>
            <a:ext cx="3028950" cy="5557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76805D-A22A-4009-B88F-BB1842E45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733425"/>
            <a:ext cx="2914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440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5400" dirty="0">
                <a:latin typeface="Helvetica Neue Light" charset="0"/>
                <a:ea typeface="Helvetica Neue Light" charset="0"/>
                <a:cs typeface="Helvetica Neue Light" charset="0"/>
              </a:rPr>
              <a:t>International shipping is an </a:t>
            </a:r>
            <a:r>
              <a:rPr lang="en-CA" sz="5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expensive</a:t>
            </a:r>
            <a:r>
              <a:rPr lang="en-CA" sz="5400" dirty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CA" sz="5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lengthy</a:t>
            </a:r>
            <a:r>
              <a:rPr lang="en-CA" sz="5400" dirty="0">
                <a:latin typeface="Helvetica Neue Light" charset="0"/>
                <a:ea typeface="Helvetica Neue Light" charset="0"/>
                <a:cs typeface="Helvetica Neue Light" charset="0"/>
              </a:rPr>
              <a:t> and </a:t>
            </a:r>
            <a:r>
              <a:rPr lang="en-CA" sz="5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archaic </a:t>
            </a:r>
            <a:r>
              <a:rPr lang="en-CA" sz="5400" dirty="0">
                <a:latin typeface="Helvetica Neue Light" charset="0"/>
                <a:ea typeface="Helvetica Neue Light" charset="0"/>
                <a:cs typeface="Helvetica Neue Light" charset="0"/>
              </a:rPr>
              <a:t>process</a:t>
            </a:r>
            <a:endParaRPr lang="en-CA" sz="5400" dirty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912100" cy="112646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CA" sz="2800" dirty="0">
                <a:latin typeface="Helvetica Neue Thin" charset="0"/>
                <a:ea typeface="Helvetica Neue Thin" charset="0"/>
                <a:cs typeface="Helvetica Neue Thin" charset="0"/>
              </a:rPr>
              <a:t>TAG introduces an innovative, modern and revolutionary solution.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064432" cy="701731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Global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Parcel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958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latin typeface="Helvetica Neue Thin" charset="0"/>
                  <a:ea typeface="Helvetica Neue Thin" charset="0"/>
                  <a:cs typeface="Helvetica Neue Thin" charset="0"/>
                </a:rPr>
                <a:t>$641.9B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5721" y="5066216"/>
            <a:ext cx="2989629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Global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Parcel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Revenue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213220" y="2928745"/>
            <a:ext cx="1983555" cy="1983555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Helvetica Neue Thin" charset="0"/>
                  <a:ea typeface="Helvetica Neue Thin" charset="0"/>
                  <a:cs typeface="Helvetica Neue Thin" charset="0"/>
                </a:rPr>
                <a:t>3B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48980" y="5101427"/>
            <a:ext cx="2712033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Passengers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per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Year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041703" y="2398995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380039" y="3765087"/>
            <a:ext cx="2586181" cy="4947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Air Traffic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FB8BD07-E17E-4B71-BE5B-67A49A0C1010}"/>
              </a:ext>
            </a:extLst>
          </p:cNvPr>
          <p:cNvGrpSpPr/>
          <p:nvPr/>
        </p:nvGrpSpPr>
        <p:grpSpPr>
          <a:xfrm>
            <a:off x="10041703" y="415698"/>
            <a:ext cx="1262856" cy="1262856"/>
            <a:chOff x="839788" y="1866900"/>
            <a:chExt cx="3091656" cy="3091656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41C2990-0B4D-4D9A-92BD-3936A1B6C187}"/>
                </a:ext>
              </a:extLst>
            </p:cNvPr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8B51B7AF-9AF8-4250-A91B-4FBA8256F9BC}"/>
                </a:ext>
              </a:extLst>
            </p:cNvPr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3918A2C-8190-4BCD-B3E7-35F56CA57C4B}"/>
              </a:ext>
            </a:extLst>
          </p:cNvPr>
          <p:cNvSpPr txBox="1"/>
          <p:nvPr/>
        </p:nvSpPr>
        <p:spPr>
          <a:xfrm>
            <a:off x="9380039" y="1732909"/>
            <a:ext cx="2586181" cy="4947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Tourism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748ADC9-12B8-4A55-8D8D-8BDA4BB9F0AD}"/>
              </a:ext>
            </a:extLst>
          </p:cNvPr>
          <p:cNvGrpSpPr/>
          <p:nvPr/>
        </p:nvGrpSpPr>
        <p:grpSpPr>
          <a:xfrm>
            <a:off x="10041703" y="4431173"/>
            <a:ext cx="1262856" cy="1262856"/>
            <a:chOff x="839788" y="1866900"/>
            <a:chExt cx="3091656" cy="3091656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FFA66464-3957-4C0D-82D3-C7B88A6F11C0}"/>
                </a:ext>
              </a:extLst>
            </p:cNvPr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46FE9EFF-D9C0-4C69-B63B-E6E590A76842}"/>
                </a:ext>
              </a:extLst>
            </p:cNvPr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79684E5-52E4-45DE-B070-7AF4FA0DEC0C}"/>
              </a:ext>
            </a:extLst>
          </p:cNvPr>
          <p:cNvSpPr txBox="1"/>
          <p:nvPr/>
        </p:nvSpPr>
        <p:spPr>
          <a:xfrm>
            <a:off x="9384800" y="5797265"/>
            <a:ext cx="2586181" cy="4947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sz="2400" dirty="0">
                <a:latin typeface="Helvetica Neue Thin" charset="0"/>
                <a:ea typeface="Helvetica Neue Thin" charset="0"/>
                <a:cs typeface="Helvetica Neue Thin" charset="0"/>
              </a:rPr>
              <a:t>Millennials</a:t>
            </a:r>
          </a:p>
        </p:txBody>
      </p:sp>
      <p:sp>
        <p:nvSpPr>
          <p:cNvPr id="36" name="Freeform 29">
            <a:extLst>
              <a:ext uri="{FF2B5EF4-FFF2-40B4-BE49-F238E27FC236}">
                <a16:creationId xmlns="" xmlns:a16="http://schemas.microsoft.com/office/drawing/2014/main" id="{DB2B8B59-6C9D-4EB2-8A8E-20F567A4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914" y="730040"/>
            <a:ext cx="250429" cy="643793"/>
          </a:xfrm>
          <a:custGeom>
            <a:avLst/>
            <a:gdLst>
              <a:gd name="T0" fmla="*/ 248 w 249"/>
              <a:gd name="T1" fmla="*/ 116 h 489"/>
              <a:gd name="T2" fmla="*/ 169 w 249"/>
              <a:gd name="T3" fmla="*/ 116 h 489"/>
              <a:gd name="T4" fmla="*/ 169 w 249"/>
              <a:gd name="T5" fmla="*/ 488 h 489"/>
              <a:gd name="T6" fmla="*/ 80 w 249"/>
              <a:gd name="T7" fmla="*/ 488 h 489"/>
              <a:gd name="T8" fmla="*/ 80 w 249"/>
              <a:gd name="T9" fmla="*/ 116 h 489"/>
              <a:gd name="T10" fmla="*/ 0 w 249"/>
              <a:gd name="T11" fmla="*/ 116 h 489"/>
              <a:gd name="T12" fmla="*/ 125 w 249"/>
              <a:gd name="T13" fmla="*/ 0 h 489"/>
              <a:gd name="T14" fmla="*/ 248 w 249"/>
              <a:gd name="T15" fmla="*/ 11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116"/>
                </a:moveTo>
                <a:lnTo>
                  <a:pt x="169" y="116"/>
                </a:lnTo>
                <a:lnTo>
                  <a:pt x="169" y="488"/>
                </a:lnTo>
                <a:lnTo>
                  <a:pt x="80" y="488"/>
                </a:lnTo>
                <a:lnTo>
                  <a:pt x="80" y="116"/>
                </a:lnTo>
                <a:lnTo>
                  <a:pt x="0" y="116"/>
                </a:lnTo>
                <a:lnTo>
                  <a:pt x="125" y="0"/>
                </a:lnTo>
                <a:lnTo>
                  <a:pt x="248" y="1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7" name="Freeform 29">
            <a:extLst>
              <a:ext uri="{FF2B5EF4-FFF2-40B4-BE49-F238E27FC236}">
                <a16:creationId xmlns="" xmlns:a16="http://schemas.microsoft.com/office/drawing/2014/main" id="{47EC3269-9FA4-4F65-8775-68365FFE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914" y="2708525"/>
            <a:ext cx="250429" cy="643793"/>
          </a:xfrm>
          <a:custGeom>
            <a:avLst/>
            <a:gdLst>
              <a:gd name="T0" fmla="*/ 248 w 249"/>
              <a:gd name="T1" fmla="*/ 116 h 489"/>
              <a:gd name="T2" fmla="*/ 169 w 249"/>
              <a:gd name="T3" fmla="*/ 116 h 489"/>
              <a:gd name="T4" fmla="*/ 169 w 249"/>
              <a:gd name="T5" fmla="*/ 488 h 489"/>
              <a:gd name="T6" fmla="*/ 80 w 249"/>
              <a:gd name="T7" fmla="*/ 488 h 489"/>
              <a:gd name="T8" fmla="*/ 80 w 249"/>
              <a:gd name="T9" fmla="*/ 116 h 489"/>
              <a:gd name="T10" fmla="*/ 0 w 249"/>
              <a:gd name="T11" fmla="*/ 116 h 489"/>
              <a:gd name="T12" fmla="*/ 125 w 249"/>
              <a:gd name="T13" fmla="*/ 0 h 489"/>
              <a:gd name="T14" fmla="*/ 248 w 249"/>
              <a:gd name="T15" fmla="*/ 11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116"/>
                </a:moveTo>
                <a:lnTo>
                  <a:pt x="169" y="116"/>
                </a:lnTo>
                <a:lnTo>
                  <a:pt x="169" y="488"/>
                </a:lnTo>
                <a:lnTo>
                  <a:pt x="80" y="488"/>
                </a:lnTo>
                <a:lnTo>
                  <a:pt x="80" y="116"/>
                </a:lnTo>
                <a:lnTo>
                  <a:pt x="0" y="116"/>
                </a:lnTo>
                <a:lnTo>
                  <a:pt x="125" y="0"/>
                </a:lnTo>
                <a:lnTo>
                  <a:pt x="248" y="1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8" name="Freeform 29">
            <a:extLst>
              <a:ext uri="{FF2B5EF4-FFF2-40B4-BE49-F238E27FC236}">
                <a16:creationId xmlns="" xmlns:a16="http://schemas.microsoft.com/office/drawing/2014/main" id="{1689EC69-47CC-4348-ABFA-FA1043C4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049" y="4746371"/>
            <a:ext cx="250429" cy="643793"/>
          </a:xfrm>
          <a:custGeom>
            <a:avLst/>
            <a:gdLst>
              <a:gd name="T0" fmla="*/ 248 w 249"/>
              <a:gd name="T1" fmla="*/ 116 h 489"/>
              <a:gd name="T2" fmla="*/ 169 w 249"/>
              <a:gd name="T3" fmla="*/ 116 h 489"/>
              <a:gd name="T4" fmla="*/ 169 w 249"/>
              <a:gd name="T5" fmla="*/ 488 h 489"/>
              <a:gd name="T6" fmla="*/ 80 w 249"/>
              <a:gd name="T7" fmla="*/ 488 h 489"/>
              <a:gd name="T8" fmla="*/ 80 w 249"/>
              <a:gd name="T9" fmla="*/ 116 h 489"/>
              <a:gd name="T10" fmla="*/ 0 w 249"/>
              <a:gd name="T11" fmla="*/ 116 h 489"/>
              <a:gd name="T12" fmla="*/ 125 w 249"/>
              <a:gd name="T13" fmla="*/ 0 h 489"/>
              <a:gd name="T14" fmla="*/ 248 w 249"/>
              <a:gd name="T15" fmla="*/ 11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116"/>
                </a:moveTo>
                <a:lnTo>
                  <a:pt x="169" y="116"/>
                </a:lnTo>
                <a:lnTo>
                  <a:pt x="169" y="488"/>
                </a:lnTo>
                <a:lnTo>
                  <a:pt x="80" y="488"/>
                </a:lnTo>
                <a:lnTo>
                  <a:pt x="80" y="116"/>
                </a:lnTo>
                <a:lnTo>
                  <a:pt x="0" y="116"/>
                </a:lnTo>
                <a:lnTo>
                  <a:pt x="125" y="0"/>
                </a:lnTo>
                <a:lnTo>
                  <a:pt x="248" y="1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08D2F595-884A-49D1-B362-77C4A6418CA8}"/>
              </a:ext>
            </a:extLst>
          </p:cNvPr>
          <p:cNvGrpSpPr/>
          <p:nvPr/>
        </p:nvGrpSpPr>
        <p:grpSpPr>
          <a:xfrm>
            <a:off x="4030650" y="2352118"/>
            <a:ext cx="2548494" cy="2548494"/>
            <a:chOff x="839788" y="1866900"/>
            <a:chExt cx="3091656" cy="3091656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C56E76F-FC01-427A-A098-2BF73DC24056}"/>
                </a:ext>
              </a:extLst>
            </p:cNvPr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4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BCF686C-B851-444A-8026-8EF92A88F7E4}"/>
                </a:ext>
              </a:extLst>
            </p:cNvPr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4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Helvetica Neue Thin" charset="0"/>
                  <a:ea typeface="Helvetica Neue Thin" charset="0"/>
                  <a:cs typeface="Helvetica Neue Thin" charset="0"/>
                </a:rPr>
                <a:t>$6.42B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1A507F7-D48C-40C3-9478-E36B089350F4}"/>
              </a:ext>
            </a:extLst>
          </p:cNvPr>
          <p:cNvSpPr txBox="1"/>
          <p:nvPr/>
        </p:nvSpPr>
        <p:spPr>
          <a:xfrm>
            <a:off x="3938450" y="5060549"/>
            <a:ext cx="2732893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Niche Product Revenue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7076E87-FD5D-4B22-9213-0DEF9F7411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424830"/>
            <a:ext cx="12192000" cy="701731"/>
          </a:xfrm>
        </p:spPr>
        <p:txBody>
          <a:bodyPr/>
          <a:lstStyle/>
          <a:p>
            <a:pPr algn="ctr"/>
            <a:r>
              <a:rPr lang="en-US" dirty="0"/>
              <a:t>Who Are We Reaching Out To?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2499E76-29F3-4A38-BAFB-BF8014C20236}"/>
              </a:ext>
            </a:extLst>
          </p:cNvPr>
          <p:cNvSpPr/>
          <p:nvPr/>
        </p:nvSpPr>
        <p:spPr>
          <a:xfrm>
            <a:off x="3709489" y="1910731"/>
            <a:ext cx="2580253" cy="2580251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B1CF035-AA2B-483A-B904-88F72D7F025E}"/>
              </a:ext>
            </a:extLst>
          </p:cNvPr>
          <p:cNvSpPr/>
          <p:nvPr/>
        </p:nvSpPr>
        <p:spPr>
          <a:xfrm>
            <a:off x="5828277" y="1893866"/>
            <a:ext cx="2580253" cy="2580251"/>
          </a:xfrm>
          <a:prstGeom prst="ellipse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3F30B82-5DAC-45D0-B773-06E8925B96DD}"/>
              </a:ext>
            </a:extLst>
          </p:cNvPr>
          <p:cNvSpPr/>
          <p:nvPr/>
        </p:nvSpPr>
        <p:spPr>
          <a:xfrm>
            <a:off x="3963812" y="2216777"/>
            <a:ext cx="2084129" cy="40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133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Customers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B490B4F-27B0-4B1A-AF9C-63F2A1293D7E}"/>
              </a:ext>
            </a:extLst>
          </p:cNvPr>
          <p:cNvSpPr/>
          <p:nvPr/>
        </p:nvSpPr>
        <p:spPr>
          <a:xfrm>
            <a:off x="6088838" y="2199912"/>
            <a:ext cx="2103742" cy="40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CA" sz="2133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Travellers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251E245-F54A-40DF-9D4E-10D1A329587D}"/>
              </a:ext>
            </a:extLst>
          </p:cNvPr>
          <p:cNvSpPr/>
          <p:nvPr/>
        </p:nvSpPr>
        <p:spPr>
          <a:xfrm>
            <a:off x="372875" y="2508361"/>
            <a:ext cx="3236668" cy="138499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r"/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Seeking rare international products</a:t>
            </a:r>
          </a:p>
          <a:p>
            <a:pPr algn="r"/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Willing to pay cheaper shipping fees</a:t>
            </a:r>
          </a:p>
          <a:p>
            <a:pPr algn="r"/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01C42BD-6F75-4FE6-A67C-1F9D47925B14}"/>
              </a:ext>
            </a:extLst>
          </p:cNvPr>
          <p:cNvSpPr/>
          <p:nvPr/>
        </p:nvSpPr>
        <p:spPr>
          <a:xfrm>
            <a:off x="8573580" y="2706937"/>
            <a:ext cx="3307690" cy="95410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Willing to make money </a:t>
            </a:r>
          </a:p>
          <a:p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Utilize their extra luggage space</a:t>
            </a:r>
          </a:p>
          <a:p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A31E386-3869-444D-B2DE-7EF201A18640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8408530" y="3183991"/>
            <a:ext cx="120660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692CB0-F01D-43C8-AAE1-B811CD7B5DD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582908" y="3200857"/>
            <a:ext cx="12658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37">
            <a:extLst>
              <a:ext uri="{FF2B5EF4-FFF2-40B4-BE49-F238E27FC236}">
                <a16:creationId xmlns="" xmlns:a16="http://schemas.microsoft.com/office/drawing/2014/main" id="{91D67A5C-BED9-448F-9036-72BA3BD8BC21}"/>
              </a:ext>
            </a:extLst>
          </p:cNvPr>
          <p:cNvSpPr>
            <a:spLocks noEditPoints="1"/>
          </p:cNvSpPr>
          <p:nvPr/>
        </p:nvSpPr>
        <p:spPr bwMode="auto">
          <a:xfrm>
            <a:off x="4379910" y="2810420"/>
            <a:ext cx="541349" cy="1080532"/>
          </a:xfrm>
          <a:custGeom>
            <a:avLst/>
            <a:gdLst>
              <a:gd name="T0" fmla="*/ 243 w 245"/>
              <a:gd name="T1" fmla="*/ 273 h 489"/>
              <a:gd name="T2" fmla="*/ 195 w 245"/>
              <a:gd name="T3" fmla="*/ 133 h 489"/>
              <a:gd name="T4" fmla="*/ 50 w 245"/>
              <a:gd name="T5" fmla="*/ 133 h 489"/>
              <a:gd name="T6" fmla="*/ 2 w 245"/>
              <a:gd name="T7" fmla="*/ 273 h 489"/>
              <a:gd name="T8" fmla="*/ 14 w 245"/>
              <a:gd name="T9" fmla="*/ 295 h 489"/>
              <a:gd name="T10" fmla="*/ 36 w 245"/>
              <a:gd name="T11" fmla="*/ 286 h 489"/>
              <a:gd name="T12" fmla="*/ 63 w 245"/>
              <a:gd name="T13" fmla="*/ 469 h 489"/>
              <a:gd name="T14" fmla="*/ 86 w 245"/>
              <a:gd name="T15" fmla="*/ 489 h 489"/>
              <a:gd name="T16" fmla="*/ 123 w 245"/>
              <a:gd name="T17" fmla="*/ 345 h 489"/>
              <a:gd name="T18" fmla="*/ 159 w 245"/>
              <a:gd name="T19" fmla="*/ 489 h 489"/>
              <a:gd name="T20" fmla="*/ 182 w 245"/>
              <a:gd name="T21" fmla="*/ 470 h 489"/>
              <a:gd name="T22" fmla="*/ 175 w 245"/>
              <a:gd name="T23" fmla="*/ 212 h 489"/>
              <a:gd name="T24" fmla="*/ 225 w 245"/>
              <a:gd name="T25" fmla="*/ 296 h 489"/>
              <a:gd name="T26" fmla="*/ 243 w 245"/>
              <a:gd name="T27" fmla="*/ 274 h 489"/>
              <a:gd name="T28" fmla="*/ 225 w 245"/>
              <a:gd name="T29" fmla="*/ 286 h 489"/>
              <a:gd name="T30" fmla="*/ 174 w 245"/>
              <a:gd name="T31" fmla="*/ 187 h 489"/>
              <a:gd name="T32" fmla="*/ 165 w 245"/>
              <a:gd name="T33" fmla="*/ 189 h 489"/>
              <a:gd name="T34" fmla="*/ 171 w 245"/>
              <a:gd name="T35" fmla="*/ 426 h 489"/>
              <a:gd name="T36" fmla="*/ 172 w 245"/>
              <a:gd name="T37" fmla="*/ 469 h 489"/>
              <a:gd name="T38" fmla="*/ 159 w 245"/>
              <a:gd name="T39" fmla="*/ 479 h 489"/>
              <a:gd name="T40" fmla="*/ 159 w 245"/>
              <a:gd name="T41" fmla="*/ 479 h 489"/>
              <a:gd name="T42" fmla="*/ 127 w 245"/>
              <a:gd name="T43" fmla="*/ 304 h 489"/>
              <a:gd name="T44" fmla="*/ 118 w 245"/>
              <a:gd name="T45" fmla="*/ 304 h 489"/>
              <a:gd name="T46" fmla="*/ 86 w 245"/>
              <a:gd name="T47" fmla="*/ 479 h 489"/>
              <a:gd name="T48" fmla="*/ 73 w 245"/>
              <a:gd name="T49" fmla="*/ 467 h 489"/>
              <a:gd name="T50" fmla="*/ 74 w 245"/>
              <a:gd name="T51" fmla="*/ 426 h 489"/>
              <a:gd name="T52" fmla="*/ 80 w 245"/>
              <a:gd name="T53" fmla="*/ 189 h 489"/>
              <a:gd name="T54" fmla="*/ 71 w 245"/>
              <a:gd name="T55" fmla="*/ 187 h 489"/>
              <a:gd name="T56" fmla="*/ 21 w 245"/>
              <a:gd name="T57" fmla="*/ 286 h 489"/>
              <a:gd name="T58" fmla="*/ 11 w 245"/>
              <a:gd name="T59" fmla="*/ 276 h 489"/>
              <a:gd name="T60" fmla="*/ 13 w 245"/>
              <a:gd name="T61" fmla="*/ 272 h 489"/>
              <a:gd name="T62" fmla="*/ 58 w 245"/>
              <a:gd name="T63" fmla="*/ 137 h 489"/>
              <a:gd name="T64" fmla="*/ 187 w 245"/>
              <a:gd name="T65" fmla="*/ 137 h 489"/>
              <a:gd name="T66" fmla="*/ 232 w 245"/>
              <a:gd name="T67" fmla="*/ 272 h 489"/>
              <a:gd name="T68" fmla="*/ 234 w 245"/>
              <a:gd name="T69" fmla="*/ 276 h 489"/>
              <a:gd name="T70" fmla="*/ 123 w 245"/>
              <a:gd name="T71" fmla="*/ 92 h 489"/>
              <a:gd name="T72" fmla="*/ 123 w 245"/>
              <a:gd name="T73" fmla="*/ 0 h 489"/>
              <a:gd name="T74" fmla="*/ 123 w 245"/>
              <a:gd name="T75" fmla="*/ 92 h 489"/>
              <a:gd name="T76" fmla="*/ 159 w 245"/>
              <a:gd name="T77" fmla="*/ 46 h 489"/>
              <a:gd name="T78" fmla="*/ 86 w 245"/>
              <a:gd name="T79" fmla="*/ 4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5" h="489">
                <a:moveTo>
                  <a:pt x="243" y="274"/>
                </a:moveTo>
                <a:cubicBezTo>
                  <a:pt x="243" y="274"/>
                  <a:pt x="243" y="274"/>
                  <a:pt x="243" y="273"/>
                </a:cubicBezTo>
                <a:cubicBezTo>
                  <a:pt x="242" y="272"/>
                  <a:pt x="240" y="265"/>
                  <a:pt x="237" y="256"/>
                </a:cubicBezTo>
                <a:cubicBezTo>
                  <a:pt x="226" y="220"/>
                  <a:pt x="201" y="146"/>
                  <a:pt x="195" y="133"/>
                </a:cubicBezTo>
                <a:cubicBezTo>
                  <a:pt x="185" y="112"/>
                  <a:pt x="163" y="103"/>
                  <a:pt x="123" y="103"/>
                </a:cubicBezTo>
                <a:cubicBezTo>
                  <a:pt x="82" y="103"/>
                  <a:pt x="60" y="112"/>
                  <a:pt x="50" y="133"/>
                </a:cubicBezTo>
                <a:cubicBezTo>
                  <a:pt x="44" y="146"/>
                  <a:pt x="19" y="220"/>
                  <a:pt x="8" y="256"/>
                </a:cubicBezTo>
                <a:cubicBezTo>
                  <a:pt x="5" y="265"/>
                  <a:pt x="3" y="272"/>
                  <a:pt x="2" y="273"/>
                </a:cubicBezTo>
                <a:cubicBezTo>
                  <a:pt x="2" y="274"/>
                  <a:pt x="2" y="274"/>
                  <a:pt x="2" y="274"/>
                </a:cubicBezTo>
                <a:cubicBezTo>
                  <a:pt x="0" y="282"/>
                  <a:pt x="5" y="291"/>
                  <a:pt x="14" y="295"/>
                </a:cubicBezTo>
                <a:cubicBezTo>
                  <a:pt x="16" y="295"/>
                  <a:pt x="18" y="296"/>
                  <a:pt x="21" y="296"/>
                </a:cubicBezTo>
                <a:cubicBezTo>
                  <a:pt x="28" y="296"/>
                  <a:pt x="34" y="292"/>
                  <a:pt x="36" y="286"/>
                </a:cubicBezTo>
                <a:cubicBezTo>
                  <a:pt x="70" y="212"/>
                  <a:pt x="70" y="212"/>
                  <a:pt x="70" y="212"/>
                </a:cubicBezTo>
                <a:cubicBezTo>
                  <a:pt x="68" y="309"/>
                  <a:pt x="64" y="463"/>
                  <a:pt x="63" y="469"/>
                </a:cubicBezTo>
                <a:cubicBezTo>
                  <a:pt x="63" y="470"/>
                  <a:pt x="63" y="470"/>
                  <a:pt x="63" y="470"/>
                </a:cubicBezTo>
                <a:cubicBezTo>
                  <a:pt x="64" y="481"/>
                  <a:pt x="74" y="489"/>
                  <a:pt x="86" y="489"/>
                </a:cubicBezTo>
                <a:cubicBezTo>
                  <a:pt x="97" y="489"/>
                  <a:pt x="107" y="481"/>
                  <a:pt x="108" y="470"/>
                </a:cubicBezTo>
                <a:cubicBezTo>
                  <a:pt x="123" y="345"/>
                  <a:pt x="123" y="345"/>
                  <a:pt x="123" y="345"/>
                </a:cubicBezTo>
                <a:cubicBezTo>
                  <a:pt x="137" y="470"/>
                  <a:pt x="137" y="470"/>
                  <a:pt x="137" y="470"/>
                </a:cubicBezTo>
                <a:cubicBezTo>
                  <a:pt x="138" y="481"/>
                  <a:pt x="148" y="489"/>
                  <a:pt x="159" y="489"/>
                </a:cubicBezTo>
                <a:cubicBezTo>
                  <a:pt x="159" y="489"/>
                  <a:pt x="159" y="489"/>
                  <a:pt x="159" y="489"/>
                </a:cubicBezTo>
                <a:cubicBezTo>
                  <a:pt x="171" y="489"/>
                  <a:pt x="181" y="481"/>
                  <a:pt x="182" y="470"/>
                </a:cubicBezTo>
                <a:cubicBezTo>
                  <a:pt x="182" y="470"/>
                  <a:pt x="182" y="470"/>
                  <a:pt x="182" y="469"/>
                </a:cubicBezTo>
                <a:cubicBezTo>
                  <a:pt x="181" y="463"/>
                  <a:pt x="177" y="309"/>
                  <a:pt x="175" y="212"/>
                </a:cubicBezTo>
                <a:cubicBezTo>
                  <a:pt x="209" y="286"/>
                  <a:pt x="209" y="286"/>
                  <a:pt x="209" y="286"/>
                </a:cubicBezTo>
                <a:cubicBezTo>
                  <a:pt x="211" y="292"/>
                  <a:pt x="217" y="296"/>
                  <a:pt x="225" y="296"/>
                </a:cubicBezTo>
                <a:cubicBezTo>
                  <a:pt x="227" y="296"/>
                  <a:pt x="229" y="295"/>
                  <a:pt x="231" y="295"/>
                </a:cubicBezTo>
                <a:cubicBezTo>
                  <a:pt x="240" y="291"/>
                  <a:pt x="245" y="282"/>
                  <a:pt x="243" y="274"/>
                </a:cubicBezTo>
                <a:close/>
                <a:moveTo>
                  <a:pt x="228" y="286"/>
                </a:moveTo>
                <a:cubicBezTo>
                  <a:pt x="227" y="286"/>
                  <a:pt x="226" y="286"/>
                  <a:pt x="225" y="286"/>
                </a:cubicBezTo>
                <a:cubicBezTo>
                  <a:pt x="221" y="286"/>
                  <a:pt x="218" y="285"/>
                  <a:pt x="217" y="282"/>
                </a:cubicBezTo>
                <a:cubicBezTo>
                  <a:pt x="174" y="187"/>
                  <a:pt x="174" y="187"/>
                  <a:pt x="174" y="187"/>
                </a:cubicBezTo>
                <a:cubicBezTo>
                  <a:pt x="173" y="185"/>
                  <a:pt x="171" y="184"/>
                  <a:pt x="169" y="184"/>
                </a:cubicBezTo>
                <a:cubicBezTo>
                  <a:pt x="167" y="184"/>
                  <a:pt x="165" y="186"/>
                  <a:pt x="165" y="189"/>
                </a:cubicBezTo>
                <a:cubicBezTo>
                  <a:pt x="165" y="189"/>
                  <a:pt x="167" y="259"/>
                  <a:pt x="169" y="329"/>
                </a:cubicBezTo>
                <a:cubicBezTo>
                  <a:pt x="169" y="364"/>
                  <a:pt x="170" y="399"/>
                  <a:pt x="171" y="426"/>
                </a:cubicBezTo>
                <a:cubicBezTo>
                  <a:pt x="171" y="439"/>
                  <a:pt x="172" y="450"/>
                  <a:pt x="172" y="458"/>
                </a:cubicBezTo>
                <a:cubicBezTo>
                  <a:pt x="172" y="464"/>
                  <a:pt x="172" y="467"/>
                  <a:pt x="172" y="469"/>
                </a:cubicBezTo>
                <a:cubicBezTo>
                  <a:pt x="172" y="469"/>
                  <a:pt x="172" y="469"/>
                  <a:pt x="172" y="469"/>
                </a:cubicBezTo>
                <a:cubicBezTo>
                  <a:pt x="172" y="475"/>
                  <a:pt x="166" y="479"/>
                  <a:pt x="159" y="479"/>
                </a:cubicBezTo>
                <a:cubicBezTo>
                  <a:pt x="159" y="484"/>
                  <a:pt x="159" y="484"/>
                  <a:pt x="159" y="484"/>
                </a:cubicBezTo>
                <a:cubicBezTo>
                  <a:pt x="159" y="479"/>
                  <a:pt x="159" y="479"/>
                  <a:pt x="159" y="479"/>
                </a:cubicBezTo>
                <a:cubicBezTo>
                  <a:pt x="153" y="479"/>
                  <a:pt x="147" y="475"/>
                  <a:pt x="147" y="469"/>
                </a:cubicBezTo>
                <a:cubicBezTo>
                  <a:pt x="127" y="304"/>
                  <a:pt x="127" y="304"/>
                  <a:pt x="127" y="304"/>
                </a:cubicBezTo>
                <a:cubicBezTo>
                  <a:pt x="127" y="302"/>
                  <a:pt x="125" y="300"/>
                  <a:pt x="123" y="300"/>
                </a:cubicBezTo>
                <a:cubicBezTo>
                  <a:pt x="120" y="300"/>
                  <a:pt x="118" y="302"/>
                  <a:pt x="118" y="304"/>
                </a:cubicBezTo>
                <a:cubicBezTo>
                  <a:pt x="98" y="469"/>
                  <a:pt x="98" y="469"/>
                  <a:pt x="98" y="469"/>
                </a:cubicBezTo>
                <a:cubicBezTo>
                  <a:pt x="98" y="475"/>
                  <a:pt x="92" y="479"/>
                  <a:pt x="86" y="479"/>
                </a:cubicBezTo>
                <a:cubicBezTo>
                  <a:pt x="79" y="479"/>
                  <a:pt x="73" y="475"/>
                  <a:pt x="73" y="469"/>
                </a:cubicBezTo>
                <a:cubicBezTo>
                  <a:pt x="73" y="469"/>
                  <a:pt x="73" y="468"/>
                  <a:pt x="73" y="467"/>
                </a:cubicBezTo>
                <a:cubicBezTo>
                  <a:pt x="73" y="465"/>
                  <a:pt x="73" y="462"/>
                  <a:pt x="73" y="458"/>
                </a:cubicBezTo>
                <a:cubicBezTo>
                  <a:pt x="73" y="450"/>
                  <a:pt x="74" y="439"/>
                  <a:pt x="74" y="426"/>
                </a:cubicBezTo>
                <a:cubicBezTo>
                  <a:pt x="75" y="400"/>
                  <a:pt x="76" y="364"/>
                  <a:pt x="77" y="329"/>
                </a:cubicBezTo>
                <a:cubicBezTo>
                  <a:pt x="78" y="259"/>
                  <a:pt x="80" y="189"/>
                  <a:pt x="80" y="189"/>
                </a:cubicBezTo>
                <a:cubicBezTo>
                  <a:pt x="80" y="186"/>
                  <a:pt x="79" y="184"/>
                  <a:pt x="76" y="184"/>
                </a:cubicBezTo>
                <a:cubicBezTo>
                  <a:pt x="74" y="184"/>
                  <a:pt x="72" y="185"/>
                  <a:pt x="71" y="187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27" y="285"/>
                  <a:pt x="24" y="286"/>
                  <a:pt x="21" y="286"/>
                </a:cubicBezTo>
                <a:cubicBezTo>
                  <a:pt x="19" y="286"/>
                  <a:pt x="18" y="286"/>
                  <a:pt x="17" y="286"/>
                </a:cubicBezTo>
                <a:cubicBezTo>
                  <a:pt x="13" y="284"/>
                  <a:pt x="10" y="280"/>
                  <a:pt x="11" y="276"/>
                </a:cubicBezTo>
                <a:cubicBezTo>
                  <a:pt x="11" y="276"/>
                  <a:pt x="11" y="276"/>
                  <a:pt x="11" y="276"/>
                </a:cubicBezTo>
                <a:cubicBezTo>
                  <a:pt x="11" y="275"/>
                  <a:pt x="12" y="274"/>
                  <a:pt x="13" y="272"/>
                </a:cubicBezTo>
                <a:cubicBezTo>
                  <a:pt x="14" y="269"/>
                  <a:pt x="15" y="264"/>
                  <a:pt x="17" y="259"/>
                </a:cubicBezTo>
                <a:cubicBezTo>
                  <a:pt x="27" y="226"/>
                  <a:pt x="52" y="149"/>
                  <a:pt x="58" y="137"/>
                </a:cubicBezTo>
                <a:cubicBezTo>
                  <a:pt x="64" y="125"/>
                  <a:pt x="76" y="112"/>
                  <a:pt x="123" y="112"/>
                </a:cubicBezTo>
                <a:cubicBezTo>
                  <a:pt x="169" y="112"/>
                  <a:pt x="181" y="125"/>
                  <a:pt x="187" y="137"/>
                </a:cubicBezTo>
                <a:cubicBezTo>
                  <a:pt x="193" y="149"/>
                  <a:pt x="218" y="226"/>
                  <a:pt x="228" y="259"/>
                </a:cubicBezTo>
                <a:cubicBezTo>
                  <a:pt x="230" y="264"/>
                  <a:pt x="232" y="269"/>
                  <a:pt x="232" y="272"/>
                </a:cubicBezTo>
                <a:cubicBezTo>
                  <a:pt x="233" y="274"/>
                  <a:pt x="234" y="275"/>
                  <a:pt x="234" y="276"/>
                </a:cubicBezTo>
                <a:cubicBezTo>
                  <a:pt x="234" y="276"/>
                  <a:pt x="234" y="276"/>
                  <a:pt x="234" y="276"/>
                </a:cubicBezTo>
                <a:cubicBezTo>
                  <a:pt x="235" y="280"/>
                  <a:pt x="232" y="284"/>
                  <a:pt x="228" y="286"/>
                </a:cubicBezTo>
                <a:close/>
                <a:moveTo>
                  <a:pt x="123" y="92"/>
                </a:moveTo>
                <a:cubicBezTo>
                  <a:pt x="148" y="92"/>
                  <a:pt x="169" y="71"/>
                  <a:pt x="169" y="46"/>
                </a:cubicBezTo>
                <a:cubicBezTo>
                  <a:pt x="169" y="20"/>
                  <a:pt x="148" y="0"/>
                  <a:pt x="123" y="0"/>
                </a:cubicBezTo>
                <a:cubicBezTo>
                  <a:pt x="97" y="0"/>
                  <a:pt x="76" y="20"/>
                  <a:pt x="76" y="46"/>
                </a:cubicBezTo>
                <a:cubicBezTo>
                  <a:pt x="76" y="71"/>
                  <a:pt x="97" y="92"/>
                  <a:pt x="123" y="92"/>
                </a:cubicBezTo>
                <a:close/>
                <a:moveTo>
                  <a:pt x="123" y="9"/>
                </a:moveTo>
                <a:cubicBezTo>
                  <a:pt x="143" y="9"/>
                  <a:pt x="159" y="26"/>
                  <a:pt x="159" y="46"/>
                </a:cubicBezTo>
                <a:cubicBezTo>
                  <a:pt x="159" y="66"/>
                  <a:pt x="143" y="83"/>
                  <a:pt x="123" y="83"/>
                </a:cubicBezTo>
                <a:cubicBezTo>
                  <a:pt x="102" y="83"/>
                  <a:pt x="86" y="66"/>
                  <a:pt x="86" y="46"/>
                </a:cubicBezTo>
                <a:cubicBezTo>
                  <a:pt x="86" y="26"/>
                  <a:pt x="102" y="9"/>
                  <a:pt x="12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="" xmlns:a16="http://schemas.microsoft.com/office/drawing/2014/main" id="{584E8C10-91BF-4F4D-98A8-EB90563EDD59}"/>
              </a:ext>
            </a:extLst>
          </p:cNvPr>
          <p:cNvSpPr>
            <a:spLocks noEditPoints="1"/>
          </p:cNvSpPr>
          <p:nvPr/>
        </p:nvSpPr>
        <p:spPr bwMode="auto">
          <a:xfrm>
            <a:off x="5073035" y="2810420"/>
            <a:ext cx="541670" cy="1080532"/>
          </a:xfrm>
          <a:custGeom>
            <a:avLst/>
            <a:gdLst>
              <a:gd name="T0" fmla="*/ 169 w 245"/>
              <a:gd name="T1" fmla="*/ 46 h 489"/>
              <a:gd name="T2" fmla="*/ 76 w 245"/>
              <a:gd name="T3" fmla="*/ 46 h 489"/>
              <a:gd name="T4" fmla="*/ 122 w 245"/>
              <a:gd name="T5" fmla="*/ 9 h 489"/>
              <a:gd name="T6" fmla="*/ 122 w 245"/>
              <a:gd name="T7" fmla="*/ 83 h 489"/>
              <a:gd name="T8" fmla="*/ 122 w 245"/>
              <a:gd name="T9" fmla="*/ 9 h 489"/>
              <a:gd name="T10" fmla="*/ 243 w 245"/>
              <a:gd name="T11" fmla="*/ 273 h 489"/>
              <a:gd name="T12" fmla="*/ 195 w 245"/>
              <a:gd name="T13" fmla="*/ 132 h 489"/>
              <a:gd name="T14" fmla="*/ 50 w 245"/>
              <a:gd name="T15" fmla="*/ 132 h 489"/>
              <a:gd name="T16" fmla="*/ 2 w 245"/>
              <a:gd name="T17" fmla="*/ 273 h 489"/>
              <a:gd name="T18" fmla="*/ 14 w 245"/>
              <a:gd name="T19" fmla="*/ 294 h 489"/>
              <a:gd name="T20" fmla="*/ 36 w 245"/>
              <a:gd name="T21" fmla="*/ 285 h 489"/>
              <a:gd name="T22" fmla="*/ 39 w 245"/>
              <a:gd name="T23" fmla="*/ 356 h 489"/>
              <a:gd name="T24" fmla="*/ 44 w 245"/>
              <a:gd name="T25" fmla="*/ 362 h 489"/>
              <a:gd name="T26" fmla="*/ 63 w 245"/>
              <a:gd name="T27" fmla="*/ 469 h 489"/>
              <a:gd name="T28" fmla="*/ 85 w 245"/>
              <a:gd name="T29" fmla="*/ 489 h 489"/>
              <a:gd name="T30" fmla="*/ 120 w 245"/>
              <a:gd name="T31" fmla="*/ 362 h 489"/>
              <a:gd name="T32" fmla="*/ 137 w 245"/>
              <a:gd name="T33" fmla="*/ 470 h 489"/>
              <a:gd name="T34" fmla="*/ 159 w 245"/>
              <a:gd name="T35" fmla="*/ 489 h 489"/>
              <a:gd name="T36" fmla="*/ 181 w 245"/>
              <a:gd name="T37" fmla="*/ 469 h 489"/>
              <a:gd name="T38" fmla="*/ 201 w 245"/>
              <a:gd name="T39" fmla="*/ 362 h 489"/>
              <a:gd name="T40" fmla="*/ 205 w 245"/>
              <a:gd name="T41" fmla="*/ 356 h 489"/>
              <a:gd name="T42" fmla="*/ 208 w 245"/>
              <a:gd name="T43" fmla="*/ 285 h 489"/>
              <a:gd name="T44" fmla="*/ 224 w 245"/>
              <a:gd name="T45" fmla="*/ 295 h 489"/>
              <a:gd name="T46" fmla="*/ 243 w 245"/>
              <a:gd name="T47" fmla="*/ 274 h 489"/>
              <a:gd name="T48" fmla="*/ 224 w 245"/>
              <a:gd name="T49" fmla="*/ 286 h 489"/>
              <a:gd name="T50" fmla="*/ 217 w 245"/>
              <a:gd name="T51" fmla="*/ 282 h 489"/>
              <a:gd name="T52" fmla="*/ 171 w 245"/>
              <a:gd name="T53" fmla="*/ 184 h 489"/>
              <a:gd name="T54" fmla="*/ 195 w 245"/>
              <a:gd name="T55" fmla="*/ 353 h 489"/>
              <a:gd name="T56" fmla="*/ 170 w 245"/>
              <a:gd name="T57" fmla="*/ 354 h 489"/>
              <a:gd name="T58" fmla="*/ 170 w 245"/>
              <a:gd name="T59" fmla="*/ 413 h 489"/>
              <a:gd name="T60" fmla="*/ 172 w 245"/>
              <a:gd name="T61" fmla="*/ 469 h 489"/>
              <a:gd name="T62" fmla="*/ 159 w 245"/>
              <a:gd name="T63" fmla="*/ 479 h 489"/>
              <a:gd name="T64" fmla="*/ 159 w 245"/>
              <a:gd name="T65" fmla="*/ 479 h 489"/>
              <a:gd name="T66" fmla="*/ 133 w 245"/>
              <a:gd name="T67" fmla="*/ 357 h 489"/>
              <a:gd name="T68" fmla="*/ 116 w 245"/>
              <a:gd name="T69" fmla="*/ 353 h 489"/>
              <a:gd name="T70" fmla="*/ 98 w 245"/>
              <a:gd name="T71" fmla="*/ 469 h 489"/>
              <a:gd name="T72" fmla="*/ 73 w 245"/>
              <a:gd name="T73" fmla="*/ 469 h 489"/>
              <a:gd name="T74" fmla="*/ 73 w 245"/>
              <a:gd name="T75" fmla="*/ 465 h 489"/>
              <a:gd name="T76" fmla="*/ 74 w 245"/>
              <a:gd name="T77" fmla="*/ 413 h 489"/>
              <a:gd name="T78" fmla="*/ 74 w 245"/>
              <a:gd name="T79" fmla="*/ 354 h 489"/>
              <a:gd name="T80" fmla="*/ 49 w 245"/>
              <a:gd name="T81" fmla="*/ 353 h 489"/>
              <a:gd name="T82" fmla="*/ 73 w 245"/>
              <a:gd name="T83" fmla="*/ 184 h 489"/>
              <a:gd name="T84" fmla="*/ 28 w 245"/>
              <a:gd name="T85" fmla="*/ 282 h 489"/>
              <a:gd name="T86" fmla="*/ 17 w 245"/>
              <a:gd name="T87" fmla="*/ 285 h 489"/>
              <a:gd name="T88" fmla="*/ 11 w 245"/>
              <a:gd name="T89" fmla="*/ 276 h 489"/>
              <a:gd name="T90" fmla="*/ 16 w 245"/>
              <a:gd name="T91" fmla="*/ 259 h 489"/>
              <a:gd name="T92" fmla="*/ 122 w 245"/>
              <a:gd name="T93" fmla="*/ 112 h 489"/>
              <a:gd name="T94" fmla="*/ 228 w 245"/>
              <a:gd name="T95" fmla="*/ 259 h 489"/>
              <a:gd name="T96" fmla="*/ 234 w 245"/>
              <a:gd name="T97" fmla="*/ 276 h 489"/>
              <a:gd name="T98" fmla="*/ 228 w 245"/>
              <a:gd name="T99" fmla="*/ 28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489">
                <a:moveTo>
                  <a:pt x="122" y="93"/>
                </a:moveTo>
                <a:cubicBezTo>
                  <a:pt x="148" y="93"/>
                  <a:pt x="169" y="72"/>
                  <a:pt x="169" y="46"/>
                </a:cubicBezTo>
                <a:cubicBezTo>
                  <a:pt x="169" y="21"/>
                  <a:pt x="148" y="0"/>
                  <a:pt x="122" y="0"/>
                </a:cubicBezTo>
                <a:cubicBezTo>
                  <a:pt x="97" y="0"/>
                  <a:pt x="76" y="21"/>
                  <a:pt x="76" y="46"/>
                </a:cubicBezTo>
                <a:cubicBezTo>
                  <a:pt x="76" y="72"/>
                  <a:pt x="97" y="93"/>
                  <a:pt x="122" y="93"/>
                </a:cubicBezTo>
                <a:close/>
                <a:moveTo>
                  <a:pt x="122" y="9"/>
                </a:moveTo>
                <a:cubicBezTo>
                  <a:pt x="143" y="9"/>
                  <a:pt x="159" y="26"/>
                  <a:pt x="159" y="46"/>
                </a:cubicBezTo>
                <a:cubicBezTo>
                  <a:pt x="159" y="67"/>
                  <a:pt x="143" y="83"/>
                  <a:pt x="122" y="83"/>
                </a:cubicBezTo>
                <a:cubicBezTo>
                  <a:pt x="102" y="83"/>
                  <a:pt x="85" y="67"/>
                  <a:pt x="85" y="46"/>
                </a:cubicBezTo>
                <a:cubicBezTo>
                  <a:pt x="85" y="26"/>
                  <a:pt x="102" y="9"/>
                  <a:pt x="122" y="9"/>
                </a:cubicBezTo>
                <a:close/>
                <a:moveTo>
                  <a:pt x="243" y="274"/>
                </a:moveTo>
                <a:cubicBezTo>
                  <a:pt x="243" y="273"/>
                  <a:pt x="243" y="273"/>
                  <a:pt x="243" y="273"/>
                </a:cubicBezTo>
                <a:cubicBezTo>
                  <a:pt x="242" y="272"/>
                  <a:pt x="240" y="265"/>
                  <a:pt x="237" y="256"/>
                </a:cubicBezTo>
                <a:cubicBezTo>
                  <a:pt x="225" y="220"/>
                  <a:pt x="201" y="145"/>
                  <a:pt x="195" y="132"/>
                </a:cubicBezTo>
                <a:cubicBezTo>
                  <a:pt x="185" y="112"/>
                  <a:pt x="163" y="103"/>
                  <a:pt x="122" y="103"/>
                </a:cubicBezTo>
                <a:cubicBezTo>
                  <a:pt x="81" y="103"/>
                  <a:pt x="60" y="112"/>
                  <a:pt x="50" y="132"/>
                </a:cubicBezTo>
                <a:cubicBezTo>
                  <a:pt x="43" y="145"/>
                  <a:pt x="19" y="220"/>
                  <a:pt x="8" y="256"/>
                </a:cubicBezTo>
                <a:cubicBezTo>
                  <a:pt x="5" y="265"/>
                  <a:pt x="2" y="272"/>
                  <a:pt x="2" y="273"/>
                </a:cubicBezTo>
                <a:cubicBezTo>
                  <a:pt x="2" y="273"/>
                  <a:pt x="2" y="273"/>
                  <a:pt x="2" y="274"/>
                </a:cubicBezTo>
                <a:cubicBezTo>
                  <a:pt x="0" y="282"/>
                  <a:pt x="5" y="291"/>
                  <a:pt x="14" y="294"/>
                </a:cubicBezTo>
                <a:cubicBezTo>
                  <a:pt x="16" y="295"/>
                  <a:pt x="18" y="295"/>
                  <a:pt x="20" y="295"/>
                </a:cubicBezTo>
                <a:cubicBezTo>
                  <a:pt x="27" y="295"/>
                  <a:pt x="34" y="291"/>
                  <a:pt x="36" y="285"/>
                </a:cubicBezTo>
                <a:cubicBezTo>
                  <a:pt x="61" y="227"/>
                  <a:pt x="61" y="227"/>
                  <a:pt x="61" y="227"/>
                </a:cubicBezTo>
                <a:cubicBezTo>
                  <a:pt x="39" y="356"/>
                  <a:pt x="39" y="356"/>
                  <a:pt x="39" y="356"/>
                </a:cubicBezTo>
                <a:cubicBezTo>
                  <a:pt x="39" y="358"/>
                  <a:pt x="39" y="359"/>
                  <a:pt x="40" y="360"/>
                </a:cubicBezTo>
                <a:cubicBezTo>
                  <a:pt x="41" y="361"/>
                  <a:pt x="42" y="362"/>
                  <a:pt x="44" y="362"/>
                </a:cubicBezTo>
                <a:cubicBezTo>
                  <a:pt x="66" y="362"/>
                  <a:pt x="66" y="362"/>
                  <a:pt x="66" y="362"/>
                </a:cubicBezTo>
                <a:cubicBezTo>
                  <a:pt x="65" y="395"/>
                  <a:pt x="63" y="465"/>
                  <a:pt x="63" y="469"/>
                </a:cubicBezTo>
                <a:cubicBezTo>
                  <a:pt x="63" y="469"/>
                  <a:pt x="63" y="469"/>
                  <a:pt x="63" y="470"/>
                </a:cubicBezTo>
                <a:cubicBezTo>
                  <a:pt x="64" y="480"/>
                  <a:pt x="74" y="488"/>
                  <a:pt x="85" y="489"/>
                </a:cubicBezTo>
                <a:cubicBezTo>
                  <a:pt x="97" y="489"/>
                  <a:pt x="107" y="480"/>
                  <a:pt x="108" y="470"/>
                </a:cubicBezTo>
                <a:cubicBezTo>
                  <a:pt x="120" y="362"/>
                  <a:pt x="120" y="362"/>
                  <a:pt x="120" y="362"/>
                </a:cubicBezTo>
                <a:cubicBezTo>
                  <a:pt x="124" y="362"/>
                  <a:pt x="124" y="362"/>
                  <a:pt x="124" y="362"/>
                </a:cubicBezTo>
                <a:cubicBezTo>
                  <a:pt x="137" y="470"/>
                  <a:pt x="137" y="470"/>
                  <a:pt x="137" y="470"/>
                </a:cubicBezTo>
                <a:cubicBezTo>
                  <a:pt x="138" y="480"/>
                  <a:pt x="148" y="489"/>
                  <a:pt x="159" y="489"/>
                </a:cubicBezTo>
                <a:cubicBezTo>
                  <a:pt x="159" y="489"/>
                  <a:pt x="159" y="489"/>
                  <a:pt x="159" y="489"/>
                </a:cubicBezTo>
                <a:cubicBezTo>
                  <a:pt x="171" y="488"/>
                  <a:pt x="180" y="480"/>
                  <a:pt x="181" y="470"/>
                </a:cubicBezTo>
                <a:cubicBezTo>
                  <a:pt x="181" y="469"/>
                  <a:pt x="181" y="469"/>
                  <a:pt x="181" y="469"/>
                </a:cubicBezTo>
                <a:cubicBezTo>
                  <a:pt x="181" y="465"/>
                  <a:pt x="179" y="395"/>
                  <a:pt x="178" y="362"/>
                </a:cubicBezTo>
                <a:cubicBezTo>
                  <a:pt x="201" y="362"/>
                  <a:pt x="201" y="362"/>
                  <a:pt x="201" y="362"/>
                </a:cubicBezTo>
                <a:cubicBezTo>
                  <a:pt x="203" y="362"/>
                  <a:pt x="205" y="360"/>
                  <a:pt x="205" y="357"/>
                </a:cubicBezTo>
                <a:cubicBezTo>
                  <a:pt x="205" y="357"/>
                  <a:pt x="205" y="356"/>
                  <a:pt x="205" y="356"/>
                </a:cubicBezTo>
                <a:cubicBezTo>
                  <a:pt x="184" y="227"/>
                  <a:pt x="184" y="227"/>
                  <a:pt x="184" y="227"/>
                </a:cubicBezTo>
                <a:cubicBezTo>
                  <a:pt x="208" y="285"/>
                  <a:pt x="208" y="285"/>
                  <a:pt x="208" y="285"/>
                </a:cubicBezTo>
                <a:cubicBezTo>
                  <a:pt x="211" y="291"/>
                  <a:pt x="217" y="295"/>
                  <a:pt x="224" y="295"/>
                </a:cubicBezTo>
                <a:cubicBezTo>
                  <a:pt x="224" y="295"/>
                  <a:pt x="224" y="295"/>
                  <a:pt x="224" y="295"/>
                </a:cubicBezTo>
                <a:cubicBezTo>
                  <a:pt x="226" y="295"/>
                  <a:pt x="229" y="295"/>
                  <a:pt x="231" y="294"/>
                </a:cubicBezTo>
                <a:cubicBezTo>
                  <a:pt x="240" y="291"/>
                  <a:pt x="245" y="282"/>
                  <a:pt x="243" y="274"/>
                </a:cubicBezTo>
                <a:close/>
                <a:moveTo>
                  <a:pt x="228" y="285"/>
                </a:moveTo>
                <a:cubicBezTo>
                  <a:pt x="227" y="286"/>
                  <a:pt x="225" y="286"/>
                  <a:pt x="224" y="286"/>
                </a:cubicBezTo>
                <a:cubicBezTo>
                  <a:pt x="224" y="286"/>
                  <a:pt x="224" y="286"/>
                  <a:pt x="224" y="286"/>
                </a:cubicBezTo>
                <a:cubicBezTo>
                  <a:pt x="221" y="286"/>
                  <a:pt x="218" y="284"/>
                  <a:pt x="217" y="282"/>
                </a:cubicBezTo>
                <a:cubicBezTo>
                  <a:pt x="177" y="186"/>
                  <a:pt x="177" y="186"/>
                  <a:pt x="177" y="186"/>
                </a:cubicBezTo>
                <a:cubicBezTo>
                  <a:pt x="176" y="184"/>
                  <a:pt x="173" y="183"/>
                  <a:pt x="171" y="184"/>
                </a:cubicBezTo>
                <a:cubicBezTo>
                  <a:pt x="169" y="184"/>
                  <a:pt x="167" y="187"/>
                  <a:pt x="168" y="189"/>
                </a:cubicBezTo>
                <a:cubicBezTo>
                  <a:pt x="195" y="353"/>
                  <a:pt x="195" y="353"/>
                  <a:pt x="195" y="353"/>
                </a:cubicBezTo>
                <a:cubicBezTo>
                  <a:pt x="174" y="353"/>
                  <a:pt x="174" y="353"/>
                  <a:pt x="174" y="353"/>
                </a:cubicBezTo>
                <a:cubicBezTo>
                  <a:pt x="172" y="353"/>
                  <a:pt x="171" y="353"/>
                  <a:pt x="170" y="354"/>
                </a:cubicBezTo>
                <a:cubicBezTo>
                  <a:pt x="169" y="355"/>
                  <a:pt x="169" y="356"/>
                  <a:pt x="169" y="357"/>
                </a:cubicBezTo>
                <a:cubicBezTo>
                  <a:pt x="169" y="357"/>
                  <a:pt x="170" y="385"/>
                  <a:pt x="170" y="413"/>
                </a:cubicBezTo>
                <a:cubicBezTo>
                  <a:pt x="171" y="427"/>
                  <a:pt x="171" y="441"/>
                  <a:pt x="171" y="452"/>
                </a:cubicBezTo>
                <a:cubicBezTo>
                  <a:pt x="172" y="461"/>
                  <a:pt x="172" y="466"/>
                  <a:pt x="172" y="469"/>
                </a:cubicBezTo>
                <a:cubicBezTo>
                  <a:pt x="172" y="469"/>
                  <a:pt x="172" y="469"/>
                  <a:pt x="172" y="469"/>
                </a:cubicBezTo>
                <a:cubicBezTo>
                  <a:pt x="172" y="475"/>
                  <a:pt x="166" y="479"/>
                  <a:pt x="159" y="479"/>
                </a:cubicBezTo>
                <a:cubicBezTo>
                  <a:pt x="159" y="484"/>
                  <a:pt x="159" y="484"/>
                  <a:pt x="159" y="484"/>
                </a:cubicBezTo>
                <a:cubicBezTo>
                  <a:pt x="159" y="479"/>
                  <a:pt x="159" y="479"/>
                  <a:pt x="159" y="479"/>
                </a:cubicBezTo>
                <a:cubicBezTo>
                  <a:pt x="152" y="479"/>
                  <a:pt x="147" y="475"/>
                  <a:pt x="146" y="469"/>
                </a:cubicBezTo>
                <a:cubicBezTo>
                  <a:pt x="133" y="357"/>
                  <a:pt x="133" y="357"/>
                  <a:pt x="133" y="357"/>
                </a:cubicBezTo>
                <a:cubicBezTo>
                  <a:pt x="133" y="354"/>
                  <a:pt x="131" y="353"/>
                  <a:pt x="129" y="353"/>
                </a:cubicBezTo>
                <a:cubicBezTo>
                  <a:pt x="116" y="353"/>
                  <a:pt x="116" y="353"/>
                  <a:pt x="116" y="353"/>
                </a:cubicBezTo>
                <a:cubicBezTo>
                  <a:pt x="114" y="353"/>
                  <a:pt x="112" y="354"/>
                  <a:pt x="111" y="357"/>
                </a:cubicBezTo>
                <a:cubicBezTo>
                  <a:pt x="98" y="469"/>
                  <a:pt x="98" y="469"/>
                  <a:pt x="98" y="469"/>
                </a:cubicBezTo>
                <a:cubicBezTo>
                  <a:pt x="98" y="475"/>
                  <a:pt x="92" y="479"/>
                  <a:pt x="85" y="479"/>
                </a:cubicBezTo>
                <a:cubicBezTo>
                  <a:pt x="79" y="479"/>
                  <a:pt x="73" y="475"/>
                  <a:pt x="73" y="469"/>
                </a:cubicBezTo>
                <a:cubicBezTo>
                  <a:pt x="73" y="469"/>
                  <a:pt x="73" y="469"/>
                  <a:pt x="73" y="469"/>
                </a:cubicBezTo>
                <a:cubicBezTo>
                  <a:pt x="73" y="468"/>
                  <a:pt x="73" y="466"/>
                  <a:pt x="73" y="465"/>
                </a:cubicBezTo>
                <a:cubicBezTo>
                  <a:pt x="73" y="462"/>
                  <a:pt x="73" y="457"/>
                  <a:pt x="73" y="452"/>
                </a:cubicBezTo>
                <a:cubicBezTo>
                  <a:pt x="73" y="441"/>
                  <a:pt x="74" y="427"/>
                  <a:pt x="74" y="413"/>
                </a:cubicBezTo>
                <a:cubicBezTo>
                  <a:pt x="75" y="385"/>
                  <a:pt x="76" y="357"/>
                  <a:pt x="76" y="357"/>
                </a:cubicBezTo>
                <a:cubicBezTo>
                  <a:pt x="76" y="356"/>
                  <a:pt x="75" y="355"/>
                  <a:pt x="74" y="354"/>
                </a:cubicBezTo>
                <a:cubicBezTo>
                  <a:pt x="74" y="353"/>
                  <a:pt x="72" y="353"/>
                  <a:pt x="71" y="353"/>
                </a:cubicBezTo>
                <a:cubicBezTo>
                  <a:pt x="49" y="353"/>
                  <a:pt x="49" y="353"/>
                  <a:pt x="49" y="353"/>
                </a:cubicBezTo>
                <a:cubicBezTo>
                  <a:pt x="77" y="189"/>
                  <a:pt x="77" y="189"/>
                  <a:pt x="77" y="189"/>
                </a:cubicBezTo>
                <a:cubicBezTo>
                  <a:pt x="77" y="187"/>
                  <a:pt x="76" y="184"/>
                  <a:pt x="73" y="184"/>
                </a:cubicBezTo>
                <a:cubicBezTo>
                  <a:pt x="71" y="183"/>
                  <a:pt x="69" y="184"/>
                  <a:pt x="68" y="186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26" y="284"/>
                  <a:pt x="24" y="286"/>
                  <a:pt x="20" y="286"/>
                </a:cubicBezTo>
                <a:cubicBezTo>
                  <a:pt x="19" y="286"/>
                  <a:pt x="18" y="286"/>
                  <a:pt x="17" y="285"/>
                </a:cubicBezTo>
                <a:cubicBezTo>
                  <a:pt x="13" y="284"/>
                  <a:pt x="10" y="280"/>
                  <a:pt x="11" y="276"/>
                </a:cubicBezTo>
                <a:cubicBezTo>
                  <a:pt x="11" y="276"/>
                  <a:pt x="11" y="276"/>
                  <a:pt x="11" y="276"/>
                </a:cubicBezTo>
                <a:cubicBezTo>
                  <a:pt x="11" y="275"/>
                  <a:pt x="12" y="273"/>
                  <a:pt x="12" y="271"/>
                </a:cubicBezTo>
                <a:cubicBezTo>
                  <a:pt x="13" y="268"/>
                  <a:pt x="15" y="264"/>
                  <a:pt x="16" y="259"/>
                </a:cubicBezTo>
                <a:cubicBezTo>
                  <a:pt x="27" y="226"/>
                  <a:pt x="52" y="149"/>
                  <a:pt x="58" y="136"/>
                </a:cubicBezTo>
                <a:cubicBezTo>
                  <a:pt x="64" y="124"/>
                  <a:pt x="76" y="112"/>
                  <a:pt x="122" y="112"/>
                </a:cubicBezTo>
                <a:cubicBezTo>
                  <a:pt x="168" y="112"/>
                  <a:pt x="181" y="124"/>
                  <a:pt x="186" y="136"/>
                </a:cubicBezTo>
                <a:cubicBezTo>
                  <a:pt x="192" y="149"/>
                  <a:pt x="217" y="226"/>
                  <a:pt x="228" y="259"/>
                </a:cubicBezTo>
                <a:cubicBezTo>
                  <a:pt x="230" y="264"/>
                  <a:pt x="231" y="268"/>
                  <a:pt x="232" y="271"/>
                </a:cubicBezTo>
                <a:cubicBezTo>
                  <a:pt x="233" y="273"/>
                  <a:pt x="233" y="275"/>
                  <a:pt x="234" y="276"/>
                </a:cubicBezTo>
                <a:cubicBezTo>
                  <a:pt x="234" y="276"/>
                  <a:pt x="234" y="276"/>
                  <a:pt x="234" y="276"/>
                </a:cubicBezTo>
                <a:cubicBezTo>
                  <a:pt x="235" y="280"/>
                  <a:pt x="232" y="284"/>
                  <a:pt x="228" y="2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7">
            <a:extLst>
              <a:ext uri="{FF2B5EF4-FFF2-40B4-BE49-F238E27FC236}">
                <a16:creationId xmlns="" xmlns:a16="http://schemas.microsoft.com/office/drawing/2014/main" id="{960D470E-8298-40D5-8681-981B27D658FE}"/>
              </a:ext>
            </a:extLst>
          </p:cNvPr>
          <p:cNvSpPr>
            <a:spLocks noEditPoints="1"/>
          </p:cNvSpPr>
          <p:nvPr/>
        </p:nvSpPr>
        <p:spPr bwMode="auto">
          <a:xfrm>
            <a:off x="6495502" y="2810420"/>
            <a:ext cx="541349" cy="1080532"/>
          </a:xfrm>
          <a:custGeom>
            <a:avLst/>
            <a:gdLst>
              <a:gd name="T0" fmla="*/ 243 w 245"/>
              <a:gd name="T1" fmla="*/ 273 h 489"/>
              <a:gd name="T2" fmla="*/ 195 w 245"/>
              <a:gd name="T3" fmla="*/ 133 h 489"/>
              <a:gd name="T4" fmla="*/ 50 w 245"/>
              <a:gd name="T5" fmla="*/ 133 h 489"/>
              <a:gd name="T6" fmla="*/ 2 w 245"/>
              <a:gd name="T7" fmla="*/ 273 h 489"/>
              <a:gd name="T8" fmla="*/ 14 w 245"/>
              <a:gd name="T9" fmla="*/ 295 h 489"/>
              <a:gd name="T10" fmla="*/ 36 w 245"/>
              <a:gd name="T11" fmla="*/ 286 h 489"/>
              <a:gd name="T12" fmla="*/ 63 w 245"/>
              <a:gd name="T13" fmla="*/ 469 h 489"/>
              <a:gd name="T14" fmla="*/ 86 w 245"/>
              <a:gd name="T15" fmla="*/ 489 h 489"/>
              <a:gd name="T16" fmla="*/ 123 w 245"/>
              <a:gd name="T17" fmla="*/ 345 h 489"/>
              <a:gd name="T18" fmla="*/ 159 w 245"/>
              <a:gd name="T19" fmla="*/ 489 h 489"/>
              <a:gd name="T20" fmla="*/ 182 w 245"/>
              <a:gd name="T21" fmla="*/ 470 h 489"/>
              <a:gd name="T22" fmla="*/ 175 w 245"/>
              <a:gd name="T23" fmla="*/ 212 h 489"/>
              <a:gd name="T24" fmla="*/ 225 w 245"/>
              <a:gd name="T25" fmla="*/ 296 h 489"/>
              <a:gd name="T26" fmla="*/ 243 w 245"/>
              <a:gd name="T27" fmla="*/ 274 h 489"/>
              <a:gd name="T28" fmla="*/ 225 w 245"/>
              <a:gd name="T29" fmla="*/ 286 h 489"/>
              <a:gd name="T30" fmla="*/ 174 w 245"/>
              <a:gd name="T31" fmla="*/ 187 h 489"/>
              <a:gd name="T32" fmla="*/ 165 w 245"/>
              <a:gd name="T33" fmla="*/ 189 h 489"/>
              <a:gd name="T34" fmla="*/ 171 w 245"/>
              <a:gd name="T35" fmla="*/ 426 h 489"/>
              <a:gd name="T36" fmla="*/ 172 w 245"/>
              <a:gd name="T37" fmla="*/ 469 h 489"/>
              <a:gd name="T38" fmla="*/ 159 w 245"/>
              <a:gd name="T39" fmla="*/ 479 h 489"/>
              <a:gd name="T40" fmla="*/ 159 w 245"/>
              <a:gd name="T41" fmla="*/ 479 h 489"/>
              <a:gd name="T42" fmla="*/ 127 w 245"/>
              <a:gd name="T43" fmla="*/ 304 h 489"/>
              <a:gd name="T44" fmla="*/ 118 w 245"/>
              <a:gd name="T45" fmla="*/ 304 h 489"/>
              <a:gd name="T46" fmla="*/ 86 w 245"/>
              <a:gd name="T47" fmla="*/ 479 h 489"/>
              <a:gd name="T48" fmla="*/ 73 w 245"/>
              <a:gd name="T49" fmla="*/ 467 h 489"/>
              <a:gd name="T50" fmla="*/ 74 w 245"/>
              <a:gd name="T51" fmla="*/ 426 h 489"/>
              <a:gd name="T52" fmla="*/ 80 w 245"/>
              <a:gd name="T53" fmla="*/ 189 h 489"/>
              <a:gd name="T54" fmla="*/ 71 w 245"/>
              <a:gd name="T55" fmla="*/ 187 h 489"/>
              <a:gd name="T56" fmla="*/ 21 w 245"/>
              <a:gd name="T57" fmla="*/ 286 h 489"/>
              <a:gd name="T58" fmla="*/ 11 w 245"/>
              <a:gd name="T59" fmla="*/ 276 h 489"/>
              <a:gd name="T60" fmla="*/ 13 w 245"/>
              <a:gd name="T61" fmla="*/ 272 h 489"/>
              <a:gd name="T62" fmla="*/ 58 w 245"/>
              <a:gd name="T63" fmla="*/ 137 h 489"/>
              <a:gd name="T64" fmla="*/ 187 w 245"/>
              <a:gd name="T65" fmla="*/ 137 h 489"/>
              <a:gd name="T66" fmla="*/ 232 w 245"/>
              <a:gd name="T67" fmla="*/ 272 h 489"/>
              <a:gd name="T68" fmla="*/ 234 w 245"/>
              <a:gd name="T69" fmla="*/ 276 h 489"/>
              <a:gd name="T70" fmla="*/ 123 w 245"/>
              <a:gd name="T71" fmla="*/ 92 h 489"/>
              <a:gd name="T72" fmla="*/ 123 w 245"/>
              <a:gd name="T73" fmla="*/ 0 h 489"/>
              <a:gd name="T74" fmla="*/ 123 w 245"/>
              <a:gd name="T75" fmla="*/ 92 h 489"/>
              <a:gd name="T76" fmla="*/ 159 w 245"/>
              <a:gd name="T77" fmla="*/ 46 h 489"/>
              <a:gd name="T78" fmla="*/ 86 w 245"/>
              <a:gd name="T79" fmla="*/ 4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5" h="489">
                <a:moveTo>
                  <a:pt x="243" y="274"/>
                </a:moveTo>
                <a:cubicBezTo>
                  <a:pt x="243" y="274"/>
                  <a:pt x="243" y="274"/>
                  <a:pt x="243" y="273"/>
                </a:cubicBezTo>
                <a:cubicBezTo>
                  <a:pt x="242" y="272"/>
                  <a:pt x="240" y="265"/>
                  <a:pt x="237" y="256"/>
                </a:cubicBezTo>
                <a:cubicBezTo>
                  <a:pt x="226" y="220"/>
                  <a:pt x="201" y="146"/>
                  <a:pt x="195" y="133"/>
                </a:cubicBezTo>
                <a:cubicBezTo>
                  <a:pt x="185" y="112"/>
                  <a:pt x="163" y="103"/>
                  <a:pt x="123" y="103"/>
                </a:cubicBezTo>
                <a:cubicBezTo>
                  <a:pt x="82" y="103"/>
                  <a:pt x="60" y="112"/>
                  <a:pt x="50" y="133"/>
                </a:cubicBezTo>
                <a:cubicBezTo>
                  <a:pt x="44" y="146"/>
                  <a:pt x="19" y="220"/>
                  <a:pt x="8" y="256"/>
                </a:cubicBezTo>
                <a:cubicBezTo>
                  <a:pt x="5" y="265"/>
                  <a:pt x="3" y="272"/>
                  <a:pt x="2" y="273"/>
                </a:cubicBezTo>
                <a:cubicBezTo>
                  <a:pt x="2" y="274"/>
                  <a:pt x="2" y="274"/>
                  <a:pt x="2" y="274"/>
                </a:cubicBezTo>
                <a:cubicBezTo>
                  <a:pt x="0" y="282"/>
                  <a:pt x="5" y="291"/>
                  <a:pt x="14" y="295"/>
                </a:cubicBezTo>
                <a:cubicBezTo>
                  <a:pt x="16" y="295"/>
                  <a:pt x="18" y="296"/>
                  <a:pt x="21" y="296"/>
                </a:cubicBezTo>
                <a:cubicBezTo>
                  <a:pt x="28" y="296"/>
                  <a:pt x="34" y="292"/>
                  <a:pt x="36" y="286"/>
                </a:cubicBezTo>
                <a:cubicBezTo>
                  <a:pt x="70" y="212"/>
                  <a:pt x="70" y="212"/>
                  <a:pt x="70" y="212"/>
                </a:cubicBezTo>
                <a:cubicBezTo>
                  <a:pt x="68" y="309"/>
                  <a:pt x="64" y="463"/>
                  <a:pt x="63" y="469"/>
                </a:cubicBezTo>
                <a:cubicBezTo>
                  <a:pt x="63" y="470"/>
                  <a:pt x="63" y="470"/>
                  <a:pt x="63" y="470"/>
                </a:cubicBezTo>
                <a:cubicBezTo>
                  <a:pt x="64" y="481"/>
                  <a:pt x="74" y="489"/>
                  <a:pt x="86" y="489"/>
                </a:cubicBezTo>
                <a:cubicBezTo>
                  <a:pt x="97" y="489"/>
                  <a:pt x="107" y="481"/>
                  <a:pt x="108" y="470"/>
                </a:cubicBezTo>
                <a:cubicBezTo>
                  <a:pt x="123" y="345"/>
                  <a:pt x="123" y="345"/>
                  <a:pt x="123" y="345"/>
                </a:cubicBezTo>
                <a:cubicBezTo>
                  <a:pt x="137" y="470"/>
                  <a:pt x="137" y="470"/>
                  <a:pt x="137" y="470"/>
                </a:cubicBezTo>
                <a:cubicBezTo>
                  <a:pt x="138" y="481"/>
                  <a:pt x="148" y="489"/>
                  <a:pt x="159" y="489"/>
                </a:cubicBezTo>
                <a:cubicBezTo>
                  <a:pt x="159" y="489"/>
                  <a:pt x="159" y="489"/>
                  <a:pt x="159" y="489"/>
                </a:cubicBezTo>
                <a:cubicBezTo>
                  <a:pt x="171" y="489"/>
                  <a:pt x="181" y="481"/>
                  <a:pt x="182" y="470"/>
                </a:cubicBezTo>
                <a:cubicBezTo>
                  <a:pt x="182" y="470"/>
                  <a:pt x="182" y="470"/>
                  <a:pt x="182" y="469"/>
                </a:cubicBezTo>
                <a:cubicBezTo>
                  <a:pt x="181" y="463"/>
                  <a:pt x="177" y="309"/>
                  <a:pt x="175" y="212"/>
                </a:cubicBezTo>
                <a:cubicBezTo>
                  <a:pt x="209" y="286"/>
                  <a:pt x="209" y="286"/>
                  <a:pt x="209" y="286"/>
                </a:cubicBezTo>
                <a:cubicBezTo>
                  <a:pt x="211" y="292"/>
                  <a:pt x="217" y="296"/>
                  <a:pt x="225" y="296"/>
                </a:cubicBezTo>
                <a:cubicBezTo>
                  <a:pt x="227" y="296"/>
                  <a:pt x="229" y="295"/>
                  <a:pt x="231" y="295"/>
                </a:cubicBezTo>
                <a:cubicBezTo>
                  <a:pt x="240" y="291"/>
                  <a:pt x="245" y="282"/>
                  <a:pt x="243" y="274"/>
                </a:cubicBezTo>
                <a:close/>
                <a:moveTo>
                  <a:pt x="228" y="286"/>
                </a:moveTo>
                <a:cubicBezTo>
                  <a:pt x="227" y="286"/>
                  <a:pt x="226" y="286"/>
                  <a:pt x="225" y="286"/>
                </a:cubicBezTo>
                <a:cubicBezTo>
                  <a:pt x="221" y="286"/>
                  <a:pt x="218" y="285"/>
                  <a:pt x="217" y="282"/>
                </a:cubicBezTo>
                <a:cubicBezTo>
                  <a:pt x="174" y="187"/>
                  <a:pt x="174" y="187"/>
                  <a:pt x="174" y="187"/>
                </a:cubicBezTo>
                <a:cubicBezTo>
                  <a:pt x="173" y="185"/>
                  <a:pt x="171" y="184"/>
                  <a:pt x="169" y="184"/>
                </a:cubicBezTo>
                <a:cubicBezTo>
                  <a:pt x="167" y="184"/>
                  <a:pt x="165" y="186"/>
                  <a:pt x="165" y="189"/>
                </a:cubicBezTo>
                <a:cubicBezTo>
                  <a:pt x="165" y="189"/>
                  <a:pt x="167" y="259"/>
                  <a:pt x="169" y="329"/>
                </a:cubicBezTo>
                <a:cubicBezTo>
                  <a:pt x="169" y="364"/>
                  <a:pt x="170" y="399"/>
                  <a:pt x="171" y="426"/>
                </a:cubicBezTo>
                <a:cubicBezTo>
                  <a:pt x="171" y="439"/>
                  <a:pt x="172" y="450"/>
                  <a:pt x="172" y="458"/>
                </a:cubicBezTo>
                <a:cubicBezTo>
                  <a:pt x="172" y="464"/>
                  <a:pt x="172" y="467"/>
                  <a:pt x="172" y="469"/>
                </a:cubicBezTo>
                <a:cubicBezTo>
                  <a:pt x="172" y="469"/>
                  <a:pt x="172" y="469"/>
                  <a:pt x="172" y="469"/>
                </a:cubicBezTo>
                <a:cubicBezTo>
                  <a:pt x="172" y="475"/>
                  <a:pt x="166" y="479"/>
                  <a:pt x="159" y="479"/>
                </a:cubicBezTo>
                <a:cubicBezTo>
                  <a:pt x="159" y="484"/>
                  <a:pt x="159" y="484"/>
                  <a:pt x="159" y="484"/>
                </a:cubicBezTo>
                <a:cubicBezTo>
                  <a:pt x="159" y="479"/>
                  <a:pt x="159" y="479"/>
                  <a:pt x="159" y="479"/>
                </a:cubicBezTo>
                <a:cubicBezTo>
                  <a:pt x="153" y="479"/>
                  <a:pt x="147" y="475"/>
                  <a:pt x="147" y="469"/>
                </a:cubicBezTo>
                <a:cubicBezTo>
                  <a:pt x="127" y="304"/>
                  <a:pt x="127" y="304"/>
                  <a:pt x="127" y="304"/>
                </a:cubicBezTo>
                <a:cubicBezTo>
                  <a:pt x="127" y="302"/>
                  <a:pt x="125" y="300"/>
                  <a:pt x="123" y="300"/>
                </a:cubicBezTo>
                <a:cubicBezTo>
                  <a:pt x="120" y="300"/>
                  <a:pt x="118" y="302"/>
                  <a:pt x="118" y="304"/>
                </a:cubicBezTo>
                <a:cubicBezTo>
                  <a:pt x="98" y="469"/>
                  <a:pt x="98" y="469"/>
                  <a:pt x="98" y="469"/>
                </a:cubicBezTo>
                <a:cubicBezTo>
                  <a:pt x="98" y="475"/>
                  <a:pt x="92" y="479"/>
                  <a:pt x="86" y="479"/>
                </a:cubicBezTo>
                <a:cubicBezTo>
                  <a:pt x="79" y="479"/>
                  <a:pt x="73" y="475"/>
                  <a:pt x="73" y="469"/>
                </a:cubicBezTo>
                <a:cubicBezTo>
                  <a:pt x="73" y="469"/>
                  <a:pt x="73" y="468"/>
                  <a:pt x="73" y="467"/>
                </a:cubicBezTo>
                <a:cubicBezTo>
                  <a:pt x="73" y="465"/>
                  <a:pt x="73" y="462"/>
                  <a:pt x="73" y="458"/>
                </a:cubicBezTo>
                <a:cubicBezTo>
                  <a:pt x="73" y="450"/>
                  <a:pt x="74" y="439"/>
                  <a:pt x="74" y="426"/>
                </a:cubicBezTo>
                <a:cubicBezTo>
                  <a:pt x="75" y="400"/>
                  <a:pt x="76" y="364"/>
                  <a:pt x="77" y="329"/>
                </a:cubicBezTo>
                <a:cubicBezTo>
                  <a:pt x="78" y="259"/>
                  <a:pt x="80" y="189"/>
                  <a:pt x="80" y="189"/>
                </a:cubicBezTo>
                <a:cubicBezTo>
                  <a:pt x="80" y="186"/>
                  <a:pt x="79" y="184"/>
                  <a:pt x="76" y="184"/>
                </a:cubicBezTo>
                <a:cubicBezTo>
                  <a:pt x="74" y="184"/>
                  <a:pt x="72" y="185"/>
                  <a:pt x="71" y="187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27" y="285"/>
                  <a:pt x="24" y="286"/>
                  <a:pt x="21" y="286"/>
                </a:cubicBezTo>
                <a:cubicBezTo>
                  <a:pt x="19" y="286"/>
                  <a:pt x="18" y="286"/>
                  <a:pt x="17" y="286"/>
                </a:cubicBezTo>
                <a:cubicBezTo>
                  <a:pt x="13" y="284"/>
                  <a:pt x="10" y="280"/>
                  <a:pt x="11" y="276"/>
                </a:cubicBezTo>
                <a:cubicBezTo>
                  <a:pt x="11" y="276"/>
                  <a:pt x="11" y="276"/>
                  <a:pt x="11" y="276"/>
                </a:cubicBezTo>
                <a:cubicBezTo>
                  <a:pt x="11" y="275"/>
                  <a:pt x="12" y="274"/>
                  <a:pt x="13" y="272"/>
                </a:cubicBezTo>
                <a:cubicBezTo>
                  <a:pt x="14" y="269"/>
                  <a:pt x="15" y="264"/>
                  <a:pt x="17" y="259"/>
                </a:cubicBezTo>
                <a:cubicBezTo>
                  <a:pt x="27" y="226"/>
                  <a:pt x="52" y="149"/>
                  <a:pt x="58" y="137"/>
                </a:cubicBezTo>
                <a:cubicBezTo>
                  <a:pt x="64" y="125"/>
                  <a:pt x="76" y="112"/>
                  <a:pt x="123" y="112"/>
                </a:cubicBezTo>
                <a:cubicBezTo>
                  <a:pt x="169" y="112"/>
                  <a:pt x="181" y="125"/>
                  <a:pt x="187" y="137"/>
                </a:cubicBezTo>
                <a:cubicBezTo>
                  <a:pt x="193" y="149"/>
                  <a:pt x="218" y="226"/>
                  <a:pt x="228" y="259"/>
                </a:cubicBezTo>
                <a:cubicBezTo>
                  <a:pt x="230" y="264"/>
                  <a:pt x="232" y="269"/>
                  <a:pt x="232" y="272"/>
                </a:cubicBezTo>
                <a:cubicBezTo>
                  <a:pt x="233" y="274"/>
                  <a:pt x="234" y="275"/>
                  <a:pt x="234" y="276"/>
                </a:cubicBezTo>
                <a:cubicBezTo>
                  <a:pt x="234" y="276"/>
                  <a:pt x="234" y="276"/>
                  <a:pt x="234" y="276"/>
                </a:cubicBezTo>
                <a:cubicBezTo>
                  <a:pt x="235" y="280"/>
                  <a:pt x="232" y="284"/>
                  <a:pt x="228" y="286"/>
                </a:cubicBezTo>
                <a:close/>
                <a:moveTo>
                  <a:pt x="123" y="92"/>
                </a:moveTo>
                <a:cubicBezTo>
                  <a:pt x="148" y="92"/>
                  <a:pt x="169" y="71"/>
                  <a:pt x="169" y="46"/>
                </a:cubicBezTo>
                <a:cubicBezTo>
                  <a:pt x="169" y="20"/>
                  <a:pt x="148" y="0"/>
                  <a:pt x="123" y="0"/>
                </a:cubicBezTo>
                <a:cubicBezTo>
                  <a:pt x="97" y="0"/>
                  <a:pt x="76" y="20"/>
                  <a:pt x="76" y="46"/>
                </a:cubicBezTo>
                <a:cubicBezTo>
                  <a:pt x="76" y="71"/>
                  <a:pt x="97" y="92"/>
                  <a:pt x="123" y="92"/>
                </a:cubicBezTo>
                <a:close/>
                <a:moveTo>
                  <a:pt x="123" y="9"/>
                </a:moveTo>
                <a:cubicBezTo>
                  <a:pt x="143" y="9"/>
                  <a:pt x="159" y="26"/>
                  <a:pt x="159" y="46"/>
                </a:cubicBezTo>
                <a:cubicBezTo>
                  <a:pt x="159" y="66"/>
                  <a:pt x="143" y="83"/>
                  <a:pt x="123" y="83"/>
                </a:cubicBezTo>
                <a:cubicBezTo>
                  <a:pt x="102" y="83"/>
                  <a:pt x="86" y="66"/>
                  <a:pt x="86" y="46"/>
                </a:cubicBezTo>
                <a:cubicBezTo>
                  <a:pt x="86" y="26"/>
                  <a:pt x="102" y="9"/>
                  <a:pt x="12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8">
            <a:extLst>
              <a:ext uri="{FF2B5EF4-FFF2-40B4-BE49-F238E27FC236}">
                <a16:creationId xmlns="" xmlns:a16="http://schemas.microsoft.com/office/drawing/2014/main" id="{E8A0C2F9-CDEE-4681-BEE7-ACF28D7F9495}"/>
              </a:ext>
            </a:extLst>
          </p:cNvPr>
          <p:cNvSpPr>
            <a:spLocks noEditPoints="1"/>
          </p:cNvSpPr>
          <p:nvPr/>
        </p:nvSpPr>
        <p:spPr bwMode="auto">
          <a:xfrm>
            <a:off x="7188627" y="2810420"/>
            <a:ext cx="541670" cy="1080532"/>
          </a:xfrm>
          <a:custGeom>
            <a:avLst/>
            <a:gdLst>
              <a:gd name="T0" fmla="*/ 169 w 245"/>
              <a:gd name="T1" fmla="*/ 46 h 489"/>
              <a:gd name="T2" fmla="*/ 76 w 245"/>
              <a:gd name="T3" fmla="*/ 46 h 489"/>
              <a:gd name="T4" fmla="*/ 122 w 245"/>
              <a:gd name="T5" fmla="*/ 9 h 489"/>
              <a:gd name="T6" fmla="*/ 122 w 245"/>
              <a:gd name="T7" fmla="*/ 83 h 489"/>
              <a:gd name="T8" fmla="*/ 122 w 245"/>
              <a:gd name="T9" fmla="*/ 9 h 489"/>
              <a:gd name="T10" fmla="*/ 243 w 245"/>
              <a:gd name="T11" fmla="*/ 273 h 489"/>
              <a:gd name="T12" fmla="*/ 195 w 245"/>
              <a:gd name="T13" fmla="*/ 132 h 489"/>
              <a:gd name="T14" fmla="*/ 50 w 245"/>
              <a:gd name="T15" fmla="*/ 132 h 489"/>
              <a:gd name="T16" fmla="*/ 2 w 245"/>
              <a:gd name="T17" fmla="*/ 273 h 489"/>
              <a:gd name="T18" fmla="*/ 14 w 245"/>
              <a:gd name="T19" fmla="*/ 294 h 489"/>
              <a:gd name="T20" fmla="*/ 36 w 245"/>
              <a:gd name="T21" fmla="*/ 285 h 489"/>
              <a:gd name="T22" fmla="*/ 39 w 245"/>
              <a:gd name="T23" fmla="*/ 356 h 489"/>
              <a:gd name="T24" fmla="*/ 44 w 245"/>
              <a:gd name="T25" fmla="*/ 362 h 489"/>
              <a:gd name="T26" fmla="*/ 63 w 245"/>
              <a:gd name="T27" fmla="*/ 469 h 489"/>
              <a:gd name="T28" fmla="*/ 85 w 245"/>
              <a:gd name="T29" fmla="*/ 489 h 489"/>
              <a:gd name="T30" fmla="*/ 120 w 245"/>
              <a:gd name="T31" fmla="*/ 362 h 489"/>
              <a:gd name="T32" fmla="*/ 137 w 245"/>
              <a:gd name="T33" fmla="*/ 470 h 489"/>
              <a:gd name="T34" fmla="*/ 159 w 245"/>
              <a:gd name="T35" fmla="*/ 489 h 489"/>
              <a:gd name="T36" fmla="*/ 181 w 245"/>
              <a:gd name="T37" fmla="*/ 469 h 489"/>
              <a:gd name="T38" fmla="*/ 201 w 245"/>
              <a:gd name="T39" fmla="*/ 362 h 489"/>
              <a:gd name="T40" fmla="*/ 205 w 245"/>
              <a:gd name="T41" fmla="*/ 356 h 489"/>
              <a:gd name="T42" fmla="*/ 208 w 245"/>
              <a:gd name="T43" fmla="*/ 285 h 489"/>
              <a:gd name="T44" fmla="*/ 224 w 245"/>
              <a:gd name="T45" fmla="*/ 295 h 489"/>
              <a:gd name="T46" fmla="*/ 243 w 245"/>
              <a:gd name="T47" fmla="*/ 274 h 489"/>
              <a:gd name="T48" fmla="*/ 224 w 245"/>
              <a:gd name="T49" fmla="*/ 286 h 489"/>
              <a:gd name="T50" fmla="*/ 217 w 245"/>
              <a:gd name="T51" fmla="*/ 282 h 489"/>
              <a:gd name="T52" fmla="*/ 171 w 245"/>
              <a:gd name="T53" fmla="*/ 184 h 489"/>
              <a:gd name="T54" fmla="*/ 195 w 245"/>
              <a:gd name="T55" fmla="*/ 353 h 489"/>
              <a:gd name="T56" fmla="*/ 170 w 245"/>
              <a:gd name="T57" fmla="*/ 354 h 489"/>
              <a:gd name="T58" fmla="*/ 170 w 245"/>
              <a:gd name="T59" fmla="*/ 413 h 489"/>
              <a:gd name="T60" fmla="*/ 172 w 245"/>
              <a:gd name="T61" fmla="*/ 469 h 489"/>
              <a:gd name="T62" fmla="*/ 159 w 245"/>
              <a:gd name="T63" fmla="*/ 479 h 489"/>
              <a:gd name="T64" fmla="*/ 159 w 245"/>
              <a:gd name="T65" fmla="*/ 479 h 489"/>
              <a:gd name="T66" fmla="*/ 133 w 245"/>
              <a:gd name="T67" fmla="*/ 357 h 489"/>
              <a:gd name="T68" fmla="*/ 116 w 245"/>
              <a:gd name="T69" fmla="*/ 353 h 489"/>
              <a:gd name="T70" fmla="*/ 98 w 245"/>
              <a:gd name="T71" fmla="*/ 469 h 489"/>
              <a:gd name="T72" fmla="*/ 73 w 245"/>
              <a:gd name="T73" fmla="*/ 469 h 489"/>
              <a:gd name="T74" fmla="*/ 73 w 245"/>
              <a:gd name="T75" fmla="*/ 465 h 489"/>
              <a:gd name="T76" fmla="*/ 74 w 245"/>
              <a:gd name="T77" fmla="*/ 413 h 489"/>
              <a:gd name="T78" fmla="*/ 74 w 245"/>
              <a:gd name="T79" fmla="*/ 354 h 489"/>
              <a:gd name="T80" fmla="*/ 49 w 245"/>
              <a:gd name="T81" fmla="*/ 353 h 489"/>
              <a:gd name="T82" fmla="*/ 73 w 245"/>
              <a:gd name="T83" fmla="*/ 184 h 489"/>
              <a:gd name="T84" fmla="*/ 28 w 245"/>
              <a:gd name="T85" fmla="*/ 282 h 489"/>
              <a:gd name="T86" fmla="*/ 17 w 245"/>
              <a:gd name="T87" fmla="*/ 285 h 489"/>
              <a:gd name="T88" fmla="*/ 11 w 245"/>
              <a:gd name="T89" fmla="*/ 276 h 489"/>
              <a:gd name="T90" fmla="*/ 16 w 245"/>
              <a:gd name="T91" fmla="*/ 259 h 489"/>
              <a:gd name="T92" fmla="*/ 122 w 245"/>
              <a:gd name="T93" fmla="*/ 112 h 489"/>
              <a:gd name="T94" fmla="*/ 228 w 245"/>
              <a:gd name="T95" fmla="*/ 259 h 489"/>
              <a:gd name="T96" fmla="*/ 234 w 245"/>
              <a:gd name="T97" fmla="*/ 276 h 489"/>
              <a:gd name="T98" fmla="*/ 228 w 245"/>
              <a:gd name="T99" fmla="*/ 28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489">
                <a:moveTo>
                  <a:pt x="122" y="93"/>
                </a:moveTo>
                <a:cubicBezTo>
                  <a:pt x="148" y="93"/>
                  <a:pt x="169" y="72"/>
                  <a:pt x="169" y="46"/>
                </a:cubicBezTo>
                <a:cubicBezTo>
                  <a:pt x="169" y="21"/>
                  <a:pt x="148" y="0"/>
                  <a:pt x="122" y="0"/>
                </a:cubicBezTo>
                <a:cubicBezTo>
                  <a:pt x="97" y="0"/>
                  <a:pt x="76" y="21"/>
                  <a:pt x="76" y="46"/>
                </a:cubicBezTo>
                <a:cubicBezTo>
                  <a:pt x="76" y="72"/>
                  <a:pt x="97" y="93"/>
                  <a:pt x="122" y="93"/>
                </a:cubicBezTo>
                <a:close/>
                <a:moveTo>
                  <a:pt x="122" y="9"/>
                </a:moveTo>
                <a:cubicBezTo>
                  <a:pt x="143" y="9"/>
                  <a:pt x="159" y="26"/>
                  <a:pt x="159" y="46"/>
                </a:cubicBezTo>
                <a:cubicBezTo>
                  <a:pt x="159" y="67"/>
                  <a:pt x="143" y="83"/>
                  <a:pt x="122" y="83"/>
                </a:cubicBezTo>
                <a:cubicBezTo>
                  <a:pt x="102" y="83"/>
                  <a:pt x="85" y="67"/>
                  <a:pt x="85" y="46"/>
                </a:cubicBezTo>
                <a:cubicBezTo>
                  <a:pt x="85" y="26"/>
                  <a:pt x="102" y="9"/>
                  <a:pt x="122" y="9"/>
                </a:cubicBezTo>
                <a:close/>
                <a:moveTo>
                  <a:pt x="243" y="274"/>
                </a:moveTo>
                <a:cubicBezTo>
                  <a:pt x="243" y="273"/>
                  <a:pt x="243" y="273"/>
                  <a:pt x="243" y="273"/>
                </a:cubicBezTo>
                <a:cubicBezTo>
                  <a:pt x="242" y="272"/>
                  <a:pt x="240" y="265"/>
                  <a:pt x="237" y="256"/>
                </a:cubicBezTo>
                <a:cubicBezTo>
                  <a:pt x="225" y="220"/>
                  <a:pt x="201" y="145"/>
                  <a:pt x="195" y="132"/>
                </a:cubicBezTo>
                <a:cubicBezTo>
                  <a:pt x="185" y="112"/>
                  <a:pt x="163" y="103"/>
                  <a:pt x="122" y="103"/>
                </a:cubicBezTo>
                <a:cubicBezTo>
                  <a:pt x="81" y="103"/>
                  <a:pt x="60" y="112"/>
                  <a:pt x="50" y="132"/>
                </a:cubicBezTo>
                <a:cubicBezTo>
                  <a:pt x="43" y="145"/>
                  <a:pt x="19" y="220"/>
                  <a:pt x="8" y="256"/>
                </a:cubicBezTo>
                <a:cubicBezTo>
                  <a:pt x="5" y="265"/>
                  <a:pt x="2" y="272"/>
                  <a:pt x="2" y="273"/>
                </a:cubicBezTo>
                <a:cubicBezTo>
                  <a:pt x="2" y="273"/>
                  <a:pt x="2" y="273"/>
                  <a:pt x="2" y="274"/>
                </a:cubicBezTo>
                <a:cubicBezTo>
                  <a:pt x="0" y="282"/>
                  <a:pt x="5" y="291"/>
                  <a:pt x="14" y="294"/>
                </a:cubicBezTo>
                <a:cubicBezTo>
                  <a:pt x="16" y="295"/>
                  <a:pt x="18" y="295"/>
                  <a:pt x="20" y="295"/>
                </a:cubicBezTo>
                <a:cubicBezTo>
                  <a:pt x="27" y="295"/>
                  <a:pt x="34" y="291"/>
                  <a:pt x="36" y="285"/>
                </a:cubicBezTo>
                <a:cubicBezTo>
                  <a:pt x="61" y="227"/>
                  <a:pt x="61" y="227"/>
                  <a:pt x="61" y="227"/>
                </a:cubicBezTo>
                <a:cubicBezTo>
                  <a:pt x="39" y="356"/>
                  <a:pt x="39" y="356"/>
                  <a:pt x="39" y="356"/>
                </a:cubicBezTo>
                <a:cubicBezTo>
                  <a:pt x="39" y="358"/>
                  <a:pt x="39" y="359"/>
                  <a:pt x="40" y="360"/>
                </a:cubicBezTo>
                <a:cubicBezTo>
                  <a:pt x="41" y="361"/>
                  <a:pt x="42" y="362"/>
                  <a:pt x="44" y="362"/>
                </a:cubicBezTo>
                <a:cubicBezTo>
                  <a:pt x="66" y="362"/>
                  <a:pt x="66" y="362"/>
                  <a:pt x="66" y="362"/>
                </a:cubicBezTo>
                <a:cubicBezTo>
                  <a:pt x="65" y="395"/>
                  <a:pt x="63" y="465"/>
                  <a:pt x="63" y="469"/>
                </a:cubicBezTo>
                <a:cubicBezTo>
                  <a:pt x="63" y="469"/>
                  <a:pt x="63" y="469"/>
                  <a:pt x="63" y="470"/>
                </a:cubicBezTo>
                <a:cubicBezTo>
                  <a:pt x="64" y="480"/>
                  <a:pt x="74" y="488"/>
                  <a:pt x="85" y="489"/>
                </a:cubicBezTo>
                <a:cubicBezTo>
                  <a:pt x="97" y="489"/>
                  <a:pt x="107" y="480"/>
                  <a:pt x="108" y="470"/>
                </a:cubicBezTo>
                <a:cubicBezTo>
                  <a:pt x="120" y="362"/>
                  <a:pt x="120" y="362"/>
                  <a:pt x="120" y="362"/>
                </a:cubicBezTo>
                <a:cubicBezTo>
                  <a:pt x="124" y="362"/>
                  <a:pt x="124" y="362"/>
                  <a:pt x="124" y="362"/>
                </a:cubicBezTo>
                <a:cubicBezTo>
                  <a:pt x="137" y="470"/>
                  <a:pt x="137" y="470"/>
                  <a:pt x="137" y="470"/>
                </a:cubicBezTo>
                <a:cubicBezTo>
                  <a:pt x="138" y="480"/>
                  <a:pt x="148" y="489"/>
                  <a:pt x="159" y="489"/>
                </a:cubicBezTo>
                <a:cubicBezTo>
                  <a:pt x="159" y="489"/>
                  <a:pt x="159" y="489"/>
                  <a:pt x="159" y="489"/>
                </a:cubicBezTo>
                <a:cubicBezTo>
                  <a:pt x="171" y="488"/>
                  <a:pt x="180" y="480"/>
                  <a:pt x="181" y="470"/>
                </a:cubicBezTo>
                <a:cubicBezTo>
                  <a:pt x="181" y="469"/>
                  <a:pt x="181" y="469"/>
                  <a:pt x="181" y="469"/>
                </a:cubicBezTo>
                <a:cubicBezTo>
                  <a:pt x="181" y="465"/>
                  <a:pt x="179" y="395"/>
                  <a:pt x="178" y="362"/>
                </a:cubicBezTo>
                <a:cubicBezTo>
                  <a:pt x="201" y="362"/>
                  <a:pt x="201" y="362"/>
                  <a:pt x="201" y="362"/>
                </a:cubicBezTo>
                <a:cubicBezTo>
                  <a:pt x="203" y="362"/>
                  <a:pt x="205" y="360"/>
                  <a:pt x="205" y="357"/>
                </a:cubicBezTo>
                <a:cubicBezTo>
                  <a:pt x="205" y="357"/>
                  <a:pt x="205" y="356"/>
                  <a:pt x="205" y="356"/>
                </a:cubicBezTo>
                <a:cubicBezTo>
                  <a:pt x="184" y="227"/>
                  <a:pt x="184" y="227"/>
                  <a:pt x="184" y="227"/>
                </a:cubicBezTo>
                <a:cubicBezTo>
                  <a:pt x="208" y="285"/>
                  <a:pt x="208" y="285"/>
                  <a:pt x="208" y="285"/>
                </a:cubicBezTo>
                <a:cubicBezTo>
                  <a:pt x="211" y="291"/>
                  <a:pt x="217" y="295"/>
                  <a:pt x="224" y="295"/>
                </a:cubicBezTo>
                <a:cubicBezTo>
                  <a:pt x="224" y="295"/>
                  <a:pt x="224" y="295"/>
                  <a:pt x="224" y="295"/>
                </a:cubicBezTo>
                <a:cubicBezTo>
                  <a:pt x="226" y="295"/>
                  <a:pt x="229" y="295"/>
                  <a:pt x="231" y="294"/>
                </a:cubicBezTo>
                <a:cubicBezTo>
                  <a:pt x="240" y="291"/>
                  <a:pt x="245" y="282"/>
                  <a:pt x="243" y="274"/>
                </a:cubicBezTo>
                <a:close/>
                <a:moveTo>
                  <a:pt x="228" y="285"/>
                </a:moveTo>
                <a:cubicBezTo>
                  <a:pt x="227" y="286"/>
                  <a:pt x="225" y="286"/>
                  <a:pt x="224" y="286"/>
                </a:cubicBezTo>
                <a:cubicBezTo>
                  <a:pt x="224" y="286"/>
                  <a:pt x="224" y="286"/>
                  <a:pt x="224" y="286"/>
                </a:cubicBezTo>
                <a:cubicBezTo>
                  <a:pt x="221" y="286"/>
                  <a:pt x="218" y="284"/>
                  <a:pt x="217" y="282"/>
                </a:cubicBezTo>
                <a:cubicBezTo>
                  <a:pt x="177" y="186"/>
                  <a:pt x="177" y="186"/>
                  <a:pt x="177" y="186"/>
                </a:cubicBezTo>
                <a:cubicBezTo>
                  <a:pt x="176" y="184"/>
                  <a:pt x="173" y="183"/>
                  <a:pt x="171" y="184"/>
                </a:cubicBezTo>
                <a:cubicBezTo>
                  <a:pt x="169" y="184"/>
                  <a:pt x="167" y="187"/>
                  <a:pt x="168" y="189"/>
                </a:cubicBezTo>
                <a:cubicBezTo>
                  <a:pt x="195" y="353"/>
                  <a:pt x="195" y="353"/>
                  <a:pt x="195" y="353"/>
                </a:cubicBezTo>
                <a:cubicBezTo>
                  <a:pt x="174" y="353"/>
                  <a:pt x="174" y="353"/>
                  <a:pt x="174" y="353"/>
                </a:cubicBezTo>
                <a:cubicBezTo>
                  <a:pt x="172" y="353"/>
                  <a:pt x="171" y="353"/>
                  <a:pt x="170" y="354"/>
                </a:cubicBezTo>
                <a:cubicBezTo>
                  <a:pt x="169" y="355"/>
                  <a:pt x="169" y="356"/>
                  <a:pt x="169" y="357"/>
                </a:cubicBezTo>
                <a:cubicBezTo>
                  <a:pt x="169" y="357"/>
                  <a:pt x="170" y="385"/>
                  <a:pt x="170" y="413"/>
                </a:cubicBezTo>
                <a:cubicBezTo>
                  <a:pt x="171" y="427"/>
                  <a:pt x="171" y="441"/>
                  <a:pt x="171" y="452"/>
                </a:cubicBezTo>
                <a:cubicBezTo>
                  <a:pt x="172" y="461"/>
                  <a:pt x="172" y="466"/>
                  <a:pt x="172" y="469"/>
                </a:cubicBezTo>
                <a:cubicBezTo>
                  <a:pt x="172" y="469"/>
                  <a:pt x="172" y="469"/>
                  <a:pt x="172" y="469"/>
                </a:cubicBezTo>
                <a:cubicBezTo>
                  <a:pt x="172" y="475"/>
                  <a:pt x="166" y="479"/>
                  <a:pt x="159" y="479"/>
                </a:cubicBezTo>
                <a:cubicBezTo>
                  <a:pt x="159" y="484"/>
                  <a:pt x="159" y="484"/>
                  <a:pt x="159" y="484"/>
                </a:cubicBezTo>
                <a:cubicBezTo>
                  <a:pt x="159" y="479"/>
                  <a:pt x="159" y="479"/>
                  <a:pt x="159" y="479"/>
                </a:cubicBezTo>
                <a:cubicBezTo>
                  <a:pt x="152" y="479"/>
                  <a:pt x="147" y="475"/>
                  <a:pt x="146" y="469"/>
                </a:cubicBezTo>
                <a:cubicBezTo>
                  <a:pt x="133" y="357"/>
                  <a:pt x="133" y="357"/>
                  <a:pt x="133" y="357"/>
                </a:cubicBezTo>
                <a:cubicBezTo>
                  <a:pt x="133" y="354"/>
                  <a:pt x="131" y="353"/>
                  <a:pt x="129" y="353"/>
                </a:cubicBezTo>
                <a:cubicBezTo>
                  <a:pt x="116" y="353"/>
                  <a:pt x="116" y="353"/>
                  <a:pt x="116" y="353"/>
                </a:cubicBezTo>
                <a:cubicBezTo>
                  <a:pt x="114" y="353"/>
                  <a:pt x="112" y="354"/>
                  <a:pt x="111" y="357"/>
                </a:cubicBezTo>
                <a:cubicBezTo>
                  <a:pt x="98" y="469"/>
                  <a:pt x="98" y="469"/>
                  <a:pt x="98" y="469"/>
                </a:cubicBezTo>
                <a:cubicBezTo>
                  <a:pt x="98" y="475"/>
                  <a:pt x="92" y="479"/>
                  <a:pt x="85" y="479"/>
                </a:cubicBezTo>
                <a:cubicBezTo>
                  <a:pt x="79" y="479"/>
                  <a:pt x="73" y="475"/>
                  <a:pt x="73" y="469"/>
                </a:cubicBezTo>
                <a:cubicBezTo>
                  <a:pt x="73" y="469"/>
                  <a:pt x="73" y="469"/>
                  <a:pt x="73" y="469"/>
                </a:cubicBezTo>
                <a:cubicBezTo>
                  <a:pt x="73" y="468"/>
                  <a:pt x="73" y="466"/>
                  <a:pt x="73" y="465"/>
                </a:cubicBezTo>
                <a:cubicBezTo>
                  <a:pt x="73" y="462"/>
                  <a:pt x="73" y="457"/>
                  <a:pt x="73" y="452"/>
                </a:cubicBezTo>
                <a:cubicBezTo>
                  <a:pt x="73" y="441"/>
                  <a:pt x="74" y="427"/>
                  <a:pt x="74" y="413"/>
                </a:cubicBezTo>
                <a:cubicBezTo>
                  <a:pt x="75" y="385"/>
                  <a:pt x="76" y="357"/>
                  <a:pt x="76" y="357"/>
                </a:cubicBezTo>
                <a:cubicBezTo>
                  <a:pt x="76" y="356"/>
                  <a:pt x="75" y="355"/>
                  <a:pt x="74" y="354"/>
                </a:cubicBezTo>
                <a:cubicBezTo>
                  <a:pt x="74" y="353"/>
                  <a:pt x="72" y="353"/>
                  <a:pt x="71" y="353"/>
                </a:cubicBezTo>
                <a:cubicBezTo>
                  <a:pt x="49" y="353"/>
                  <a:pt x="49" y="353"/>
                  <a:pt x="49" y="353"/>
                </a:cubicBezTo>
                <a:cubicBezTo>
                  <a:pt x="77" y="189"/>
                  <a:pt x="77" y="189"/>
                  <a:pt x="77" y="189"/>
                </a:cubicBezTo>
                <a:cubicBezTo>
                  <a:pt x="77" y="187"/>
                  <a:pt x="76" y="184"/>
                  <a:pt x="73" y="184"/>
                </a:cubicBezTo>
                <a:cubicBezTo>
                  <a:pt x="71" y="183"/>
                  <a:pt x="69" y="184"/>
                  <a:pt x="68" y="186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26" y="284"/>
                  <a:pt x="24" y="286"/>
                  <a:pt x="20" y="286"/>
                </a:cubicBezTo>
                <a:cubicBezTo>
                  <a:pt x="19" y="286"/>
                  <a:pt x="18" y="286"/>
                  <a:pt x="17" y="285"/>
                </a:cubicBezTo>
                <a:cubicBezTo>
                  <a:pt x="13" y="284"/>
                  <a:pt x="10" y="280"/>
                  <a:pt x="11" y="276"/>
                </a:cubicBezTo>
                <a:cubicBezTo>
                  <a:pt x="11" y="276"/>
                  <a:pt x="11" y="276"/>
                  <a:pt x="11" y="276"/>
                </a:cubicBezTo>
                <a:cubicBezTo>
                  <a:pt x="11" y="275"/>
                  <a:pt x="12" y="273"/>
                  <a:pt x="12" y="271"/>
                </a:cubicBezTo>
                <a:cubicBezTo>
                  <a:pt x="13" y="268"/>
                  <a:pt x="15" y="264"/>
                  <a:pt x="16" y="259"/>
                </a:cubicBezTo>
                <a:cubicBezTo>
                  <a:pt x="27" y="226"/>
                  <a:pt x="52" y="149"/>
                  <a:pt x="58" y="136"/>
                </a:cubicBezTo>
                <a:cubicBezTo>
                  <a:pt x="64" y="124"/>
                  <a:pt x="76" y="112"/>
                  <a:pt x="122" y="112"/>
                </a:cubicBezTo>
                <a:cubicBezTo>
                  <a:pt x="168" y="112"/>
                  <a:pt x="181" y="124"/>
                  <a:pt x="186" y="136"/>
                </a:cubicBezTo>
                <a:cubicBezTo>
                  <a:pt x="192" y="149"/>
                  <a:pt x="217" y="226"/>
                  <a:pt x="228" y="259"/>
                </a:cubicBezTo>
                <a:cubicBezTo>
                  <a:pt x="230" y="264"/>
                  <a:pt x="231" y="268"/>
                  <a:pt x="232" y="271"/>
                </a:cubicBezTo>
                <a:cubicBezTo>
                  <a:pt x="233" y="273"/>
                  <a:pt x="233" y="275"/>
                  <a:pt x="234" y="276"/>
                </a:cubicBezTo>
                <a:cubicBezTo>
                  <a:pt x="234" y="276"/>
                  <a:pt x="234" y="276"/>
                  <a:pt x="234" y="276"/>
                </a:cubicBezTo>
                <a:cubicBezTo>
                  <a:pt x="235" y="280"/>
                  <a:pt x="232" y="284"/>
                  <a:pt x="228" y="2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hape 2602">
            <a:extLst>
              <a:ext uri="{FF2B5EF4-FFF2-40B4-BE49-F238E27FC236}">
                <a16:creationId xmlns="" xmlns:a16="http://schemas.microsoft.com/office/drawing/2014/main" id="{0080395F-8AA1-44BB-8B2D-9BE5E7B76902}"/>
              </a:ext>
            </a:extLst>
          </p:cNvPr>
          <p:cNvSpPr/>
          <p:nvPr/>
        </p:nvSpPr>
        <p:spPr>
          <a:xfrm>
            <a:off x="7616958" y="3450903"/>
            <a:ext cx="226677" cy="18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F7F7F7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" name="Shape 2603">
            <a:extLst>
              <a:ext uri="{FF2B5EF4-FFF2-40B4-BE49-F238E27FC236}">
                <a16:creationId xmlns="" xmlns:a16="http://schemas.microsoft.com/office/drawing/2014/main" id="{48E17D55-1786-413A-950F-A572875CCD6E}"/>
              </a:ext>
            </a:extLst>
          </p:cNvPr>
          <p:cNvSpPr/>
          <p:nvPr/>
        </p:nvSpPr>
        <p:spPr>
          <a:xfrm flipH="1">
            <a:off x="6895362" y="3450903"/>
            <a:ext cx="282000" cy="257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F7F7F7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40770BF-A81E-4739-8CE3-0454B99A7C9F}"/>
              </a:ext>
            </a:extLst>
          </p:cNvPr>
          <p:cNvSpPr/>
          <p:nvPr/>
        </p:nvSpPr>
        <p:spPr>
          <a:xfrm>
            <a:off x="5961191" y="3165028"/>
            <a:ext cx="192021" cy="192021"/>
          </a:xfrm>
          <a:prstGeom prst="ellipse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156357-8945-4BC4-B9AF-647DE7D7B80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057202" y="3357049"/>
            <a:ext cx="0" cy="1881978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E899768-99BE-4F72-BC75-0008A2103D68}"/>
              </a:ext>
            </a:extLst>
          </p:cNvPr>
          <p:cNvSpPr/>
          <p:nvPr/>
        </p:nvSpPr>
        <p:spPr>
          <a:xfrm>
            <a:off x="4834963" y="5168759"/>
            <a:ext cx="2425955" cy="962595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7" name="Picture 36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5BDBFB1E-7C30-4146-B128-900D2789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12" y="5146134"/>
            <a:ext cx="1929950" cy="9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/>
          </p:cNvCxnSpPr>
          <p:nvPr/>
        </p:nvCxnSpPr>
        <p:spPr>
          <a:xfrm>
            <a:off x="1667092" y="3937540"/>
            <a:ext cx="4607515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45417" y="844435"/>
            <a:ext cx="20682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Long Shipping Time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54986" y="6339508"/>
            <a:ext cx="18490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Short Shipping Time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79546" y="3783651"/>
            <a:ext cx="1639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High </a:t>
            </a:r>
            <a:r>
              <a:rPr lang="fr-FR" sz="1400" spc="300" dirty="0" err="1">
                <a:latin typeface="Helvetica Neue" charset="0"/>
                <a:ea typeface="Helvetica Neue" charset="0"/>
                <a:cs typeface="Helvetica Neue" charset="0"/>
              </a:rPr>
              <a:t>Prices</a:t>
            </a:r>
            <a:endParaRPr lang="fr-FR" sz="1400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4147" y="3783650"/>
            <a:ext cx="15172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Low </a:t>
            </a:r>
            <a:r>
              <a:rPr lang="fr-FR" sz="1400" spc="300" dirty="0" err="1">
                <a:latin typeface="Helvetica Neue" charset="0"/>
                <a:ea typeface="Helvetica Neue" charset="0"/>
                <a:cs typeface="Helvetica Neue" charset="0"/>
              </a:rPr>
              <a:t>Prices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6" name="Picture 2" descr="Image result for UPS">
            <a:extLst>
              <a:ext uri="{FF2B5EF4-FFF2-40B4-BE49-F238E27FC236}">
                <a16:creationId xmlns="" xmlns:a16="http://schemas.microsoft.com/office/drawing/2014/main" id="{AF07C492-857F-4138-9C40-53F95289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12" y="2575666"/>
            <a:ext cx="1078636" cy="66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dEx logo png">
            <a:extLst>
              <a:ext uri="{FF2B5EF4-FFF2-40B4-BE49-F238E27FC236}">
                <a16:creationId xmlns="" xmlns:a16="http://schemas.microsoft.com/office/drawing/2014/main" id="{D73D0F32-F49A-4558-9A22-EB4E7E91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69" y="4533449"/>
            <a:ext cx="1101010" cy="353671"/>
          </a:xfrm>
          <a:prstGeom prst="rect">
            <a:avLst/>
          </a:prstGeom>
          <a:solidFill>
            <a:srgbClr val="F7F7F7"/>
          </a:solidFill>
        </p:spPr>
      </p:pic>
      <p:pic>
        <p:nvPicPr>
          <p:cNvPr id="1030" name="Picture 6" descr="Related image">
            <a:extLst>
              <a:ext uri="{FF2B5EF4-FFF2-40B4-BE49-F238E27FC236}">
                <a16:creationId xmlns="" xmlns:a16="http://schemas.microsoft.com/office/drawing/2014/main" id="{DA0EE116-A49F-4A24-A3A4-ECFF6D0B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48" y="3118478"/>
            <a:ext cx="556165" cy="55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oyalMail">
            <a:extLst>
              <a:ext uri="{FF2B5EF4-FFF2-40B4-BE49-F238E27FC236}">
                <a16:creationId xmlns="" xmlns:a16="http://schemas.microsoft.com/office/drawing/2014/main" id="{40297107-F3AB-4401-B86F-2869CE1D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0" y="5226764"/>
            <a:ext cx="865096" cy="62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nada post">
            <a:extLst>
              <a:ext uri="{FF2B5EF4-FFF2-40B4-BE49-F238E27FC236}">
                <a16:creationId xmlns="" xmlns:a16="http://schemas.microsoft.com/office/drawing/2014/main" id="{0BEA67B8-07D4-4D2F-AA7C-2D58E55A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2" y="2777597"/>
            <a:ext cx="794046" cy="7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FC0B691F-9CAC-479E-84C2-13D263BE414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48587" y="1436143"/>
            <a:ext cx="534685" cy="534685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869C909-B5EA-441B-902F-B0ECF7FA1F73}"/>
              </a:ext>
            </a:extLst>
          </p:cNvPr>
          <p:cNvCxnSpPr>
            <a:cxnSpLocks/>
          </p:cNvCxnSpPr>
          <p:nvPr/>
        </p:nvCxnSpPr>
        <p:spPr>
          <a:xfrm flipV="1">
            <a:off x="8250297" y="2655689"/>
            <a:ext cx="0" cy="2579495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5A8C1B2-B63B-401B-8319-77EDBC698DC7}"/>
              </a:ext>
            </a:extLst>
          </p:cNvPr>
          <p:cNvSpPr txBox="1"/>
          <p:nvPr/>
        </p:nvSpPr>
        <p:spPr>
          <a:xfrm>
            <a:off x="8699398" y="747161"/>
            <a:ext cx="3251200" cy="3000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Canada to Australia (1-4lb)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2C74A7F-43DC-463D-B9F8-708DA6C86865}"/>
              </a:ext>
            </a:extLst>
          </p:cNvPr>
          <p:cNvSpPr txBox="1"/>
          <p:nvPr/>
        </p:nvSpPr>
        <p:spPr>
          <a:xfrm>
            <a:off x="8940800" y="1107759"/>
            <a:ext cx="3251200" cy="9233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UPS = $63.50 – 10 days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FedEx = 245.50 –5 days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Post Canada = $173.86 – 7 days</a:t>
            </a:r>
          </a:p>
          <a:p>
            <a:pPr>
              <a:lnSpc>
                <a:spcPct val="90000"/>
              </a:lnSpc>
            </a:pPr>
            <a:endParaRPr lang="en-US" sz="15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264CA399-9B3C-44EE-AD45-F9AB7768AA02}"/>
              </a:ext>
            </a:extLst>
          </p:cNvPr>
          <p:cNvSpPr txBox="1"/>
          <p:nvPr/>
        </p:nvSpPr>
        <p:spPr>
          <a:xfrm>
            <a:off x="8699398" y="2295091"/>
            <a:ext cx="3251200" cy="3000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Canada to China (1-4lb)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6BA7EE1-EE1E-454C-98C7-DA83CB2F4D3B}"/>
              </a:ext>
            </a:extLst>
          </p:cNvPr>
          <p:cNvSpPr txBox="1"/>
          <p:nvPr/>
        </p:nvSpPr>
        <p:spPr>
          <a:xfrm>
            <a:off x="8940800" y="2655689"/>
            <a:ext cx="3251200" cy="9233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UPS = $61.50 – 5 days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FedEx = 218.31 –4 days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Post Canada = $176.96 – 8 days</a:t>
            </a:r>
          </a:p>
          <a:p>
            <a:pPr>
              <a:lnSpc>
                <a:spcPct val="90000"/>
              </a:lnSpc>
            </a:pPr>
            <a:endParaRPr lang="en-US" sz="15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2C6BD5C8-AA7C-4784-98D5-FE0C58CB9209}"/>
              </a:ext>
            </a:extLst>
          </p:cNvPr>
          <p:cNvSpPr txBox="1"/>
          <p:nvPr/>
        </p:nvSpPr>
        <p:spPr>
          <a:xfrm>
            <a:off x="8699398" y="3841856"/>
            <a:ext cx="3251200" cy="3000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Japan to Canada (1-4lb)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056DAD70-3153-4786-8C07-550100DE57B8}"/>
              </a:ext>
            </a:extLst>
          </p:cNvPr>
          <p:cNvSpPr txBox="1"/>
          <p:nvPr/>
        </p:nvSpPr>
        <p:spPr>
          <a:xfrm>
            <a:off x="8940800" y="4202454"/>
            <a:ext cx="3251200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Japan Post = $56.30 – 7 days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Japan Express = $26.20 – 2 months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17E6B29E-6FF2-4321-A8BA-63940B5496F5}"/>
              </a:ext>
            </a:extLst>
          </p:cNvPr>
          <p:cNvSpPr txBox="1"/>
          <p:nvPr/>
        </p:nvSpPr>
        <p:spPr>
          <a:xfrm>
            <a:off x="8699398" y="5188286"/>
            <a:ext cx="3251200" cy="3000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UK to Canada (1-4lb)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4736CAE9-E385-4924-A592-CEF27358E396}"/>
              </a:ext>
            </a:extLst>
          </p:cNvPr>
          <p:cNvSpPr txBox="1"/>
          <p:nvPr/>
        </p:nvSpPr>
        <p:spPr>
          <a:xfrm>
            <a:off x="8940800" y="5548884"/>
            <a:ext cx="3251200" cy="3000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Helvetica Neue Thin" charset="0"/>
                <a:ea typeface="Helvetica Neue Thin" charset="0"/>
                <a:cs typeface="Helvetica Neue Thin" charset="0"/>
              </a:rPr>
              <a:t>Royal Mail = $ $110.72 – 1 day</a:t>
            </a:r>
          </a:p>
        </p:txBody>
      </p:sp>
      <p:pic>
        <p:nvPicPr>
          <p:cNvPr id="110" name="Picture 109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90EA8C2C-6239-4F3C-B61D-53BD41A17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117" y="4740576"/>
            <a:ext cx="1252913" cy="639599"/>
          </a:xfrm>
          <a:prstGeom prst="rect">
            <a:avLst/>
          </a:prstGeom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3979519" y="1377659"/>
            <a:ext cx="1" cy="496184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grabr logo">
            <a:extLst>
              <a:ext uri="{FF2B5EF4-FFF2-40B4-BE49-F238E27FC236}">
                <a16:creationId xmlns="" xmlns:a16="http://schemas.microsoft.com/office/drawing/2014/main" id="{E07630ED-5599-4572-B264-887D6113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70" y="4330799"/>
            <a:ext cx="502707" cy="5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 Placeholder 3">
            <a:extLst>
              <a:ext uri="{FF2B5EF4-FFF2-40B4-BE49-F238E27FC236}">
                <a16:creationId xmlns="" xmlns:a16="http://schemas.microsoft.com/office/drawing/2014/main" id="{72EA0670-E986-4250-B967-A1EC854FE1FD}"/>
              </a:ext>
            </a:extLst>
          </p:cNvPr>
          <p:cNvSpPr txBox="1">
            <a:spLocks/>
          </p:cNvSpPr>
          <p:nvPr/>
        </p:nvSpPr>
        <p:spPr>
          <a:xfrm>
            <a:off x="450059" y="230700"/>
            <a:ext cx="4481513" cy="701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Helvetica Neue" panose="02000403000000020004"/>
              </a:rPr>
              <a:t>Competitors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4150" y="4109914"/>
            <a:ext cx="689932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A" sz="2000" smtClean="0">
                <a:latin typeface="Helvetica Neue Thin" charset="0"/>
                <a:ea typeface="Helvetica Neue Thin" charset="0"/>
                <a:cs typeface="Helvetica Neue Thin" charset="0"/>
              </a:rPr>
              <a:t>Grabr</a:t>
            </a:r>
            <a:endParaRPr lang="en-CA" sz="2000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41ED381-1ABE-41D3-9601-DB3DCC3F3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46837" cy="701731"/>
          </a:xfrm>
        </p:spPr>
        <p:txBody>
          <a:bodyPr/>
          <a:lstStyle/>
          <a:p>
            <a:r>
              <a:rPr lang="en-US" dirty="0"/>
              <a:t>Growth Prospects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102670-0145-453B-900F-05CE17B673B7}"/>
              </a:ext>
            </a:extLst>
          </p:cNvPr>
          <p:cNvSpPr txBox="1"/>
          <p:nvPr/>
        </p:nvSpPr>
        <p:spPr>
          <a:xfrm>
            <a:off x="1200150" y="1495425"/>
            <a:ext cx="10515600" cy="4401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Sell Data to Determine Trends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Sell Data to Countries Establishing New Trade Relationships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Insurance For More Monetization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Expansion Beyond Canada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Deals Within the Platform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Exclusive Market Data About Exclusive Pop-Up Items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Partnerships</a:t>
            </a:r>
          </a:p>
        </p:txBody>
      </p:sp>
    </p:spTree>
    <p:extLst>
      <p:ext uri="{BB962C8B-B14F-4D97-AF65-F5344CB8AC3E}">
        <p14:creationId xmlns:p14="http://schemas.microsoft.com/office/powerpoint/2010/main" val="20617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="" xmlns:a16="http://schemas.microsoft.com/office/drawing/2014/main" id="{3F9EF963-B2BD-4E33-9421-32EFF204375A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="" xmlns:a16="http://schemas.microsoft.com/office/drawing/2014/main" id="{4FCDFC2A-99EB-43E9-B0AE-5855E940B095}"/>
              </a:ext>
            </a:extLst>
          </p:cNvPr>
          <p:cNvSpPr txBox="1">
            <a:spLocks/>
          </p:cNvSpPr>
          <p:nvPr/>
        </p:nvSpPr>
        <p:spPr>
          <a:xfrm>
            <a:off x="0" y="2622550"/>
            <a:ext cx="12192000" cy="1200329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accent1"/>
                </a:solidFill>
              </a:rPr>
              <a:t>Why Us? </a:t>
            </a:r>
          </a:p>
        </p:txBody>
      </p:sp>
    </p:spTree>
    <p:extLst>
      <p:ext uri="{BB962C8B-B14F-4D97-AF65-F5344CB8AC3E}">
        <p14:creationId xmlns:p14="http://schemas.microsoft.com/office/powerpoint/2010/main" val="21111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CA9F760-A6E2-40F9-8914-164EBE98E3F9}"/>
              </a:ext>
            </a:extLst>
          </p:cNvPr>
          <p:cNvSpPr txBox="1"/>
          <p:nvPr/>
        </p:nvSpPr>
        <p:spPr>
          <a:xfrm>
            <a:off x="0" y="2466975"/>
            <a:ext cx="1219200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662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7D361622-7444-4310-AE17-870A3960B2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19" b="121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C61279-B82F-4B59-A7D7-BB72CAACC77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2925" y="603250"/>
            <a:ext cx="4481513" cy="7016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Helvetica Neue" panose="02000403000000020004"/>
              </a:rPr>
              <a:t>Product Offering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B3B2EAA-5F21-403E-8025-E3FE5B8B1CC5}"/>
              </a:ext>
            </a:extLst>
          </p:cNvPr>
          <p:cNvSpPr txBox="1"/>
          <p:nvPr/>
        </p:nvSpPr>
        <p:spPr>
          <a:xfrm>
            <a:off x="906462" y="1638300"/>
            <a:ext cx="6008687" cy="40534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Minimizing</a:t>
            </a: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 International Shipping Costs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Monetizing </a:t>
            </a:r>
            <a:r>
              <a:rPr lang="en-US" sz="22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Excess</a:t>
            </a: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 Luggage Space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Guaranteed</a:t>
            </a: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 Delivery Date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Connecting </a:t>
            </a:r>
            <a:r>
              <a:rPr lang="en-US" sz="22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Customer</a:t>
            </a: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en-US" sz="22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Travellers</a:t>
            </a: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Access to </a:t>
            </a:r>
            <a:r>
              <a:rPr lang="en-US" sz="22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One-of-a-Kind</a:t>
            </a:r>
            <a:r>
              <a:rPr lang="en-US" sz="2200" dirty="0">
                <a:latin typeface="Helvetica Neue Thin" charset="0"/>
                <a:ea typeface="Helvetica Neue Thin" charset="0"/>
                <a:cs typeface="Helvetica Neue Thin" charset="0"/>
              </a:rPr>
              <a:t> Products</a:t>
            </a:r>
          </a:p>
        </p:txBody>
      </p:sp>
    </p:spTree>
    <p:extLst>
      <p:ext uri="{BB962C8B-B14F-4D97-AF65-F5344CB8AC3E}">
        <p14:creationId xmlns:p14="http://schemas.microsoft.com/office/powerpoint/2010/main" val="31805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317</Words>
  <Application>Microsoft Macintosh PowerPoint</Application>
  <PresentationFormat>Widescreen</PresentationFormat>
  <Paragraphs>88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Century Gothic</vt:lpstr>
      <vt:lpstr>Gill Sans</vt:lpstr>
      <vt:lpstr>Helvetica Neue</vt:lpstr>
      <vt:lpstr>Helvetica Neue Light</vt:lpstr>
      <vt:lpstr>Helvetica Neue Thin</vt:lpstr>
      <vt:lpstr>HelveticaNeue-UltraLight</vt:lpstr>
      <vt:lpstr>Segoe UI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Mitul Shah</cp:lastModifiedBy>
  <cp:revision>254</cp:revision>
  <dcterms:created xsi:type="dcterms:W3CDTF">2015-10-12T10:51:44Z</dcterms:created>
  <dcterms:modified xsi:type="dcterms:W3CDTF">2017-10-16T01:30:21Z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