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7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40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D6A58-7584-4B2E-A7B7-3D5A7497B84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8963E7A-0B03-49FE-8F2A-806BF1E64CB5}">
      <dgm:prSet/>
      <dgm:spPr/>
      <dgm:t>
        <a:bodyPr/>
        <a:lstStyle/>
        <a:p>
          <a:r>
            <a:rPr lang="en-US"/>
            <a:t>Total transaction amount -  </a:t>
          </a:r>
          <a:r>
            <a:rPr lang="en-US" b="1"/>
            <a:t>$2263K ($2.3M)</a:t>
          </a:r>
          <a:endParaRPr lang="en-US"/>
        </a:p>
      </dgm:t>
    </dgm:pt>
    <dgm:pt modelId="{5FF16177-1986-45F0-8584-BEFACBAFE8A7}" type="parTrans" cxnId="{C9D5BEC6-3F83-4BCC-9CEE-86ACE02DD961}">
      <dgm:prSet/>
      <dgm:spPr/>
      <dgm:t>
        <a:bodyPr/>
        <a:lstStyle/>
        <a:p>
          <a:endParaRPr lang="en-US"/>
        </a:p>
      </dgm:t>
    </dgm:pt>
    <dgm:pt modelId="{8D1E45FB-64CA-49E9-A8EE-F05D9732AE30}" type="sibTrans" cxnId="{C9D5BEC6-3F83-4BCC-9CEE-86ACE02DD961}">
      <dgm:prSet/>
      <dgm:spPr/>
      <dgm:t>
        <a:bodyPr/>
        <a:lstStyle/>
        <a:p>
          <a:endParaRPr lang="en-US"/>
        </a:p>
      </dgm:t>
    </dgm:pt>
    <dgm:pt modelId="{59AAF8BD-A7A5-4DE2-8333-D7055AFE5BCE}">
      <dgm:prSet/>
      <dgm:spPr/>
      <dgm:t>
        <a:bodyPr/>
        <a:lstStyle/>
        <a:p>
          <a:r>
            <a:rPr lang="en-US" dirty="0"/>
            <a:t>Average weekly transaction amount </a:t>
          </a:r>
          <a:r>
            <a:rPr lang="en-US" b="1" dirty="0"/>
            <a:t>$141,000</a:t>
          </a:r>
          <a:endParaRPr lang="en-US" dirty="0"/>
        </a:p>
      </dgm:t>
    </dgm:pt>
    <dgm:pt modelId="{0F1CA6E3-B86A-4169-8CBC-FABB85A03351}" type="parTrans" cxnId="{EED27637-E1BF-45C3-939D-70DEB23D8505}">
      <dgm:prSet/>
      <dgm:spPr/>
      <dgm:t>
        <a:bodyPr/>
        <a:lstStyle/>
        <a:p>
          <a:endParaRPr lang="en-US"/>
        </a:p>
      </dgm:t>
    </dgm:pt>
    <dgm:pt modelId="{BAC664C0-B905-4A65-A32B-8B5B392E3DD0}" type="sibTrans" cxnId="{EED27637-E1BF-45C3-939D-70DEB23D8505}">
      <dgm:prSet/>
      <dgm:spPr/>
      <dgm:t>
        <a:bodyPr/>
        <a:lstStyle/>
        <a:p>
          <a:endParaRPr lang="en-US"/>
        </a:p>
      </dgm:t>
    </dgm:pt>
    <dgm:pt modelId="{86DD9538-A613-4AA5-BA67-B332D7260C2B}">
      <dgm:prSet/>
      <dgm:spPr/>
      <dgm:t>
        <a:bodyPr/>
        <a:lstStyle/>
        <a:p>
          <a:r>
            <a:rPr lang="en-US" dirty="0"/>
            <a:t>Average per day transaction amount  </a:t>
          </a:r>
          <a:r>
            <a:rPr lang="en-US" b="1" dirty="0"/>
            <a:t>$24,871 </a:t>
          </a:r>
          <a:endParaRPr lang="en-US" dirty="0"/>
        </a:p>
      </dgm:t>
    </dgm:pt>
    <dgm:pt modelId="{828A819B-0977-4D75-A4B1-CDB0B3B9D9C3}" type="parTrans" cxnId="{588BEFD9-FED7-45AB-A388-79AA1EAA3374}">
      <dgm:prSet/>
      <dgm:spPr/>
      <dgm:t>
        <a:bodyPr/>
        <a:lstStyle/>
        <a:p>
          <a:endParaRPr lang="en-US"/>
        </a:p>
      </dgm:t>
    </dgm:pt>
    <dgm:pt modelId="{366CDCDE-DB88-48B8-A127-5AC1E526DA77}" type="sibTrans" cxnId="{588BEFD9-FED7-45AB-A388-79AA1EAA3374}">
      <dgm:prSet/>
      <dgm:spPr/>
      <dgm:t>
        <a:bodyPr/>
        <a:lstStyle/>
        <a:p>
          <a:endParaRPr lang="en-US"/>
        </a:p>
      </dgm:t>
    </dgm:pt>
    <dgm:pt modelId="{422F3FC3-1A5C-42D1-A91A-F8134F41F200}">
      <dgm:prSet/>
      <dgm:spPr/>
      <dgm:t>
        <a:bodyPr/>
        <a:lstStyle/>
        <a:p>
          <a:r>
            <a:rPr lang="en-US" dirty="0"/>
            <a:t>Average monthly transaction count  </a:t>
          </a:r>
          <a:r>
            <a:rPr lang="en-US" b="1" dirty="0"/>
            <a:t>4014</a:t>
          </a:r>
          <a:endParaRPr lang="en-US" dirty="0"/>
        </a:p>
      </dgm:t>
    </dgm:pt>
    <dgm:pt modelId="{89433557-8564-48F1-9F89-1C9D1C62A452}" type="parTrans" cxnId="{D5AD2158-FBD7-4BEC-830E-7EB54B5233F7}">
      <dgm:prSet/>
      <dgm:spPr/>
      <dgm:t>
        <a:bodyPr/>
        <a:lstStyle/>
        <a:p>
          <a:endParaRPr lang="en-US"/>
        </a:p>
      </dgm:t>
    </dgm:pt>
    <dgm:pt modelId="{BF53D3FF-E82F-4C5F-BC9A-21C0C28D791B}" type="sibTrans" cxnId="{D5AD2158-FBD7-4BEC-830E-7EB54B5233F7}">
      <dgm:prSet/>
      <dgm:spPr/>
      <dgm:t>
        <a:bodyPr/>
        <a:lstStyle/>
        <a:p>
          <a:endParaRPr lang="en-US"/>
        </a:p>
      </dgm:t>
    </dgm:pt>
    <dgm:pt modelId="{50595BFD-6538-4496-81F5-F62CAE88F6B9}">
      <dgm:prSet/>
      <dgm:spPr/>
      <dgm:t>
        <a:bodyPr/>
        <a:lstStyle/>
        <a:p>
          <a:r>
            <a:rPr lang="en-US" dirty="0"/>
            <a:t>Average weekly transaction count  </a:t>
          </a:r>
          <a:r>
            <a:rPr lang="en-US" b="1" dirty="0"/>
            <a:t>860 </a:t>
          </a:r>
          <a:endParaRPr lang="en-US" dirty="0"/>
        </a:p>
      </dgm:t>
    </dgm:pt>
    <dgm:pt modelId="{FE9E0071-9515-44B3-8B3D-D69F716A340D}" type="parTrans" cxnId="{635114F0-33FF-4FEF-ABA3-A6F03A76BAA2}">
      <dgm:prSet/>
      <dgm:spPr/>
      <dgm:t>
        <a:bodyPr/>
        <a:lstStyle/>
        <a:p>
          <a:endParaRPr lang="en-US"/>
        </a:p>
      </dgm:t>
    </dgm:pt>
    <dgm:pt modelId="{9E1AC266-F1DE-4260-9229-C63AC31F86AB}" type="sibTrans" cxnId="{635114F0-33FF-4FEF-ABA3-A6F03A76BAA2}">
      <dgm:prSet/>
      <dgm:spPr/>
      <dgm:t>
        <a:bodyPr/>
        <a:lstStyle/>
        <a:p>
          <a:endParaRPr lang="en-US"/>
        </a:p>
      </dgm:t>
    </dgm:pt>
    <dgm:pt modelId="{61E4830B-F953-4D0D-96BA-29E827FEF1A8}" type="pres">
      <dgm:prSet presAssocID="{019D6A58-7584-4B2E-A7B7-3D5A7497B84C}" presName="root" presStyleCnt="0">
        <dgm:presLayoutVars>
          <dgm:dir/>
          <dgm:resizeHandles val="exact"/>
        </dgm:presLayoutVars>
      </dgm:prSet>
      <dgm:spPr/>
    </dgm:pt>
    <dgm:pt modelId="{CDFC4A92-C292-4984-B453-1FE93846D0D2}" type="pres">
      <dgm:prSet presAssocID="{68963E7A-0B03-49FE-8F2A-806BF1E64CB5}" presName="compNode" presStyleCnt="0"/>
      <dgm:spPr/>
    </dgm:pt>
    <dgm:pt modelId="{946E6418-741C-4F34-BC75-44B2915C0191}" type="pres">
      <dgm:prSet presAssocID="{68963E7A-0B03-49FE-8F2A-806BF1E64CB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A86C4EB-DE7A-4324-80D5-71B93ED273FB}" type="pres">
      <dgm:prSet presAssocID="{68963E7A-0B03-49FE-8F2A-806BF1E64CB5}" presName="spaceRect" presStyleCnt="0"/>
      <dgm:spPr/>
    </dgm:pt>
    <dgm:pt modelId="{29DBF2F4-0058-4A50-8C85-E1D2BEDBFDE2}" type="pres">
      <dgm:prSet presAssocID="{68963E7A-0B03-49FE-8F2A-806BF1E64CB5}" presName="textRect" presStyleLbl="revTx" presStyleIdx="0" presStyleCnt="5">
        <dgm:presLayoutVars>
          <dgm:chMax val="1"/>
          <dgm:chPref val="1"/>
        </dgm:presLayoutVars>
      </dgm:prSet>
      <dgm:spPr/>
    </dgm:pt>
    <dgm:pt modelId="{5444DBA3-47E3-4ADF-8515-01DB5AF35D2C}" type="pres">
      <dgm:prSet presAssocID="{8D1E45FB-64CA-49E9-A8EE-F05D9732AE30}" presName="sibTrans" presStyleCnt="0"/>
      <dgm:spPr/>
    </dgm:pt>
    <dgm:pt modelId="{CB425E44-0D15-43FE-BF3E-55E90A5E540E}" type="pres">
      <dgm:prSet presAssocID="{59AAF8BD-A7A5-4DE2-8333-D7055AFE5BCE}" presName="compNode" presStyleCnt="0"/>
      <dgm:spPr/>
    </dgm:pt>
    <dgm:pt modelId="{E2B93A54-EEDF-41A9-AB8C-1069B6A8FD15}" type="pres">
      <dgm:prSet presAssocID="{59AAF8BD-A7A5-4DE2-8333-D7055AFE5BC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D060CB0-89EC-4D1A-934C-3E73B903A85E}" type="pres">
      <dgm:prSet presAssocID="{59AAF8BD-A7A5-4DE2-8333-D7055AFE5BCE}" presName="spaceRect" presStyleCnt="0"/>
      <dgm:spPr/>
    </dgm:pt>
    <dgm:pt modelId="{C07AA85B-331E-43DC-A3B9-F3787C01E465}" type="pres">
      <dgm:prSet presAssocID="{59AAF8BD-A7A5-4DE2-8333-D7055AFE5BCE}" presName="textRect" presStyleLbl="revTx" presStyleIdx="1" presStyleCnt="5">
        <dgm:presLayoutVars>
          <dgm:chMax val="1"/>
          <dgm:chPref val="1"/>
        </dgm:presLayoutVars>
      </dgm:prSet>
      <dgm:spPr/>
    </dgm:pt>
    <dgm:pt modelId="{B46B47F5-2158-47A3-AA92-D8F5EA1A1100}" type="pres">
      <dgm:prSet presAssocID="{BAC664C0-B905-4A65-A32B-8B5B392E3DD0}" presName="sibTrans" presStyleCnt="0"/>
      <dgm:spPr/>
    </dgm:pt>
    <dgm:pt modelId="{4B083873-0254-4794-9EBD-4E18873B39FD}" type="pres">
      <dgm:prSet presAssocID="{86DD9538-A613-4AA5-BA67-B332D7260C2B}" presName="compNode" presStyleCnt="0"/>
      <dgm:spPr/>
    </dgm:pt>
    <dgm:pt modelId="{FB498B0B-EFED-42CD-B549-3DDED0DD22F3}" type="pres">
      <dgm:prSet presAssocID="{86DD9538-A613-4AA5-BA67-B332D7260C2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644C1A9E-128D-4201-92E9-85BA952F76F5}" type="pres">
      <dgm:prSet presAssocID="{86DD9538-A613-4AA5-BA67-B332D7260C2B}" presName="spaceRect" presStyleCnt="0"/>
      <dgm:spPr/>
    </dgm:pt>
    <dgm:pt modelId="{8C329E70-84BB-429D-9ADF-F7A9D22A6E41}" type="pres">
      <dgm:prSet presAssocID="{86DD9538-A613-4AA5-BA67-B332D7260C2B}" presName="textRect" presStyleLbl="revTx" presStyleIdx="2" presStyleCnt="5">
        <dgm:presLayoutVars>
          <dgm:chMax val="1"/>
          <dgm:chPref val="1"/>
        </dgm:presLayoutVars>
      </dgm:prSet>
      <dgm:spPr/>
    </dgm:pt>
    <dgm:pt modelId="{85F2D01B-0FF9-4139-9CB1-21B2D2F2FFB4}" type="pres">
      <dgm:prSet presAssocID="{366CDCDE-DB88-48B8-A127-5AC1E526DA77}" presName="sibTrans" presStyleCnt="0"/>
      <dgm:spPr/>
    </dgm:pt>
    <dgm:pt modelId="{DE82883F-7FA6-49B3-9D7A-884CC8B35975}" type="pres">
      <dgm:prSet presAssocID="{422F3FC3-1A5C-42D1-A91A-F8134F41F200}" presName="compNode" presStyleCnt="0"/>
      <dgm:spPr/>
    </dgm:pt>
    <dgm:pt modelId="{D98FA20D-9A5D-4EDB-A38A-AE578EEF82E3}" type="pres">
      <dgm:prSet presAssocID="{422F3FC3-1A5C-42D1-A91A-F8134F41F20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14C90E98-E49C-41BD-BE63-BC1E19BD70F6}" type="pres">
      <dgm:prSet presAssocID="{422F3FC3-1A5C-42D1-A91A-F8134F41F200}" presName="spaceRect" presStyleCnt="0"/>
      <dgm:spPr/>
    </dgm:pt>
    <dgm:pt modelId="{0A9ADDD9-E74C-4C1A-A436-12F288F2D0B7}" type="pres">
      <dgm:prSet presAssocID="{422F3FC3-1A5C-42D1-A91A-F8134F41F200}" presName="textRect" presStyleLbl="revTx" presStyleIdx="3" presStyleCnt="5">
        <dgm:presLayoutVars>
          <dgm:chMax val="1"/>
          <dgm:chPref val="1"/>
        </dgm:presLayoutVars>
      </dgm:prSet>
      <dgm:spPr/>
    </dgm:pt>
    <dgm:pt modelId="{4ADD212E-5828-4ABB-8F2D-85BBD9C6DFF8}" type="pres">
      <dgm:prSet presAssocID="{BF53D3FF-E82F-4C5F-BC9A-21C0C28D791B}" presName="sibTrans" presStyleCnt="0"/>
      <dgm:spPr/>
    </dgm:pt>
    <dgm:pt modelId="{FC718EA5-9B2C-4825-85B8-B1047DBD2732}" type="pres">
      <dgm:prSet presAssocID="{50595BFD-6538-4496-81F5-F62CAE88F6B9}" presName="compNode" presStyleCnt="0"/>
      <dgm:spPr/>
    </dgm:pt>
    <dgm:pt modelId="{21013531-A995-4058-B9CC-E578C59F1C08}" type="pres">
      <dgm:prSet presAssocID="{50595BFD-6538-4496-81F5-F62CAE88F6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21FB29F-18F8-4483-8C86-2AA7E9D1DF10}" type="pres">
      <dgm:prSet presAssocID="{50595BFD-6538-4496-81F5-F62CAE88F6B9}" presName="spaceRect" presStyleCnt="0"/>
      <dgm:spPr/>
    </dgm:pt>
    <dgm:pt modelId="{CCE189D3-288E-4061-865F-DD0BA35E2F6A}" type="pres">
      <dgm:prSet presAssocID="{50595BFD-6538-4496-81F5-F62CAE88F6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346D50C-3D87-4641-9CFF-7ECDC0E128B8}" type="presOf" srcId="{422F3FC3-1A5C-42D1-A91A-F8134F41F200}" destId="{0A9ADDD9-E74C-4C1A-A436-12F288F2D0B7}" srcOrd="0" destOrd="0" presId="urn:microsoft.com/office/officeart/2018/2/layout/IconLabelList"/>
    <dgm:cxn modelId="{EED27637-E1BF-45C3-939D-70DEB23D8505}" srcId="{019D6A58-7584-4B2E-A7B7-3D5A7497B84C}" destId="{59AAF8BD-A7A5-4DE2-8333-D7055AFE5BCE}" srcOrd="1" destOrd="0" parTransId="{0F1CA6E3-B86A-4169-8CBC-FABB85A03351}" sibTransId="{BAC664C0-B905-4A65-A32B-8B5B392E3DD0}"/>
    <dgm:cxn modelId="{4646DC40-4E3C-4D8E-9F61-318E34FE9A25}" type="presOf" srcId="{68963E7A-0B03-49FE-8F2A-806BF1E64CB5}" destId="{29DBF2F4-0058-4A50-8C85-E1D2BEDBFDE2}" srcOrd="0" destOrd="0" presId="urn:microsoft.com/office/officeart/2018/2/layout/IconLabelList"/>
    <dgm:cxn modelId="{CBEBA56D-15BE-4633-998F-2877D4222DCD}" type="presOf" srcId="{019D6A58-7584-4B2E-A7B7-3D5A7497B84C}" destId="{61E4830B-F953-4D0D-96BA-29E827FEF1A8}" srcOrd="0" destOrd="0" presId="urn:microsoft.com/office/officeart/2018/2/layout/IconLabelList"/>
    <dgm:cxn modelId="{D5AD2158-FBD7-4BEC-830E-7EB54B5233F7}" srcId="{019D6A58-7584-4B2E-A7B7-3D5A7497B84C}" destId="{422F3FC3-1A5C-42D1-A91A-F8134F41F200}" srcOrd="3" destOrd="0" parTransId="{89433557-8564-48F1-9F89-1C9D1C62A452}" sibTransId="{BF53D3FF-E82F-4C5F-BC9A-21C0C28D791B}"/>
    <dgm:cxn modelId="{FBD6FE82-9C80-400E-A5B5-CC2549972C9E}" type="presOf" srcId="{59AAF8BD-A7A5-4DE2-8333-D7055AFE5BCE}" destId="{C07AA85B-331E-43DC-A3B9-F3787C01E465}" srcOrd="0" destOrd="0" presId="urn:microsoft.com/office/officeart/2018/2/layout/IconLabelList"/>
    <dgm:cxn modelId="{76F07388-BBF4-47D4-A61C-783469F13960}" type="presOf" srcId="{50595BFD-6538-4496-81F5-F62CAE88F6B9}" destId="{CCE189D3-288E-4061-865F-DD0BA35E2F6A}" srcOrd="0" destOrd="0" presId="urn:microsoft.com/office/officeart/2018/2/layout/IconLabelList"/>
    <dgm:cxn modelId="{048A0F8F-902C-4549-9EBF-12A579C3AAFC}" type="presOf" srcId="{86DD9538-A613-4AA5-BA67-B332D7260C2B}" destId="{8C329E70-84BB-429D-9ADF-F7A9D22A6E41}" srcOrd="0" destOrd="0" presId="urn:microsoft.com/office/officeart/2018/2/layout/IconLabelList"/>
    <dgm:cxn modelId="{C9D5BEC6-3F83-4BCC-9CEE-86ACE02DD961}" srcId="{019D6A58-7584-4B2E-A7B7-3D5A7497B84C}" destId="{68963E7A-0B03-49FE-8F2A-806BF1E64CB5}" srcOrd="0" destOrd="0" parTransId="{5FF16177-1986-45F0-8584-BEFACBAFE8A7}" sibTransId="{8D1E45FB-64CA-49E9-A8EE-F05D9732AE30}"/>
    <dgm:cxn modelId="{588BEFD9-FED7-45AB-A388-79AA1EAA3374}" srcId="{019D6A58-7584-4B2E-A7B7-3D5A7497B84C}" destId="{86DD9538-A613-4AA5-BA67-B332D7260C2B}" srcOrd="2" destOrd="0" parTransId="{828A819B-0977-4D75-A4B1-CDB0B3B9D9C3}" sibTransId="{366CDCDE-DB88-48B8-A127-5AC1E526DA77}"/>
    <dgm:cxn modelId="{635114F0-33FF-4FEF-ABA3-A6F03A76BAA2}" srcId="{019D6A58-7584-4B2E-A7B7-3D5A7497B84C}" destId="{50595BFD-6538-4496-81F5-F62CAE88F6B9}" srcOrd="4" destOrd="0" parTransId="{FE9E0071-9515-44B3-8B3D-D69F716A340D}" sibTransId="{9E1AC266-F1DE-4260-9229-C63AC31F86AB}"/>
    <dgm:cxn modelId="{E5601AA6-CC84-44DE-B07C-6FFA0FC61CC7}" type="presParOf" srcId="{61E4830B-F953-4D0D-96BA-29E827FEF1A8}" destId="{CDFC4A92-C292-4984-B453-1FE93846D0D2}" srcOrd="0" destOrd="0" presId="urn:microsoft.com/office/officeart/2018/2/layout/IconLabelList"/>
    <dgm:cxn modelId="{C08FBC2D-4636-4DDC-8BE1-4FA6A561A1D0}" type="presParOf" srcId="{CDFC4A92-C292-4984-B453-1FE93846D0D2}" destId="{946E6418-741C-4F34-BC75-44B2915C0191}" srcOrd="0" destOrd="0" presId="urn:microsoft.com/office/officeart/2018/2/layout/IconLabelList"/>
    <dgm:cxn modelId="{8F90319E-1E24-4825-BB06-5328A320BD3B}" type="presParOf" srcId="{CDFC4A92-C292-4984-B453-1FE93846D0D2}" destId="{2A86C4EB-DE7A-4324-80D5-71B93ED273FB}" srcOrd="1" destOrd="0" presId="urn:microsoft.com/office/officeart/2018/2/layout/IconLabelList"/>
    <dgm:cxn modelId="{FC5FEEC6-0804-4559-8E2A-27DA88A4CD51}" type="presParOf" srcId="{CDFC4A92-C292-4984-B453-1FE93846D0D2}" destId="{29DBF2F4-0058-4A50-8C85-E1D2BEDBFDE2}" srcOrd="2" destOrd="0" presId="urn:microsoft.com/office/officeart/2018/2/layout/IconLabelList"/>
    <dgm:cxn modelId="{6877512B-96D9-4757-BAD1-81632A46B3FB}" type="presParOf" srcId="{61E4830B-F953-4D0D-96BA-29E827FEF1A8}" destId="{5444DBA3-47E3-4ADF-8515-01DB5AF35D2C}" srcOrd="1" destOrd="0" presId="urn:microsoft.com/office/officeart/2018/2/layout/IconLabelList"/>
    <dgm:cxn modelId="{60C10CC9-80B6-4BF9-A05A-F93EC3390AA6}" type="presParOf" srcId="{61E4830B-F953-4D0D-96BA-29E827FEF1A8}" destId="{CB425E44-0D15-43FE-BF3E-55E90A5E540E}" srcOrd="2" destOrd="0" presId="urn:microsoft.com/office/officeart/2018/2/layout/IconLabelList"/>
    <dgm:cxn modelId="{2A2C52C8-D51F-4CD0-8221-8B11395144B2}" type="presParOf" srcId="{CB425E44-0D15-43FE-BF3E-55E90A5E540E}" destId="{E2B93A54-EEDF-41A9-AB8C-1069B6A8FD15}" srcOrd="0" destOrd="0" presId="urn:microsoft.com/office/officeart/2018/2/layout/IconLabelList"/>
    <dgm:cxn modelId="{142A265A-9362-4771-8AF0-A342AEBDD1C0}" type="presParOf" srcId="{CB425E44-0D15-43FE-BF3E-55E90A5E540E}" destId="{6D060CB0-89EC-4D1A-934C-3E73B903A85E}" srcOrd="1" destOrd="0" presId="urn:microsoft.com/office/officeart/2018/2/layout/IconLabelList"/>
    <dgm:cxn modelId="{EEE1A92A-07DE-4CDA-B25C-E691945E7B7B}" type="presParOf" srcId="{CB425E44-0D15-43FE-BF3E-55E90A5E540E}" destId="{C07AA85B-331E-43DC-A3B9-F3787C01E465}" srcOrd="2" destOrd="0" presId="urn:microsoft.com/office/officeart/2018/2/layout/IconLabelList"/>
    <dgm:cxn modelId="{58A4D63E-8D8E-4DA6-A338-7D869AB734E8}" type="presParOf" srcId="{61E4830B-F953-4D0D-96BA-29E827FEF1A8}" destId="{B46B47F5-2158-47A3-AA92-D8F5EA1A1100}" srcOrd="3" destOrd="0" presId="urn:microsoft.com/office/officeart/2018/2/layout/IconLabelList"/>
    <dgm:cxn modelId="{9A06E464-C930-4434-B444-72C3AC851DCB}" type="presParOf" srcId="{61E4830B-F953-4D0D-96BA-29E827FEF1A8}" destId="{4B083873-0254-4794-9EBD-4E18873B39FD}" srcOrd="4" destOrd="0" presId="urn:microsoft.com/office/officeart/2018/2/layout/IconLabelList"/>
    <dgm:cxn modelId="{86FB9ACB-2BF8-4013-97DC-1FCC7E6CFCB7}" type="presParOf" srcId="{4B083873-0254-4794-9EBD-4E18873B39FD}" destId="{FB498B0B-EFED-42CD-B549-3DDED0DD22F3}" srcOrd="0" destOrd="0" presId="urn:microsoft.com/office/officeart/2018/2/layout/IconLabelList"/>
    <dgm:cxn modelId="{4F68C9D5-9178-4B25-876C-11958FA7A3A8}" type="presParOf" srcId="{4B083873-0254-4794-9EBD-4E18873B39FD}" destId="{644C1A9E-128D-4201-92E9-85BA952F76F5}" srcOrd="1" destOrd="0" presId="urn:microsoft.com/office/officeart/2018/2/layout/IconLabelList"/>
    <dgm:cxn modelId="{F6A0465D-C9AC-4667-A2F9-C2C1B7C5559D}" type="presParOf" srcId="{4B083873-0254-4794-9EBD-4E18873B39FD}" destId="{8C329E70-84BB-429D-9ADF-F7A9D22A6E41}" srcOrd="2" destOrd="0" presId="urn:microsoft.com/office/officeart/2018/2/layout/IconLabelList"/>
    <dgm:cxn modelId="{5D0F404F-9380-492C-9199-022ACE77CA6B}" type="presParOf" srcId="{61E4830B-F953-4D0D-96BA-29E827FEF1A8}" destId="{85F2D01B-0FF9-4139-9CB1-21B2D2F2FFB4}" srcOrd="5" destOrd="0" presId="urn:microsoft.com/office/officeart/2018/2/layout/IconLabelList"/>
    <dgm:cxn modelId="{14045F1F-ED1C-4A05-95D7-5E4B8DA09964}" type="presParOf" srcId="{61E4830B-F953-4D0D-96BA-29E827FEF1A8}" destId="{DE82883F-7FA6-49B3-9D7A-884CC8B35975}" srcOrd="6" destOrd="0" presId="urn:microsoft.com/office/officeart/2018/2/layout/IconLabelList"/>
    <dgm:cxn modelId="{BAB69555-7E76-4B31-BA1F-6D27F5B105CD}" type="presParOf" srcId="{DE82883F-7FA6-49B3-9D7A-884CC8B35975}" destId="{D98FA20D-9A5D-4EDB-A38A-AE578EEF82E3}" srcOrd="0" destOrd="0" presId="urn:microsoft.com/office/officeart/2018/2/layout/IconLabelList"/>
    <dgm:cxn modelId="{21F805FD-869B-42B6-9E43-B17E36874A42}" type="presParOf" srcId="{DE82883F-7FA6-49B3-9D7A-884CC8B35975}" destId="{14C90E98-E49C-41BD-BE63-BC1E19BD70F6}" srcOrd="1" destOrd="0" presId="urn:microsoft.com/office/officeart/2018/2/layout/IconLabelList"/>
    <dgm:cxn modelId="{6027F05E-92B4-4DF5-9E5E-4C74B07995D4}" type="presParOf" srcId="{DE82883F-7FA6-49B3-9D7A-884CC8B35975}" destId="{0A9ADDD9-E74C-4C1A-A436-12F288F2D0B7}" srcOrd="2" destOrd="0" presId="urn:microsoft.com/office/officeart/2018/2/layout/IconLabelList"/>
    <dgm:cxn modelId="{37042783-4282-405D-AD02-F83D8DF185A7}" type="presParOf" srcId="{61E4830B-F953-4D0D-96BA-29E827FEF1A8}" destId="{4ADD212E-5828-4ABB-8F2D-85BBD9C6DFF8}" srcOrd="7" destOrd="0" presId="urn:microsoft.com/office/officeart/2018/2/layout/IconLabelList"/>
    <dgm:cxn modelId="{F5EBABEF-0AE8-41FA-BE28-A842A3AE0205}" type="presParOf" srcId="{61E4830B-F953-4D0D-96BA-29E827FEF1A8}" destId="{FC718EA5-9B2C-4825-85B8-B1047DBD2732}" srcOrd="8" destOrd="0" presId="urn:microsoft.com/office/officeart/2018/2/layout/IconLabelList"/>
    <dgm:cxn modelId="{17E45537-948B-4A94-84D7-346FA5EB61A2}" type="presParOf" srcId="{FC718EA5-9B2C-4825-85B8-B1047DBD2732}" destId="{21013531-A995-4058-B9CC-E578C59F1C08}" srcOrd="0" destOrd="0" presId="urn:microsoft.com/office/officeart/2018/2/layout/IconLabelList"/>
    <dgm:cxn modelId="{B28AFD98-275B-4022-AE60-410F3F89381F}" type="presParOf" srcId="{FC718EA5-9B2C-4825-85B8-B1047DBD2732}" destId="{021FB29F-18F8-4483-8C86-2AA7E9D1DF10}" srcOrd="1" destOrd="0" presId="urn:microsoft.com/office/officeart/2018/2/layout/IconLabelList"/>
    <dgm:cxn modelId="{15377919-AB01-4D21-A7AC-BEAAABC70BBE}" type="presParOf" srcId="{FC718EA5-9B2C-4825-85B8-B1047DBD2732}" destId="{CCE189D3-288E-4061-865F-DD0BA35E2F6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E6418-741C-4F34-BC75-44B2915C0191}">
      <dsp:nvSpPr>
        <dsp:cNvPr id="0" name=""/>
        <dsp:cNvSpPr/>
      </dsp:nvSpPr>
      <dsp:spPr>
        <a:xfrm>
          <a:off x="818745" y="114737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BF2F4-0058-4A50-8C85-E1D2BEDBFDE2}">
      <dsp:nvSpPr>
        <dsp:cNvPr id="0" name=""/>
        <dsp:cNvSpPr/>
      </dsp:nvSpPr>
      <dsp:spPr>
        <a:xfrm>
          <a:off x="323745" y="22275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Total transaction amount -  </a:t>
          </a:r>
          <a:r>
            <a:rPr lang="en-US" sz="1700" b="1" kern="1200"/>
            <a:t>$2263K ($2.3M)</a:t>
          </a:r>
          <a:endParaRPr lang="en-US" sz="1700" kern="1200"/>
        </a:p>
      </dsp:txBody>
      <dsp:txXfrm>
        <a:off x="323745" y="2227545"/>
        <a:ext cx="1800000" cy="720000"/>
      </dsp:txXfrm>
    </dsp:sp>
    <dsp:sp modelId="{E2B93A54-EEDF-41A9-AB8C-1069B6A8FD15}">
      <dsp:nvSpPr>
        <dsp:cNvPr id="0" name=""/>
        <dsp:cNvSpPr/>
      </dsp:nvSpPr>
      <dsp:spPr>
        <a:xfrm>
          <a:off x="2933745" y="114737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AA85B-331E-43DC-A3B9-F3787C01E465}">
      <dsp:nvSpPr>
        <dsp:cNvPr id="0" name=""/>
        <dsp:cNvSpPr/>
      </dsp:nvSpPr>
      <dsp:spPr>
        <a:xfrm>
          <a:off x="2438745" y="22275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Average weekly transaction amount </a:t>
          </a:r>
          <a:r>
            <a:rPr lang="en-US" sz="1700" b="1" kern="1200" dirty="0"/>
            <a:t>$141,000</a:t>
          </a:r>
          <a:endParaRPr lang="en-US" sz="1700" kern="1200" dirty="0"/>
        </a:p>
      </dsp:txBody>
      <dsp:txXfrm>
        <a:off x="2438745" y="2227545"/>
        <a:ext cx="1800000" cy="720000"/>
      </dsp:txXfrm>
    </dsp:sp>
    <dsp:sp modelId="{FB498B0B-EFED-42CD-B549-3DDED0DD22F3}">
      <dsp:nvSpPr>
        <dsp:cNvPr id="0" name=""/>
        <dsp:cNvSpPr/>
      </dsp:nvSpPr>
      <dsp:spPr>
        <a:xfrm>
          <a:off x="5048745" y="114737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29E70-84BB-429D-9ADF-F7A9D22A6E41}">
      <dsp:nvSpPr>
        <dsp:cNvPr id="0" name=""/>
        <dsp:cNvSpPr/>
      </dsp:nvSpPr>
      <dsp:spPr>
        <a:xfrm>
          <a:off x="4553745" y="22275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Average per day transaction amount  </a:t>
          </a:r>
          <a:r>
            <a:rPr lang="en-US" sz="1700" b="1" kern="1200" dirty="0"/>
            <a:t>$24,871 </a:t>
          </a:r>
          <a:endParaRPr lang="en-US" sz="1700" kern="1200" dirty="0"/>
        </a:p>
      </dsp:txBody>
      <dsp:txXfrm>
        <a:off x="4553745" y="2227545"/>
        <a:ext cx="1800000" cy="720000"/>
      </dsp:txXfrm>
    </dsp:sp>
    <dsp:sp modelId="{D98FA20D-9A5D-4EDB-A38A-AE578EEF82E3}">
      <dsp:nvSpPr>
        <dsp:cNvPr id="0" name=""/>
        <dsp:cNvSpPr/>
      </dsp:nvSpPr>
      <dsp:spPr>
        <a:xfrm>
          <a:off x="7163745" y="114737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ADDD9-E74C-4C1A-A436-12F288F2D0B7}">
      <dsp:nvSpPr>
        <dsp:cNvPr id="0" name=""/>
        <dsp:cNvSpPr/>
      </dsp:nvSpPr>
      <dsp:spPr>
        <a:xfrm>
          <a:off x="6668745" y="22275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Average monthly transaction count  </a:t>
          </a:r>
          <a:r>
            <a:rPr lang="en-US" sz="1700" b="1" kern="1200" dirty="0"/>
            <a:t>4014</a:t>
          </a:r>
          <a:endParaRPr lang="en-US" sz="1700" kern="1200" dirty="0"/>
        </a:p>
      </dsp:txBody>
      <dsp:txXfrm>
        <a:off x="6668745" y="2227545"/>
        <a:ext cx="1800000" cy="720000"/>
      </dsp:txXfrm>
    </dsp:sp>
    <dsp:sp modelId="{21013531-A995-4058-B9CC-E578C59F1C08}">
      <dsp:nvSpPr>
        <dsp:cNvPr id="0" name=""/>
        <dsp:cNvSpPr/>
      </dsp:nvSpPr>
      <dsp:spPr>
        <a:xfrm>
          <a:off x="9278745" y="114737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189D3-288E-4061-865F-DD0BA35E2F6A}">
      <dsp:nvSpPr>
        <dsp:cNvPr id="0" name=""/>
        <dsp:cNvSpPr/>
      </dsp:nvSpPr>
      <dsp:spPr>
        <a:xfrm>
          <a:off x="8783745" y="22275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Average weekly transaction count  </a:t>
          </a:r>
          <a:r>
            <a:rPr lang="en-US" sz="1700" b="1" kern="1200" dirty="0"/>
            <a:t>860 </a:t>
          </a:r>
          <a:endParaRPr lang="en-US" sz="1700" kern="1200" dirty="0"/>
        </a:p>
      </dsp:txBody>
      <dsp:txXfrm>
        <a:off x="8783745" y="2227545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reports/31d339a3-d6a4-420c-83f5-4563c268814e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powerbi.com/reports/31d339a3-d6a4-420c-83f5-4563c268814e/ReportSectiondf95935c4597361856fa?pbi_source=PowerPoint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144" y="-328474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>
                <a:solidFill>
                  <a:srgbClr val="F3C910"/>
                </a:solidFill>
              </a:rPr>
              <a:t>ANZ Dataset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0"/>
            <a:ext cx="105156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C7116-1BF7-4C8C-9AF4-960680436C19}"/>
              </a:ext>
            </a:extLst>
          </p:cNvPr>
          <p:cNvSpPr txBox="1"/>
          <p:nvPr/>
        </p:nvSpPr>
        <p:spPr>
          <a:xfrm>
            <a:off x="1812897" y="518649"/>
            <a:ext cx="3315694" cy="10676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u="sng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Key Amounts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5357BD2-286B-4311-9E38-7FF84B7CB7E3}"/>
              </a:ext>
            </a:extLst>
          </p:cNvPr>
          <p:cNvSpPr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</a:endParaRPr>
          </a:p>
        </p:txBody>
      </p:sp>
      <p:graphicFrame>
        <p:nvGraphicFramePr>
          <p:cNvPr id="27" name="TextBox 4">
            <a:extLst>
              <a:ext uri="{FF2B5EF4-FFF2-40B4-BE49-F238E27FC236}">
                <a16:creationId xmlns:a16="http://schemas.microsoft.com/office/drawing/2014/main" id="{E3595F11-E2C2-4234-A435-19FB9FCFCF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0333166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462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94EB87-CE9A-4D66-9E53-4F381178EB69}"/>
              </a:ext>
            </a:extLst>
          </p:cNvPr>
          <p:cNvSpPr txBox="1"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Insights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005DED-18E1-4A7A-8995-773A379AC8CE}"/>
              </a:ext>
            </a:extLst>
          </p:cNvPr>
          <p:cNvSpPr/>
          <p:nvPr/>
        </p:nvSpPr>
        <p:spPr>
          <a:xfrm>
            <a:off x="1653363" y="2176271"/>
            <a:ext cx="10038528" cy="4011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cs typeface="Arial" panose="020B0604020202020204" pitchFamily="34" charset="0"/>
              </a:rPr>
              <a:t>Age group - </a:t>
            </a:r>
            <a:r>
              <a:rPr lang="en-US" sz="2000" dirty="0">
                <a:cs typeface="Arial" panose="020B0604020202020204" pitchFamily="34" charset="0"/>
              </a:rPr>
              <a:t>Age of 20-30, Spending higher than the other age groups.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‘PAYMENT’ is the most popular type of </a:t>
            </a:r>
            <a:r>
              <a:rPr lang="en-US" sz="2000" b="1" dirty="0">
                <a:cs typeface="Arial" panose="020B0604020202020204" pitchFamily="34" charset="0"/>
              </a:rPr>
              <a:t>transaction description</a:t>
            </a:r>
            <a:r>
              <a:rPr lang="en-US" sz="2000" dirty="0">
                <a:cs typeface="Arial" panose="020B0604020202020204" pitchFamily="34" charset="0"/>
              </a:rPr>
              <a:t>. Meanwhile, ‘PHONE BANK’ type used very less time. 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In terms of </a:t>
            </a:r>
            <a:r>
              <a:rPr lang="en-US" sz="2000" b="1" dirty="0">
                <a:cs typeface="Arial" panose="020B0604020202020204" pitchFamily="34" charset="0"/>
              </a:rPr>
              <a:t>Merchant_state (POS, SALES-POS)</a:t>
            </a:r>
            <a:r>
              <a:rPr lang="en-US" sz="2000" dirty="0">
                <a:cs typeface="Arial" panose="020B0604020202020204" pitchFamily="34" charset="0"/>
              </a:rPr>
              <a:t> – New South Wales and Victoria leading in Australia. ANZ have strong control over large states. ANZ should focus on Tasmania, ACT, and Northern territory.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cs typeface="Arial" panose="020B0604020202020204" pitchFamily="34" charset="0"/>
              </a:rPr>
              <a:t>Proportion of gender </a:t>
            </a:r>
            <a:r>
              <a:rPr lang="en-US" sz="2000" dirty="0">
                <a:cs typeface="Arial" panose="020B0604020202020204" pitchFamily="34" charset="0"/>
              </a:rPr>
              <a:t>– ANZ have more Male customers than Female. But, it’s not much significant ratio. Male to Female ratio (57-43%) is a quite good for gender diversity.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In 3 months of period transaction amount split : </a:t>
            </a:r>
            <a:r>
              <a:rPr lang="en-US" sz="2000" b="1" dirty="0">
                <a:cs typeface="Arial" panose="020B0604020202020204" pitchFamily="34" charset="0"/>
              </a:rPr>
              <a:t>Credit 74% (PAY/SALARY)- Debit 24%(SPENDING).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cs typeface="Arial" panose="020B0604020202020204" pitchFamily="34" charset="0"/>
              </a:rPr>
              <a:t>Weekly spending pattern (Debit) </a:t>
            </a:r>
            <a:r>
              <a:rPr lang="en-US" sz="2000" dirty="0">
                <a:cs typeface="Arial" panose="020B0604020202020204" pitchFamily="34" charset="0"/>
              </a:rPr>
              <a:t>– First and last week spending very lower than the rest of the week. Starting from the first week, spending grew slowly and end up with lowest spend. </a:t>
            </a:r>
          </a:p>
        </p:txBody>
      </p:sp>
    </p:spTree>
    <p:extLst>
      <p:ext uri="{BB962C8B-B14F-4D97-AF65-F5344CB8AC3E}">
        <p14:creationId xmlns:p14="http://schemas.microsoft.com/office/powerpoint/2010/main" val="6898907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Times New Roman</vt:lpstr>
      <vt:lpstr>Custom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MITUL_PC</dc:creator>
  <cp:lastModifiedBy>MITUL_PC</cp:lastModifiedBy>
  <cp:revision>2</cp:revision>
  <dcterms:created xsi:type="dcterms:W3CDTF">2020-04-09T04:30:32Z</dcterms:created>
  <dcterms:modified xsi:type="dcterms:W3CDTF">2020-04-09T05:07:53Z</dcterms:modified>
</cp:coreProperties>
</file>