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handoutMasterIdLst>
    <p:handoutMasterId r:id="rId28"/>
  </p:handoutMasterIdLst>
  <p:sldIdLst>
    <p:sldId id="256" r:id="rId2"/>
    <p:sldId id="264" r:id="rId3"/>
    <p:sldId id="308" r:id="rId4"/>
    <p:sldId id="284" r:id="rId5"/>
    <p:sldId id="280" r:id="rId6"/>
    <p:sldId id="291" r:id="rId7"/>
    <p:sldId id="292" r:id="rId8"/>
    <p:sldId id="285" r:id="rId9"/>
    <p:sldId id="274" r:id="rId10"/>
    <p:sldId id="309" r:id="rId11"/>
    <p:sldId id="310" r:id="rId12"/>
    <p:sldId id="311" r:id="rId13"/>
    <p:sldId id="312" r:id="rId14"/>
    <p:sldId id="305" r:id="rId15"/>
    <p:sldId id="293" r:id="rId16"/>
    <p:sldId id="296" r:id="rId17"/>
    <p:sldId id="297" r:id="rId18"/>
    <p:sldId id="302" r:id="rId19"/>
    <p:sldId id="303" r:id="rId20"/>
    <p:sldId id="298" r:id="rId21"/>
    <p:sldId id="263" r:id="rId22"/>
    <p:sldId id="273" r:id="rId23"/>
    <p:sldId id="279" r:id="rId24"/>
    <p:sldId id="307" r:id="rId25"/>
    <p:sldId id="282"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4" autoAdjust="0"/>
    <p:restoredTop sz="93548" autoAdjust="0"/>
  </p:normalViewPr>
  <p:slideViewPr>
    <p:cSldViewPr>
      <p:cViewPr>
        <p:scale>
          <a:sx n="66" d="100"/>
          <a:sy n="66" d="100"/>
        </p:scale>
        <p:origin x="-1506"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4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IN"/>
              <a:t>Swarm Robotics: Autonomous Robots Communicating and Coordinating to Perform the Task of Pick and Place Autonomous Robots Communicating and Coordinating to Perform the Task of Pick and Place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08EC7EB-CA5A-4F4E-8F1C-7648C5CA6E96}" type="datetime1">
              <a:rPr lang="en-US"/>
              <a:pPr>
                <a:defRPr/>
              </a:pPr>
              <a:t>30-Apr-12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IN"/>
              <a:t>NCETET 2011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BCF3393-4F34-4A5B-87C7-07ACE1B0419C}" type="slidenum">
              <a:rPr lang="en-IN"/>
              <a:pPr>
                <a:defRPr/>
              </a:pPr>
              <a:t>‹#›</a:t>
            </a:fld>
            <a:endParaRPr lang="en-I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IN"/>
              <a:t>Swarm Robotics: Autonomous Robots Communicating and Coordinating to Perform the Task of Pick and Place Autonomous Robots Communicating and Coordinating to Perform the Task of Pick and Place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6D235B6-91A5-4455-AF07-C33D4E5972F9}" type="datetime1">
              <a:rPr lang="en-US"/>
              <a:pPr>
                <a:defRPr/>
              </a:pPr>
              <a:t>30-Apr-12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IN"/>
              <a:t>NCETET 2011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840942D-EBB6-48EA-8E7C-8639270A5517}" type="slidenum">
              <a:rPr lang="en-IN"/>
              <a:pPr>
                <a:defRPr/>
              </a:pPr>
              <a:t>‹#›</a:t>
            </a:fld>
            <a:endParaRPr lang="en-I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AEBEBB62-6F9A-408A-8A58-E532CC24F537}" type="datetime1">
              <a:rPr lang="en-US"/>
              <a:pPr>
                <a:defRPr/>
              </a:pPr>
              <a:t>30-Apr-12</a:t>
            </a:fld>
            <a:endParaRPr lang="en-IN"/>
          </a:p>
        </p:txBody>
      </p:sp>
      <p:sp>
        <p:nvSpPr>
          <p:cNvPr id="12" name="Footer Placeholder 16"/>
          <p:cNvSpPr>
            <a:spLocks noGrp="1"/>
          </p:cNvSpPr>
          <p:nvPr>
            <p:ph type="ftr" sz="quarter" idx="11"/>
          </p:nvPr>
        </p:nvSpPr>
        <p:spPr/>
        <p:txBody>
          <a:bodyPr/>
          <a:lstStyle>
            <a:lvl1pPr>
              <a:defRPr/>
            </a:lvl1pPr>
          </a:lstStyle>
          <a:p>
            <a:pPr>
              <a:defRPr/>
            </a:pPr>
            <a:r>
              <a:rPr lang="en-IN"/>
              <a:t>SEMINAR</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EF3D52BE-4A9A-4F7B-A55E-4A7A8DE9C70B}"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41DD651-5436-4D56-A86F-E41F046DC122}" type="datetime1">
              <a:rPr lang="en-US"/>
              <a:pPr>
                <a:defRPr/>
              </a:pPr>
              <a:t>30-Apr-12</a:t>
            </a:fld>
            <a:endParaRPr lang="en-IN"/>
          </a:p>
        </p:txBody>
      </p:sp>
      <p:sp>
        <p:nvSpPr>
          <p:cNvPr id="5" name="Footer Placeholder 2"/>
          <p:cNvSpPr>
            <a:spLocks noGrp="1"/>
          </p:cNvSpPr>
          <p:nvPr>
            <p:ph type="ftr" sz="quarter" idx="11"/>
          </p:nvPr>
        </p:nvSpPr>
        <p:spPr/>
        <p:txBody>
          <a:bodyPr/>
          <a:lstStyle>
            <a:lvl1pPr>
              <a:defRPr/>
            </a:lvl1pPr>
          </a:lstStyle>
          <a:p>
            <a:pPr>
              <a:defRPr/>
            </a:pPr>
            <a:r>
              <a:rPr lang="en-IN"/>
              <a:t>SEMINAR</a:t>
            </a:r>
          </a:p>
        </p:txBody>
      </p:sp>
      <p:sp>
        <p:nvSpPr>
          <p:cNvPr id="6" name="Slide Number Placeholder 22"/>
          <p:cNvSpPr>
            <a:spLocks noGrp="1"/>
          </p:cNvSpPr>
          <p:nvPr>
            <p:ph type="sldNum" sz="quarter" idx="12"/>
          </p:nvPr>
        </p:nvSpPr>
        <p:spPr/>
        <p:txBody>
          <a:bodyPr/>
          <a:lstStyle>
            <a:lvl1pPr>
              <a:defRPr/>
            </a:lvl1pPr>
          </a:lstStyle>
          <a:p>
            <a:pPr>
              <a:defRPr/>
            </a:pPr>
            <a:fld id="{398FD14C-2A26-4E94-9B8A-FEB6FC3EDC5B}" type="slidenum">
              <a:rPr lang="en-IN"/>
              <a:pPr>
                <a:defRPr/>
              </a:pPr>
              <a:t>‹#›</a:t>
            </a:fld>
            <a:endParaRPr lang="en-I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AA84101-CC5F-4895-B47A-8DC33D2971B9}" type="datetime1">
              <a:rPr lang="en-US"/>
              <a:pPr>
                <a:defRPr/>
              </a:pPr>
              <a:t>30-Apr-12</a:t>
            </a:fld>
            <a:endParaRPr lang="en-IN"/>
          </a:p>
        </p:txBody>
      </p:sp>
      <p:sp>
        <p:nvSpPr>
          <p:cNvPr id="5" name="Footer Placeholder 2"/>
          <p:cNvSpPr>
            <a:spLocks noGrp="1"/>
          </p:cNvSpPr>
          <p:nvPr>
            <p:ph type="ftr" sz="quarter" idx="11"/>
          </p:nvPr>
        </p:nvSpPr>
        <p:spPr/>
        <p:txBody>
          <a:bodyPr/>
          <a:lstStyle>
            <a:lvl1pPr>
              <a:defRPr/>
            </a:lvl1pPr>
          </a:lstStyle>
          <a:p>
            <a:pPr>
              <a:defRPr/>
            </a:pPr>
            <a:r>
              <a:rPr lang="en-IN"/>
              <a:t>SEMINAR</a:t>
            </a:r>
          </a:p>
        </p:txBody>
      </p:sp>
      <p:sp>
        <p:nvSpPr>
          <p:cNvPr id="6" name="Slide Number Placeholder 22"/>
          <p:cNvSpPr>
            <a:spLocks noGrp="1"/>
          </p:cNvSpPr>
          <p:nvPr>
            <p:ph type="sldNum" sz="quarter" idx="12"/>
          </p:nvPr>
        </p:nvSpPr>
        <p:spPr/>
        <p:txBody>
          <a:bodyPr/>
          <a:lstStyle>
            <a:lvl1pPr>
              <a:defRPr/>
            </a:lvl1pPr>
          </a:lstStyle>
          <a:p>
            <a:pPr>
              <a:defRPr/>
            </a:pPr>
            <a:fld id="{35E4AB64-08F7-436E-AD6C-26E309FF002A}" type="slidenum">
              <a:rPr lang="en-IN"/>
              <a:pPr>
                <a:defRPr/>
              </a:pPr>
              <a:t>‹#›</a:t>
            </a:fld>
            <a:endParaRPr lang="en-I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B27409E-DDC2-47FA-A75D-C74A2EB9F29F}" type="datetime1">
              <a:rPr lang="en-US"/>
              <a:pPr>
                <a:defRPr/>
              </a:pPr>
              <a:t>30-Apr-12</a:t>
            </a:fld>
            <a:endParaRPr lang="en-IN"/>
          </a:p>
        </p:txBody>
      </p:sp>
      <p:sp>
        <p:nvSpPr>
          <p:cNvPr id="5" name="Footer Placeholder 2"/>
          <p:cNvSpPr>
            <a:spLocks noGrp="1"/>
          </p:cNvSpPr>
          <p:nvPr>
            <p:ph type="ftr" sz="quarter" idx="11"/>
          </p:nvPr>
        </p:nvSpPr>
        <p:spPr/>
        <p:txBody>
          <a:bodyPr/>
          <a:lstStyle>
            <a:lvl1pPr>
              <a:defRPr/>
            </a:lvl1pPr>
          </a:lstStyle>
          <a:p>
            <a:pPr>
              <a:defRPr/>
            </a:pPr>
            <a:r>
              <a:rPr lang="en-IN"/>
              <a:t>SEMINAR</a:t>
            </a:r>
          </a:p>
        </p:txBody>
      </p:sp>
      <p:sp>
        <p:nvSpPr>
          <p:cNvPr id="6" name="Slide Number Placeholder 22"/>
          <p:cNvSpPr>
            <a:spLocks noGrp="1"/>
          </p:cNvSpPr>
          <p:nvPr>
            <p:ph type="sldNum" sz="quarter" idx="12"/>
          </p:nvPr>
        </p:nvSpPr>
        <p:spPr/>
        <p:txBody>
          <a:bodyPr/>
          <a:lstStyle>
            <a:lvl1pPr>
              <a:defRPr/>
            </a:lvl1pPr>
          </a:lstStyle>
          <a:p>
            <a:pPr>
              <a:defRPr/>
            </a:pPr>
            <a:fld id="{8773C934-D9EE-4528-8E57-35896D127837}" type="slidenum">
              <a:rPr lang="en-IN"/>
              <a:pPr>
                <a:defRPr/>
              </a:pPr>
              <a:t>‹#›</a:t>
            </a:fld>
            <a:endParaRPr lang="en-I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215BEE74-8AEB-4847-A883-9670C050FB3F}" type="datetime1">
              <a:rPr lang="en-US"/>
              <a:pPr>
                <a:defRPr/>
              </a:pPr>
              <a:t>30-Apr-12</a:t>
            </a:fld>
            <a:endParaRPr lang="en-IN"/>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IN"/>
              <a:t>SEMINAR</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6ABDB91A-0EAB-4DE9-BB25-CE68E34EC097}"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579977E-A689-43BD-AF3B-1758AC4FA689}" type="datetime1">
              <a:rPr lang="en-US"/>
              <a:pPr>
                <a:defRPr/>
              </a:pPr>
              <a:t>30-Apr-12</a:t>
            </a:fld>
            <a:endParaRPr lang="en-IN"/>
          </a:p>
        </p:txBody>
      </p:sp>
      <p:sp>
        <p:nvSpPr>
          <p:cNvPr id="6" name="Footer Placeholder 2"/>
          <p:cNvSpPr>
            <a:spLocks noGrp="1"/>
          </p:cNvSpPr>
          <p:nvPr>
            <p:ph type="ftr" sz="quarter" idx="11"/>
          </p:nvPr>
        </p:nvSpPr>
        <p:spPr/>
        <p:txBody>
          <a:bodyPr/>
          <a:lstStyle>
            <a:lvl1pPr>
              <a:defRPr/>
            </a:lvl1pPr>
          </a:lstStyle>
          <a:p>
            <a:pPr>
              <a:defRPr/>
            </a:pPr>
            <a:r>
              <a:rPr lang="en-IN"/>
              <a:t>SEMINAR</a:t>
            </a:r>
          </a:p>
        </p:txBody>
      </p:sp>
      <p:sp>
        <p:nvSpPr>
          <p:cNvPr id="7" name="Slide Number Placeholder 22"/>
          <p:cNvSpPr>
            <a:spLocks noGrp="1"/>
          </p:cNvSpPr>
          <p:nvPr>
            <p:ph type="sldNum" sz="quarter" idx="12"/>
          </p:nvPr>
        </p:nvSpPr>
        <p:spPr/>
        <p:txBody>
          <a:bodyPr/>
          <a:lstStyle>
            <a:lvl1pPr>
              <a:defRPr/>
            </a:lvl1pPr>
          </a:lstStyle>
          <a:p>
            <a:pPr>
              <a:defRPr/>
            </a:pPr>
            <a:fld id="{036AA767-A02C-4528-A3AB-8189B5267D40}" type="slidenum">
              <a:rPr lang="en-IN"/>
              <a:pPr>
                <a:defRPr/>
              </a:pPr>
              <a:t>‹#›</a:t>
            </a:fld>
            <a:endParaRPr lang="en-I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76A6C7C5-10FE-4215-B558-A3A7C6770384}" type="datetime1">
              <a:rPr lang="en-US"/>
              <a:pPr>
                <a:defRPr/>
              </a:pPr>
              <a:t>30-Apr-12</a:t>
            </a:fld>
            <a:endParaRPr lang="en-IN"/>
          </a:p>
        </p:txBody>
      </p:sp>
      <p:sp>
        <p:nvSpPr>
          <p:cNvPr id="8" name="Footer Placeholder 2"/>
          <p:cNvSpPr>
            <a:spLocks noGrp="1"/>
          </p:cNvSpPr>
          <p:nvPr>
            <p:ph type="ftr" sz="quarter" idx="11"/>
          </p:nvPr>
        </p:nvSpPr>
        <p:spPr/>
        <p:txBody>
          <a:bodyPr/>
          <a:lstStyle>
            <a:lvl1pPr>
              <a:defRPr/>
            </a:lvl1pPr>
          </a:lstStyle>
          <a:p>
            <a:pPr>
              <a:defRPr/>
            </a:pPr>
            <a:r>
              <a:rPr lang="en-IN"/>
              <a:t>SEMINAR</a:t>
            </a:r>
          </a:p>
        </p:txBody>
      </p:sp>
      <p:sp>
        <p:nvSpPr>
          <p:cNvPr id="9" name="Slide Number Placeholder 22"/>
          <p:cNvSpPr>
            <a:spLocks noGrp="1"/>
          </p:cNvSpPr>
          <p:nvPr>
            <p:ph type="sldNum" sz="quarter" idx="12"/>
          </p:nvPr>
        </p:nvSpPr>
        <p:spPr/>
        <p:txBody>
          <a:bodyPr/>
          <a:lstStyle>
            <a:lvl1pPr>
              <a:defRPr/>
            </a:lvl1pPr>
          </a:lstStyle>
          <a:p>
            <a:pPr>
              <a:defRPr/>
            </a:pPr>
            <a:fld id="{BB1A5D01-EF40-4673-9E3E-43F5972CE2A9}" type="slidenum">
              <a:rPr lang="en-IN"/>
              <a:pPr>
                <a:defRPr/>
              </a:pPr>
              <a:t>‹#›</a:t>
            </a:fld>
            <a:endParaRPr lang="en-I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B65197B2-ACA4-48DF-AD83-D3718C5E95C5}" type="datetime1">
              <a:rPr lang="en-US"/>
              <a:pPr>
                <a:defRPr/>
              </a:pPr>
              <a:t>30-Apr-12</a:t>
            </a:fld>
            <a:endParaRPr lang="en-IN"/>
          </a:p>
        </p:txBody>
      </p:sp>
      <p:sp>
        <p:nvSpPr>
          <p:cNvPr id="4" name="Footer Placeholder 2"/>
          <p:cNvSpPr>
            <a:spLocks noGrp="1"/>
          </p:cNvSpPr>
          <p:nvPr>
            <p:ph type="ftr" sz="quarter" idx="11"/>
          </p:nvPr>
        </p:nvSpPr>
        <p:spPr/>
        <p:txBody>
          <a:bodyPr/>
          <a:lstStyle>
            <a:lvl1pPr>
              <a:defRPr/>
            </a:lvl1pPr>
          </a:lstStyle>
          <a:p>
            <a:pPr>
              <a:defRPr/>
            </a:pPr>
            <a:r>
              <a:rPr lang="en-IN"/>
              <a:t>SEMINAR</a:t>
            </a:r>
          </a:p>
        </p:txBody>
      </p:sp>
      <p:sp>
        <p:nvSpPr>
          <p:cNvPr id="5" name="Slide Number Placeholder 22"/>
          <p:cNvSpPr>
            <a:spLocks noGrp="1"/>
          </p:cNvSpPr>
          <p:nvPr>
            <p:ph type="sldNum" sz="quarter" idx="12"/>
          </p:nvPr>
        </p:nvSpPr>
        <p:spPr/>
        <p:txBody>
          <a:bodyPr/>
          <a:lstStyle>
            <a:lvl1pPr>
              <a:defRPr/>
            </a:lvl1pPr>
          </a:lstStyle>
          <a:p>
            <a:pPr>
              <a:defRPr/>
            </a:pPr>
            <a:fld id="{B0F2A830-4F57-46CF-AEEA-B626FB82DAD4}" type="slidenum">
              <a:rPr lang="en-IN"/>
              <a:pPr>
                <a:defRPr/>
              </a:pPr>
              <a:t>‹#›</a:t>
            </a:fld>
            <a:endParaRPr lang="en-I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323412EF-C334-430A-AB7C-DD5BDA26A8F1}" type="datetime1">
              <a:rPr lang="en-US"/>
              <a:pPr>
                <a:defRPr/>
              </a:pPr>
              <a:t>30-Apr-12</a:t>
            </a:fld>
            <a:endParaRPr lang="en-IN"/>
          </a:p>
        </p:txBody>
      </p:sp>
      <p:sp>
        <p:nvSpPr>
          <p:cNvPr id="3" name="Footer Placeholder 2"/>
          <p:cNvSpPr>
            <a:spLocks noGrp="1"/>
          </p:cNvSpPr>
          <p:nvPr>
            <p:ph type="ftr" sz="quarter" idx="11"/>
          </p:nvPr>
        </p:nvSpPr>
        <p:spPr/>
        <p:txBody>
          <a:bodyPr/>
          <a:lstStyle>
            <a:lvl1pPr>
              <a:defRPr/>
            </a:lvl1pPr>
          </a:lstStyle>
          <a:p>
            <a:pPr>
              <a:defRPr/>
            </a:pPr>
            <a:r>
              <a:rPr lang="en-IN"/>
              <a:t>SEMINAR</a:t>
            </a:r>
          </a:p>
        </p:txBody>
      </p:sp>
      <p:sp>
        <p:nvSpPr>
          <p:cNvPr id="4" name="Slide Number Placeholder 22"/>
          <p:cNvSpPr>
            <a:spLocks noGrp="1"/>
          </p:cNvSpPr>
          <p:nvPr>
            <p:ph type="sldNum" sz="quarter" idx="12"/>
          </p:nvPr>
        </p:nvSpPr>
        <p:spPr/>
        <p:txBody>
          <a:bodyPr/>
          <a:lstStyle>
            <a:lvl1pPr>
              <a:defRPr/>
            </a:lvl1pPr>
          </a:lstStyle>
          <a:p>
            <a:pPr>
              <a:defRPr/>
            </a:pPr>
            <a:fld id="{125D83A6-5143-4726-BFFE-060386516A19}" type="slidenum">
              <a:rPr lang="en-IN"/>
              <a:pPr>
                <a:defRPr/>
              </a:pPr>
              <a:t>‹#›</a:t>
            </a:fld>
            <a:endParaRPr lang="en-I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24CDDE37-1E6D-4E26-AE2A-5BDBA71ADAD4}" type="datetime1">
              <a:rPr lang="en-US"/>
              <a:pPr>
                <a:defRPr/>
              </a:pPr>
              <a:t>30-Apr-12</a:t>
            </a:fld>
            <a:endParaRPr lang="en-IN"/>
          </a:p>
        </p:txBody>
      </p:sp>
      <p:sp>
        <p:nvSpPr>
          <p:cNvPr id="8" name="Footer Placeholder 5"/>
          <p:cNvSpPr>
            <a:spLocks noGrp="1"/>
          </p:cNvSpPr>
          <p:nvPr>
            <p:ph type="ftr" sz="quarter" idx="11"/>
          </p:nvPr>
        </p:nvSpPr>
        <p:spPr/>
        <p:txBody>
          <a:bodyPr/>
          <a:lstStyle>
            <a:lvl1pPr>
              <a:defRPr/>
            </a:lvl1pPr>
          </a:lstStyle>
          <a:p>
            <a:pPr>
              <a:defRPr/>
            </a:pPr>
            <a:r>
              <a:rPr lang="en-IN"/>
              <a:t>SEMINAR</a:t>
            </a:r>
          </a:p>
        </p:txBody>
      </p:sp>
      <p:sp>
        <p:nvSpPr>
          <p:cNvPr id="9" name="Slide Number Placeholder 6"/>
          <p:cNvSpPr>
            <a:spLocks noGrp="1"/>
          </p:cNvSpPr>
          <p:nvPr>
            <p:ph type="sldNum" sz="quarter" idx="12"/>
          </p:nvPr>
        </p:nvSpPr>
        <p:spPr/>
        <p:txBody>
          <a:bodyPr/>
          <a:lstStyle>
            <a:lvl1pPr>
              <a:defRPr/>
            </a:lvl1pPr>
          </a:lstStyle>
          <a:p>
            <a:pPr>
              <a:defRPr/>
            </a:pPr>
            <a:fld id="{0BCA35DC-A845-4FC4-B5A8-854D00D3B65C}" type="slidenum">
              <a:rPr lang="en-IN"/>
              <a:pPr>
                <a:defRPr/>
              </a:pPr>
              <a:t>‹#›</a:t>
            </a:fld>
            <a:endParaRPr lang="en-I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34F1CCC7-528E-425A-895C-70B26A1C9ED5}" type="datetime1">
              <a:rPr lang="en-US"/>
              <a:pPr>
                <a:defRPr/>
              </a:pPr>
              <a:t>30-Apr-12</a:t>
            </a:fld>
            <a:endParaRPr lang="en-IN"/>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IN"/>
              <a:t>SEMINAR</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C6984111-90AB-4F2E-BE4B-6CC576BCB196}" type="slidenum">
              <a:rPr lang="en-IN"/>
              <a:pPr>
                <a:defRPr/>
              </a:pPr>
              <a:t>‹#›</a:t>
            </a:fld>
            <a:endParaRPr lang="en-I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9F1EDF18-1483-4DA9-8C9A-691AF92ED220}" type="datetime1">
              <a:rPr lang="en-US"/>
              <a:pPr>
                <a:defRPr/>
              </a:pPr>
              <a:t>30-Apr-12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n-IN"/>
              <a:t>SEMINAR</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843E02D3-B0B4-4138-AD3D-7F2938C7C5C0}"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821" r:id="rId1"/>
    <p:sldLayoutId id="2147483814" r:id="rId2"/>
    <p:sldLayoutId id="2147483822" r:id="rId3"/>
    <p:sldLayoutId id="2147483815" r:id="rId4"/>
    <p:sldLayoutId id="2147483816" r:id="rId5"/>
    <p:sldLayoutId id="2147483817" r:id="rId6"/>
    <p:sldLayoutId id="2147483818" r:id="rId7"/>
    <p:sldLayoutId id="2147483823" r:id="rId8"/>
    <p:sldLayoutId id="2147483824" r:id="rId9"/>
    <p:sldLayoutId id="2147483819" r:id="rId10"/>
    <p:sldLayoutId id="2147483820" r:id="rId11"/>
  </p:sldLayoutIdLst>
  <p:transition advClick="0"/>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IN" smtClean="0"/>
          </a:p>
        </p:txBody>
      </p:sp>
      <p:sp>
        <p:nvSpPr>
          <p:cNvPr id="6147" name="Title 1"/>
          <p:cNvSpPr>
            <a:spLocks noGrp="1"/>
          </p:cNvSpPr>
          <p:nvPr>
            <p:ph type="ctrTitle"/>
          </p:nvPr>
        </p:nvSpPr>
        <p:spPr>
          <a:xfrm>
            <a:off x="142875" y="1428736"/>
            <a:ext cx="9001125" cy="1571639"/>
          </a:xfrm>
        </p:spPr>
        <p:txBody>
          <a:bodyPr/>
          <a:lstStyle/>
          <a:p>
            <a:r>
              <a:rPr lang="en-US" sz="3200" b="1" dirty="0" smtClean="0">
                <a:latin typeface="Poor Richard" pitchFamily="18" charset="0"/>
              </a:rPr>
              <a:t>Swarm </a:t>
            </a:r>
            <a:r>
              <a:rPr lang="en-US" sz="3200" b="1" dirty="0" err="1" smtClean="0">
                <a:latin typeface="Poor Richard" pitchFamily="18" charset="0"/>
              </a:rPr>
              <a:t>Robotics:Information</a:t>
            </a:r>
            <a:r>
              <a:rPr lang="en-US" sz="3200" b="1" dirty="0" smtClean="0">
                <a:latin typeface="Poor Richard" pitchFamily="18" charset="0"/>
              </a:rPr>
              <a:t> sharing by </a:t>
            </a:r>
            <a:r>
              <a:rPr lang="en-US" sz="3200" b="1" dirty="0" err="1" smtClean="0">
                <a:latin typeface="Poor Richard" pitchFamily="18" charset="0"/>
              </a:rPr>
              <a:t>multirobot</a:t>
            </a:r>
            <a:r>
              <a:rPr lang="en-US" sz="3200" b="1" dirty="0" smtClean="0">
                <a:latin typeface="Poor Richard" pitchFamily="18" charset="0"/>
              </a:rPr>
              <a:t> system using distributed control and </a:t>
            </a:r>
            <a:r>
              <a:rPr lang="en-US" sz="3200" b="1" dirty="0" err="1" smtClean="0">
                <a:latin typeface="Poor Richard" pitchFamily="18" charset="0"/>
              </a:rPr>
              <a:t>cooporative</a:t>
            </a:r>
            <a:r>
              <a:rPr lang="en-US" sz="3200" b="1" dirty="0" smtClean="0">
                <a:latin typeface="Poor Richard" pitchFamily="18" charset="0"/>
              </a:rPr>
              <a:t> manipulation</a:t>
            </a:r>
            <a:endParaRPr lang="en-US" sz="3200" dirty="0">
              <a:latin typeface="Poor Richard" pitchFamily="18" charset="0"/>
            </a:endParaRPr>
          </a:p>
        </p:txBody>
      </p:sp>
      <p:sp>
        <p:nvSpPr>
          <p:cNvPr id="6148" name="TextBox 3"/>
          <p:cNvSpPr txBox="1">
            <a:spLocks noChangeArrowheads="1"/>
          </p:cNvSpPr>
          <p:nvPr/>
        </p:nvSpPr>
        <p:spPr bwMode="auto">
          <a:xfrm>
            <a:off x="285750" y="3500438"/>
            <a:ext cx="8572500" cy="1416050"/>
          </a:xfrm>
          <a:prstGeom prst="rect">
            <a:avLst/>
          </a:prstGeom>
          <a:noFill/>
          <a:ln w="9525">
            <a:noFill/>
            <a:miter lim="800000"/>
            <a:headEnd/>
            <a:tailEnd/>
          </a:ln>
        </p:spPr>
        <p:txBody>
          <a:bodyPr>
            <a:spAutoFit/>
          </a:bodyPr>
          <a:lstStyle/>
          <a:p>
            <a:pPr algn="ctr"/>
            <a:r>
              <a:rPr lang="en-US" b="1" dirty="0">
                <a:latin typeface="Times New Roman" pitchFamily="18" charset="0"/>
                <a:cs typeface="Times New Roman" pitchFamily="18" charset="0"/>
              </a:rPr>
              <a:t>MITUL TAILOR</a:t>
            </a:r>
          </a:p>
          <a:p>
            <a:pPr algn="ctr"/>
            <a:r>
              <a:rPr lang="en-US" b="1" dirty="0">
                <a:latin typeface="Times New Roman" pitchFamily="18" charset="0"/>
                <a:cs typeface="Times New Roman" pitchFamily="18" charset="0"/>
              </a:rPr>
              <a:t>PARAS GOSALIA</a:t>
            </a:r>
          </a:p>
          <a:p>
            <a:pPr algn="ctr"/>
            <a:r>
              <a:rPr lang="en-US" b="1" dirty="0">
                <a:latin typeface="Times New Roman" pitchFamily="18" charset="0"/>
                <a:cs typeface="Times New Roman" pitchFamily="18" charset="0"/>
              </a:rPr>
              <a:t>SHAILESH JAIN</a:t>
            </a:r>
          </a:p>
          <a:p>
            <a:pPr algn="ctr"/>
            <a:endParaRPr lang="en-US"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VIDYAVARDHINI’S COLLEGE OF ENGINEERING AND TECHNOLOGY</a:t>
            </a:r>
          </a:p>
        </p:txBody>
      </p:sp>
      <p:sp>
        <p:nvSpPr>
          <p:cNvPr id="5" name="Slide Number Placeholder 4"/>
          <p:cNvSpPr>
            <a:spLocks noGrp="1"/>
          </p:cNvSpPr>
          <p:nvPr>
            <p:ph type="sldNum" sz="quarter" idx="12"/>
          </p:nvPr>
        </p:nvSpPr>
        <p:spPr/>
        <p:txBody>
          <a:bodyPr/>
          <a:lstStyle/>
          <a:p>
            <a:pPr>
              <a:defRPr/>
            </a:pPr>
            <a:fld id="{3AE237AB-12D4-4A48-A3A6-15ADB505BE4B}" type="slidenum">
              <a:rPr lang="en-IN" smtClean="0"/>
              <a:pPr>
                <a:defRPr/>
              </a:pPr>
              <a:t>1</a:t>
            </a:fld>
            <a:endParaRPr lang="en-IN"/>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10</a:t>
            </a:fld>
            <a:endParaRPr lang="en-IN"/>
          </a:p>
        </p:txBody>
      </p:sp>
      <p:sp>
        <p:nvSpPr>
          <p:cNvPr id="3" name="TextBox 2"/>
          <p:cNvSpPr txBox="1"/>
          <p:nvPr/>
        </p:nvSpPr>
        <p:spPr>
          <a:xfrm>
            <a:off x="428596" y="214290"/>
            <a:ext cx="8501122" cy="2677656"/>
          </a:xfrm>
          <a:prstGeom prst="rect">
            <a:avLst/>
          </a:prstGeom>
          <a:noFill/>
        </p:spPr>
        <p:txBody>
          <a:bodyPr wrap="square" rtlCol="0">
            <a:spAutoFit/>
          </a:bodyPr>
          <a:lstStyle/>
          <a:p>
            <a:pPr algn="ctr"/>
            <a:r>
              <a:rPr lang="en-US" sz="4000" dirty="0" smtClean="0">
                <a:latin typeface="Algerian" pitchFamily="82" charset="0"/>
              </a:rPr>
              <a:t>Description of system</a:t>
            </a:r>
          </a:p>
          <a:p>
            <a:r>
              <a:rPr lang="en-US" sz="2400" dirty="0" smtClean="0">
                <a:latin typeface="Times New Roman" pitchFamily="18" charset="0"/>
                <a:cs typeface="Times New Roman" pitchFamily="18" charset="0"/>
              </a:rPr>
              <a:t>The system algorithm consist of following steps:</a:t>
            </a:r>
          </a:p>
          <a:p>
            <a:endParaRPr lang="en-US" sz="2400" dirty="0" smtClean="0">
              <a:latin typeface="Times New Roman" pitchFamily="18" charset="0"/>
              <a:cs typeface="Times New Roman" pitchFamily="18" charset="0"/>
            </a:endParaRPr>
          </a:p>
          <a:p>
            <a:pPr>
              <a:buFont typeface="Wingdings" pitchFamily="2" charset="2"/>
              <a:buChar char="Ø"/>
            </a:pPr>
            <a:r>
              <a:rPr lang="en-US" sz="2200" i="1" dirty="0" smtClean="0">
                <a:latin typeface="Times New Roman" pitchFamily="18" charset="0"/>
                <a:cs typeface="Times New Roman" pitchFamily="18" charset="0"/>
              </a:rPr>
              <a:t>Dispersion in Environment</a:t>
            </a:r>
          </a:p>
          <a:p>
            <a:r>
              <a:rPr lang="en-US" sz="2000" dirty="0" smtClean="0">
                <a:latin typeface="Times New Roman" pitchFamily="18" charset="0"/>
                <a:cs typeface="Times New Roman" pitchFamily="18" charset="0"/>
              </a:rPr>
              <a:t>Initially robots will be placed on any random node of the grid. In this phase the robot travels to the extreme of the grid in each direction.</a:t>
            </a:r>
            <a:endParaRPr lang="en-US" sz="2000" dirty="0">
              <a:latin typeface="Times New Roman" pitchFamily="18" charset="0"/>
              <a:cs typeface="Times New Roman" pitchFamily="18" charset="0"/>
            </a:endParaRPr>
          </a:p>
          <a:p>
            <a:r>
              <a:rPr lang="en-IN" dirty="0"/>
              <a:t> </a:t>
            </a:r>
            <a:endParaRPr lang="en-US" dirty="0"/>
          </a:p>
        </p:txBody>
      </p:sp>
      <p:pic>
        <p:nvPicPr>
          <p:cNvPr id="4" name="Picture 3" descr="E:\e-yantra\pics\DSC01320.JPG"/>
          <p:cNvPicPr/>
          <p:nvPr/>
        </p:nvPicPr>
        <p:blipFill>
          <a:blip r:embed="rId2" cstate="print"/>
          <a:srcRect/>
          <a:stretch>
            <a:fillRect/>
          </a:stretch>
        </p:blipFill>
        <p:spPr bwMode="auto">
          <a:xfrm>
            <a:off x="1714480" y="2571744"/>
            <a:ext cx="6143668" cy="4000528"/>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11</a:t>
            </a:fld>
            <a:endParaRPr lang="en-IN"/>
          </a:p>
        </p:txBody>
      </p:sp>
      <p:sp>
        <p:nvSpPr>
          <p:cNvPr id="3" name="TextBox 2"/>
          <p:cNvSpPr txBox="1"/>
          <p:nvPr/>
        </p:nvSpPr>
        <p:spPr>
          <a:xfrm>
            <a:off x="571472" y="428604"/>
            <a:ext cx="8143932" cy="1354217"/>
          </a:xfrm>
          <a:prstGeom prst="rect">
            <a:avLst/>
          </a:prstGeom>
          <a:noFill/>
        </p:spPr>
        <p:txBody>
          <a:bodyPr wrap="square" rtlCol="0">
            <a:spAutoFit/>
          </a:bodyPr>
          <a:lstStyle/>
          <a:p>
            <a:pPr>
              <a:buFont typeface="Wingdings" pitchFamily="2" charset="2"/>
              <a:buChar char="Ø"/>
            </a:pPr>
            <a:r>
              <a:rPr lang="en-US" sz="2200" i="1" dirty="0" smtClean="0">
                <a:latin typeface="Times New Roman" pitchFamily="18" charset="0"/>
                <a:cs typeface="Times New Roman" pitchFamily="18" charset="0"/>
              </a:rPr>
              <a:t>Distributed Localization and Mapping</a:t>
            </a:r>
          </a:p>
          <a:p>
            <a:pPr algn="just"/>
            <a:r>
              <a:rPr lang="en-US" sz="2000" dirty="0" smtClean="0">
                <a:latin typeface="Times New Roman" pitchFamily="18" charset="0"/>
                <a:cs typeface="Times New Roman" pitchFamily="18" charset="0"/>
              </a:rPr>
              <a:t>The robot must know where it is and its orientation to be able to map current sensor readings to a map. While these robots are moving about the environment, they will be generating maps individually. </a:t>
            </a:r>
          </a:p>
        </p:txBody>
      </p:sp>
      <p:pic>
        <p:nvPicPr>
          <p:cNvPr id="4" name="Picture 3" descr="E:\e-yantra\pics\DSC01322.JPG"/>
          <p:cNvPicPr/>
          <p:nvPr/>
        </p:nvPicPr>
        <p:blipFill>
          <a:blip r:embed="rId2" cstate="print"/>
          <a:srcRect/>
          <a:stretch>
            <a:fillRect/>
          </a:stretch>
        </p:blipFill>
        <p:spPr bwMode="auto">
          <a:xfrm>
            <a:off x="1643042" y="1928802"/>
            <a:ext cx="6429420" cy="4429156"/>
          </a:xfrm>
          <a:prstGeom prst="rect">
            <a:avLst/>
          </a:prstGeom>
          <a:noFill/>
          <a:ln w="9525">
            <a:noFill/>
            <a:miter lim="800000"/>
            <a:headEnd/>
            <a:tailEnd/>
          </a:ln>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12</a:t>
            </a:fld>
            <a:endParaRPr lang="en-IN"/>
          </a:p>
        </p:txBody>
      </p:sp>
      <p:sp>
        <p:nvSpPr>
          <p:cNvPr id="3" name="TextBox 2"/>
          <p:cNvSpPr txBox="1"/>
          <p:nvPr/>
        </p:nvSpPr>
        <p:spPr>
          <a:xfrm>
            <a:off x="928662" y="285728"/>
            <a:ext cx="7572428" cy="1354217"/>
          </a:xfrm>
          <a:prstGeom prst="rect">
            <a:avLst/>
          </a:prstGeom>
          <a:noFill/>
        </p:spPr>
        <p:txBody>
          <a:bodyPr wrap="square" rtlCol="0">
            <a:spAutoFit/>
          </a:bodyPr>
          <a:lstStyle/>
          <a:p>
            <a:pPr>
              <a:buFont typeface="Wingdings" pitchFamily="2" charset="2"/>
              <a:buChar char="Ø"/>
            </a:pPr>
            <a:r>
              <a:rPr lang="en-US" sz="2200" i="1" dirty="0" smtClean="0">
                <a:latin typeface="Times New Roman" pitchFamily="18" charset="0"/>
                <a:cs typeface="Times New Roman" pitchFamily="18" charset="0"/>
              </a:rPr>
              <a:t>Task Distribution</a:t>
            </a:r>
          </a:p>
          <a:p>
            <a:pPr algn="just"/>
            <a:r>
              <a:rPr lang="en-US" sz="2000" dirty="0" smtClean="0">
                <a:latin typeface="Times New Roman" pitchFamily="18" charset="0"/>
                <a:cs typeface="Times New Roman" pitchFamily="18" charset="0"/>
              </a:rPr>
              <a:t>In this phase the task is divided by the robots . This part of the domain space is typically called collaborative, and is characterized by entities helping each other to achieve their individual, yet compatible goals .</a:t>
            </a:r>
          </a:p>
        </p:txBody>
      </p:sp>
      <p:pic>
        <p:nvPicPr>
          <p:cNvPr id="4" name="Picture 3" descr="E:\e-yantra\pics\DSC01324.JPG"/>
          <p:cNvPicPr/>
          <p:nvPr/>
        </p:nvPicPr>
        <p:blipFill>
          <a:blip r:embed="rId2" cstate="print"/>
          <a:srcRect/>
          <a:stretch>
            <a:fillRect/>
          </a:stretch>
        </p:blipFill>
        <p:spPr bwMode="auto">
          <a:xfrm>
            <a:off x="1000100" y="2071678"/>
            <a:ext cx="3786214" cy="3286148"/>
          </a:xfrm>
          <a:prstGeom prst="rect">
            <a:avLst/>
          </a:prstGeom>
          <a:noFill/>
          <a:ln w="9525">
            <a:noFill/>
            <a:miter lim="800000"/>
            <a:headEnd/>
            <a:tailEnd/>
          </a:ln>
        </p:spPr>
      </p:pic>
      <p:pic>
        <p:nvPicPr>
          <p:cNvPr id="5" name="Picture 4" descr="E:\e-yantra\pics\DSC01326.JPG"/>
          <p:cNvPicPr/>
          <p:nvPr/>
        </p:nvPicPr>
        <p:blipFill>
          <a:blip r:embed="rId3" cstate="print"/>
          <a:srcRect/>
          <a:stretch>
            <a:fillRect/>
          </a:stretch>
        </p:blipFill>
        <p:spPr bwMode="auto">
          <a:xfrm>
            <a:off x="5000628" y="2071678"/>
            <a:ext cx="3929090" cy="3286148"/>
          </a:xfrm>
          <a:prstGeom prst="rect">
            <a:avLst/>
          </a:prstGeom>
          <a:noFill/>
          <a:ln w="9525">
            <a:noFill/>
            <a:miter lim="800000"/>
            <a:headEnd/>
            <a:tailEnd/>
          </a:ln>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13</a:t>
            </a:fld>
            <a:endParaRPr lang="en-IN"/>
          </a:p>
        </p:txBody>
      </p:sp>
      <p:sp>
        <p:nvSpPr>
          <p:cNvPr id="3" name="TextBox 2"/>
          <p:cNvSpPr txBox="1"/>
          <p:nvPr/>
        </p:nvSpPr>
        <p:spPr>
          <a:xfrm>
            <a:off x="428596" y="642918"/>
            <a:ext cx="8215370" cy="1661993"/>
          </a:xfrm>
          <a:prstGeom prst="rect">
            <a:avLst/>
          </a:prstGeom>
          <a:noFill/>
        </p:spPr>
        <p:txBody>
          <a:bodyPr wrap="square" rtlCol="0">
            <a:spAutoFit/>
          </a:bodyPr>
          <a:lstStyle/>
          <a:p>
            <a:pPr>
              <a:buFont typeface="Wingdings" pitchFamily="2" charset="2"/>
              <a:buChar char="Ø"/>
            </a:pPr>
            <a:r>
              <a:rPr lang="en-US" sz="2200" i="1" dirty="0" smtClean="0">
                <a:latin typeface="Times New Roman" pitchFamily="18" charset="0"/>
                <a:cs typeface="Times New Roman" pitchFamily="18" charset="0"/>
              </a:rPr>
              <a:t>Information Sharing</a:t>
            </a:r>
          </a:p>
          <a:p>
            <a:pPr algn="just"/>
            <a:r>
              <a:rPr lang="en-US" sz="2000" dirty="0" smtClean="0">
                <a:latin typeface="Times New Roman" pitchFamily="18" charset="0"/>
                <a:cs typeface="Times New Roman" pitchFamily="18" charset="0"/>
              </a:rPr>
              <a:t>A multi-robot example of a collaborative team is a group of robots that each must reach specified goal positions that are unique to each member. The robots must work to coordinate their actions to minimize the amount of interference between themselves and other objects. </a:t>
            </a:r>
          </a:p>
        </p:txBody>
      </p:sp>
      <p:pic>
        <p:nvPicPr>
          <p:cNvPr id="4" name="Picture 3"/>
          <p:cNvPicPr/>
          <p:nvPr/>
        </p:nvPicPr>
        <p:blipFill>
          <a:blip r:embed="rId2" cstate="print"/>
          <a:srcRect/>
          <a:stretch>
            <a:fillRect/>
          </a:stretch>
        </p:blipFill>
        <p:spPr bwMode="auto">
          <a:xfrm>
            <a:off x="1071538" y="2285992"/>
            <a:ext cx="3286148" cy="4357718"/>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714876" y="2285992"/>
            <a:ext cx="3286148" cy="4357718"/>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IN" dirty="0" smtClean="0">
                <a:solidFill>
                  <a:schemeClr val="tx1"/>
                </a:solidFill>
                <a:latin typeface="Algerian" pitchFamily="82" charset="0"/>
              </a:rPr>
              <a:t>Project plan</a:t>
            </a:r>
            <a:r>
              <a:rPr lang="en-US" sz="2400" dirty="0" smtClean="0"/>
              <a:t/>
            </a:r>
            <a:br>
              <a:rPr lang="en-US" sz="2400" dirty="0" smtClean="0"/>
            </a:br>
            <a:endParaRPr lang="en-US" sz="2400" dirty="0" smtClean="0"/>
          </a:p>
        </p:txBody>
      </p:sp>
      <p:sp>
        <p:nvSpPr>
          <p:cNvPr id="13315" name="Content Placeholder 2"/>
          <p:cNvSpPr>
            <a:spLocks noGrp="1"/>
          </p:cNvSpPr>
          <p:nvPr>
            <p:ph sz="quarter" idx="1"/>
          </p:nvPr>
        </p:nvSpPr>
        <p:spPr/>
        <p:txBody>
          <a:bodyPr/>
          <a:lstStyle/>
          <a:p>
            <a:pPr>
              <a:buFont typeface="Wingdings 2" pitchFamily="18" charset="2"/>
              <a:buNone/>
            </a:pPr>
            <a:endParaRPr lang="en-US" b="1" smtClean="0"/>
          </a:p>
        </p:txBody>
      </p:sp>
      <p:sp>
        <p:nvSpPr>
          <p:cNvPr id="4" name="Slide Number Placeholder 3"/>
          <p:cNvSpPr>
            <a:spLocks noGrp="1"/>
          </p:cNvSpPr>
          <p:nvPr>
            <p:ph type="sldNum" sz="quarter" idx="12"/>
          </p:nvPr>
        </p:nvSpPr>
        <p:spPr/>
        <p:txBody>
          <a:bodyPr/>
          <a:lstStyle/>
          <a:p>
            <a:pPr>
              <a:defRPr/>
            </a:pPr>
            <a:fld id="{DA30BAB8-7D17-4679-AAE1-72AAB5828CE0}" type="slidenum">
              <a:rPr lang="en-IN" smtClean="0"/>
              <a:pPr>
                <a:defRPr/>
              </a:pPr>
              <a:t>14</a:t>
            </a:fld>
            <a:endParaRPr lang="en-IN"/>
          </a:p>
        </p:txBody>
      </p:sp>
      <p:graphicFrame>
        <p:nvGraphicFramePr>
          <p:cNvPr id="5" name="Table 4"/>
          <p:cNvGraphicFramePr>
            <a:graphicFrameLocks noGrp="1"/>
          </p:cNvGraphicFramePr>
          <p:nvPr/>
        </p:nvGraphicFramePr>
        <p:xfrm>
          <a:off x="785786" y="1000108"/>
          <a:ext cx="8072494" cy="5310860"/>
        </p:xfrm>
        <a:graphic>
          <a:graphicData uri="http://schemas.openxmlformats.org/drawingml/2006/table">
            <a:tbl>
              <a:tblPr firstRow="1" bandRow="1">
                <a:tableStyleId>{5C22544A-7EE6-4342-B048-85BDC9FD1C3A}</a:tableStyleId>
              </a:tblPr>
              <a:tblGrid>
                <a:gridCol w="888687"/>
                <a:gridCol w="7183807"/>
              </a:tblGrid>
              <a:tr h="326071">
                <a:tc>
                  <a:txBody>
                    <a:bodyPr/>
                    <a:lstStyle/>
                    <a:p>
                      <a:pPr marL="0" marR="0" algn="ctr">
                        <a:lnSpc>
                          <a:spcPct val="115000"/>
                        </a:lnSpc>
                        <a:spcBef>
                          <a:spcPts val="0"/>
                        </a:spcBef>
                        <a:spcAft>
                          <a:spcPts val="0"/>
                        </a:spcAft>
                      </a:pPr>
                      <a:r>
                        <a:rPr lang="en-IN" sz="2000" b="1" dirty="0" err="1" smtClean="0">
                          <a:solidFill>
                            <a:srgbClr val="000000"/>
                          </a:solidFill>
                          <a:latin typeface="Times New Roman"/>
                          <a:ea typeface="Arial"/>
                          <a:cs typeface="Times New Roman"/>
                        </a:rPr>
                        <a:t>Sr.no</a:t>
                      </a:r>
                      <a:endParaRPr lang="en-US" sz="2000" dirty="0">
                        <a:solidFill>
                          <a:srgbClr val="000000"/>
                        </a:solidFill>
                        <a:latin typeface="Arial"/>
                        <a:ea typeface="Arial"/>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smtClean="0">
                          <a:solidFill>
                            <a:srgbClr val="000000"/>
                          </a:solidFill>
                          <a:latin typeface="Times New Roman"/>
                          <a:ea typeface="Times New Roman"/>
                          <a:cs typeface="Times New Roman"/>
                        </a:rPr>
                        <a:t>Task</a:t>
                      </a:r>
                      <a:endParaRPr lang="en-US" sz="2000" dirty="0">
                        <a:solidFill>
                          <a:srgbClr val="000000"/>
                        </a:solidFill>
                        <a:latin typeface="Arial"/>
                        <a:ea typeface="Arial"/>
                        <a:cs typeface="Times New Roman"/>
                      </a:endParaRPr>
                    </a:p>
                  </a:txBody>
                  <a:tcPr marL="68580" marR="68580" marT="0" marB="0"/>
                </a:tc>
              </a:tr>
              <a:tr h="711604">
                <a:tc>
                  <a:txBody>
                    <a:bodyPr/>
                    <a:lstStyle/>
                    <a:p>
                      <a:pPr marL="0" marR="0">
                        <a:lnSpc>
                          <a:spcPct val="115000"/>
                        </a:lnSpc>
                        <a:spcBef>
                          <a:spcPts val="0"/>
                        </a:spcBef>
                        <a:spcAft>
                          <a:spcPts val="0"/>
                        </a:spcAft>
                      </a:pPr>
                      <a:r>
                        <a:rPr lang="en-IN" sz="2000" b="1" dirty="0" smtClean="0">
                          <a:solidFill>
                            <a:srgbClr val="000000"/>
                          </a:solidFill>
                          <a:latin typeface="Times New Roman"/>
                          <a:ea typeface="Times New Roman"/>
                          <a:cs typeface="Times New Roman"/>
                        </a:rPr>
                        <a:t>1</a:t>
                      </a:r>
                      <a:endParaRPr lang="en-US" sz="2000" b="1" dirty="0">
                        <a:solidFill>
                          <a:srgbClr val="000000"/>
                        </a:solidFill>
                        <a:latin typeface="Arial"/>
                        <a:ea typeface="Arial"/>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rgbClr val="000000"/>
                          </a:solidFill>
                          <a:latin typeface="Times New Roman" pitchFamily="18" charset="0"/>
                          <a:ea typeface="Arial"/>
                          <a:cs typeface="Times New Roman" pitchFamily="18" charset="0"/>
                        </a:rPr>
                        <a:t>Detail analysis of project idea</a:t>
                      </a:r>
                      <a:endParaRPr lang="en-US" sz="2000" dirty="0">
                        <a:solidFill>
                          <a:srgbClr val="000000"/>
                        </a:solidFill>
                        <a:latin typeface="Times New Roman" pitchFamily="18" charset="0"/>
                        <a:ea typeface="Arial"/>
                        <a:cs typeface="Times New Roman" pitchFamily="18" charset="0"/>
                      </a:endParaRPr>
                    </a:p>
                  </a:txBody>
                  <a:tcPr marL="68580" marR="68580" marT="0" marB="0"/>
                </a:tc>
              </a:tr>
              <a:tr h="785173">
                <a:tc>
                  <a:txBody>
                    <a:bodyPr/>
                    <a:lstStyle/>
                    <a:p>
                      <a:pPr marL="0" marR="0">
                        <a:lnSpc>
                          <a:spcPct val="115000"/>
                        </a:lnSpc>
                        <a:spcBef>
                          <a:spcPts val="0"/>
                        </a:spcBef>
                        <a:spcAft>
                          <a:spcPts val="0"/>
                        </a:spcAft>
                      </a:pPr>
                      <a:r>
                        <a:rPr lang="en-IN" sz="2000" b="1" dirty="0" smtClean="0">
                          <a:solidFill>
                            <a:srgbClr val="000000"/>
                          </a:solidFill>
                          <a:latin typeface="Times New Roman"/>
                          <a:ea typeface="Times New Roman"/>
                          <a:cs typeface="Times New Roman"/>
                        </a:rPr>
                        <a:t>2</a:t>
                      </a:r>
                      <a:endParaRPr lang="en-US" sz="2000" b="1" dirty="0">
                        <a:solidFill>
                          <a:srgbClr val="000000"/>
                        </a:solidFill>
                        <a:latin typeface="Arial"/>
                        <a:ea typeface="Arial"/>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rgbClr val="000000"/>
                          </a:solidFill>
                          <a:latin typeface="Times New Roman" pitchFamily="18" charset="0"/>
                          <a:ea typeface="Arial"/>
                          <a:cs typeface="Times New Roman" pitchFamily="18" charset="0"/>
                        </a:rPr>
                        <a:t>Study of different circuit diagram and functioning of each component of Spark V Robot</a:t>
                      </a:r>
                      <a:endParaRPr lang="en-US" sz="2000" dirty="0">
                        <a:solidFill>
                          <a:srgbClr val="000000"/>
                        </a:solidFill>
                        <a:latin typeface="Times New Roman" pitchFamily="18" charset="0"/>
                        <a:ea typeface="Arial"/>
                        <a:cs typeface="Times New Roman" pitchFamily="18" charset="0"/>
                      </a:endParaRPr>
                    </a:p>
                  </a:txBody>
                  <a:tcPr marL="68580" marR="68580" marT="0" marB="0"/>
                </a:tc>
              </a:tr>
              <a:tr h="524146">
                <a:tc>
                  <a:txBody>
                    <a:bodyPr/>
                    <a:lstStyle/>
                    <a:p>
                      <a:pPr marL="0" marR="0">
                        <a:lnSpc>
                          <a:spcPct val="115000"/>
                        </a:lnSpc>
                        <a:spcBef>
                          <a:spcPts val="0"/>
                        </a:spcBef>
                        <a:spcAft>
                          <a:spcPts val="0"/>
                        </a:spcAft>
                      </a:pPr>
                      <a:r>
                        <a:rPr lang="en-IN" sz="2000" b="1" dirty="0" smtClean="0">
                          <a:solidFill>
                            <a:srgbClr val="000000"/>
                          </a:solidFill>
                          <a:latin typeface="Times New Roman"/>
                          <a:ea typeface="Times New Roman"/>
                          <a:cs typeface="Times New Roman"/>
                        </a:rPr>
                        <a:t>3</a:t>
                      </a:r>
                      <a:endParaRPr lang="en-US" sz="2000" b="1" dirty="0">
                        <a:solidFill>
                          <a:srgbClr val="000000"/>
                        </a:solidFill>
                        <a:latin typeface="Arial"/>
                        <a:ea typeface="Arial"/>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rgbClr val="000000"/>
                          </a:solidFill>
                          <a:latin typeface="Times New Roman" pitchFamily="18" charset="0"/>
                          <a:ea typeface="Arial"/>
                          <a:cs typeface="Times New Roman" pitchFamily="18" charset="0"/>
                        </a:rPr>
                        <a:t>Implemented different basic programs on robot.</a:t>
                      </a:r>
                      <a:endParaRPr lang="en-US" sz="2000" dirty="0">
                        <a:solidFill>
                          <a:srgbClr val="000000"/>
                        </a:solidFill>
                        <a:latin typeface="Times New Roman" pitchFamily="18" charset="0"/>
                        <a:ea typeface="Arial"/>
                        <a:cs typeface="Times New Roman" pitchFamily="18" charset="0"/>
                      </a:endParaRPr>
                    </a:p>
                  </a:txBody>
                  <a:tcPr marL="68580" marR="68580" marT="0" marB="0"/>
                </a:tc>
              </a:tr>
              <a:tr h="795575">
                <a:tc>
                  <a:txBody>
                    <a:bodyPr/>
                    <a:lstStyle/>
                    <a:p>
                      <a:pPr marL="0" marR="0" algn="l" rtl="0" eaLnBrk="1" latinLnBrk="0" hangingPunct="1">
                        <a:lnSpc>
                          <a:spcPct val="115000"/>
                        </a:lnSpc>
                        <a:spcBef>
                          <a:spcPts val="0"/>
                        </a:spcBef>
                        <a:spcAft>
                          <a:spcPts val="0"/>
                        </a:spcAft>
                      </a:pPr>
                      <a:r>
                        <a:rPr kumimoji="0" lang="en-US" sz="2000" b="1" kern="1200" dirty="0" smtClean="0">
                          <a:solidFill>
                            <a:srgbClr val="000000"/>
                          </a:solidFill>
                          <a:latin typeface="Times New Roman"/>
                          <a:ea typeface="Times New Roman"/>
                          <a:cs typeface="Times New Roman"/>
                        </a:rPr>
                        <a:t>4</a:t>
                      </a:r>
                      <a:endParaRPr kumimoji="0" lang="en-US" sz="2000" b="1" kern="1200" dirty="0">
                        <a:solidFill>
                          <a:srgbClr val="000000"/>
                        </a:solidFill>
                        <a:latin typeface="Times New Roman"/>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rgbClr val="000000"/>
                          </a:solidFill>
                          <a:latin typeface="Times New Roman" pitchFamily="18" charset="0"/>
                          <a:ea typeface="Arial"/>
                          <a:cs typeface="Times New Roman" pitchFamily="18" charset="0"/>
                        </a:rPr>
                        <a:t>Implementation of  Grid solving technique and path planning algorithm.</a:t>
                      </a:r>
                      <a:endParaRPr lang="en-US" sz="2000" dirty="0">
                        <a:solidFill>
                          <a:srgbClr val="000000"/>
                        </a:solidFill>
                        <a:latin typeface="Times New Roman" pitchFamily="18" charset="0"/>
                        <a:ea typeface="Arial"/>
                        <a:cs typeface="Times New Roman" pitchFamily="18" charset="0"/>
                      </a:endParaRPr>
                    </a:p>
                  </a:txBody>
                  <a:tcPr marL="68580" marR="68580" marT="0" marB="0"/>
                </a:tc>
              </a:tr>
              <a:tr h="625017">
                <a:tc>
                  <a:txBody>
                    <a:bodyPr/>
                    <a:lstStyle/>
                    <a:p>
                      <a:pPr marL="0" marR="0" algn="l" rtl="0" eaLnBrk="1" latinLnBrk="0" hangingPunct="1">
                        <a:lnSpc>
                          <a:spcPct val="115000"/>
                        </a:lnSpc>
                        <a:spcBef>
                          <a:spcPts val="0"/>
                        </a:spcBef>
                        <a:spcAft>
                          <a:spcPts val="0"/>
                        </a:spcAft>
                      </a:pPr>
                      <a:r>
                        <a:rPr kumimoji="0" lang="en-US" sz="2000" b="1" kern="1200" dirty="0" smtClean="0">
                          <a:solidFill>
                            <a:srgbClr val="000000"/>
                          </a:solidFill>
                          <a:latin typeface="Times New Roman"/>
                          <a:ea typeface="Times New Roman"/>
                          <a:cs typeface="Times New Roman"/>
                        </a:rPr>
                        <a:t>5</a:t>
                      </a:r>
                      <a:endParaRPr kumimoji="0" lang="en-US" sz="2000" b="1" kern="1200" dirty="0">
                        <a:solidFill>
                          <a:srgbClr val="000000"/>
                        </a:solidFill>
                        <a:latin typeface="Times New Roman"/>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rgbClr val="000000"/>
                          </a:solidFill>
                          <a:latin typeface="Times New Roman" pitchFamily="18" charset="0"/>
                          <a:ea typeface="Arial"/>
                          <a:cs typeface="Times New Roman" pitchFamily="18" charset="0"/>
                        </a:rPr>
                        <a:t>Designing and Analysis of the whole system algorithm</a:t>
                      </a:r>
                      <a:endParaRPr lang="en-US" sz="2000" dirty="0">
                        <a:solidFill>
                          <a:srgbClr val="000000"/>
                        </a:solidFill>
                        <a:latin typeface="Times New Roman" pitchFamily="18" charset="0"/>
                        <a:ea typeface="Arial"/>
                        <a:cs typeface="Times New Roman" pitchFamily="18" charset="0"/>
                      </a:endParaRPr>
                    </a:p>
                  </a:txBody>
                  <a:tcPr marL="68580" marR="68580" marT="0" marB="0"/>
                </a:tc>
              </a:tr>
              <a:tr h="506275">
                <a:tc>
                  <a:txBody>
                    <a:bodyPr/>
                    <a:lstStyle/>
                    <a:p>
                      <a:pPr marL="0" marR="0" algn="l" rtl="0" eaLnBrk="1" latinLnBrk="0" hangingPunct="1">
                        <a:lnSpc>
                          <a:spcPct val="115000"/>
                        </a:lnSpc>
                        <a:spcBef>
                          <a:spcPts val="0"/>
                        </a:spcBef>
                        <a:spcAft>
                          <a:spcPts val="0"/>
                        </a:spcAft>
                      </a:pPr>
                      <a:r>
                        <a:rPr kumimoji="0" lang="en-US" sz="2000" b="1" kern="1200" dirty="0" smtClean="0">
                          <a:solidFill>
                            <a:srgbClr val="000000"/>
                          </a:solidFill>
                          <a:latin typeface="Times New Roman"/>
                          <a:ea typeface="Times New Roman"/>
                          <a:cs typeface="Times New Roman"/>
                        </a:rPr>
                        <a:t>6</a:t>
                      </a:r>
                      <a:endParaRPr kumimoji="0" lang="en-US" sz="2000" b="1" kern="1200" dirty="0">
                        <a:solidFill>
                          <a:srgbClr val="000000"/>
                        </a:solidFill>
                        <a:latin typeface="Arial"/>
                        <a:ea typeface="Arial"/>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rgbClr val="000000"/>
                          </a:solidFill>
                          <a:latin typeface="Times New Roman" pitchFamily="18" charset="0"/>
                          <a:ea typeface="Arial"/>
                          <a:cs typeface="Times New Roman" pitchFamily="18" charset="0"/>
                        </a:rPr>
                        <a:t>Code implementation</a:t>
                      </a:r>
                      <a:endParaRPr lang="en-US" sz="2000" dirty="0">
                        <a:solidFill>
                          <a:srgbClr val="000000"/>
                        </a:solidFill>
                        <a:latin typeface="Times New Roman" pitchFamily="18" charset="0"/>
                        <a:ea typeface="Arial"/>
                        <a:cs typeface="Times New Roman" pitchFamily="18" charset="0"/>
                      </a:endParaRPr>
                    </a:p>
                  </a:txBody>
                  <a:tcPr marL="68580" marR="68580" marT="0" marB="0"/>
                </a:tc>
              </a:tr>
              <a:tr h="506275">
                <a:tc>
                  <a:txBody>
                    <a:bodyPr/>
                    <a:lstStyle/>
                    <a:p>
                      <a:pPr marL="0" marR="0" algn="l" rtl="0" eaLnBrk="1" latinLnBrk="0" hangingPunct="1">
                        <a:lnSpc>
                          <a:spcPct val="115000"/>
                        </a:lnSpc>
                        <a:spcBef>
                          <a:spcPts val="0"/>
                        </a:spcBef>
                        <a:spcAft>
                          <a:spcPts val="0"/>
                        </a:spcAft>
                      </a:pPr>
                      <a:r>
                        <a:rPr kumimoji="0" lang="en-US" sz="2000" b="1" kern="1200" dirty="0" smtClean="0">
                          <a:solidFill>
                            <a:srgbClr val="000000"/>
                          </a:solidFill>
                          <a:latin typeface="Times New Roman"/>
                          <a:ea typeface="Times New Roman"/>
                          <a:cs typeface="Times New Roman"/>
                        </a:rPr>
                        <a:t>7</a:t>
                      </a:r>
                      <a:endParaRPr kumimoji="0" lang="en-US" sz="2000" b="1" kern="1200" dirty="0">
                        <a:solidFill>
                          <a:srgbClr val="000000"/>
                        </a:solidFill>
                        <a:latin typeface="Times New Roman"/>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rgbClr val="000000"/>
                          </a:solidFill>
                          <a:latin typeface="Times New Roman" pitchFamily="18" charset="0"/>
                          <a:ea typeface="Arial"/>
                          <a:cs typeface="Times New Roman" pitchFamily="18" charset="0"/>
                        </a:rPr>
                        <a:t>Integration testing</a:t>
                      </a:r>
                      <a:endParaRPr lang="en-US" sz="2000" dirty="0">
                        <a:solidFill>
                          <a:srgbClr val="000000"/>
                        </a:solidFill>
                        <a:latin typeface="Times New Roman" pitchFamily="18" charset="0"/>
                        <a:ea typeface="Arial"/>
                        <a:cs typeface="Times New Roman" pitchFamily="18" charset="0"/>
                      </a:endParaRPr>
                    </a:p>
                  </a:txBody>
                  <a:tcPr marL="68580" marR="68580" marT="0" marB="0"/>
                </a:tc>
              </a:tr>
              <a:tr h="506275">
                <a:tc>
                  <a:txBody>
                    <a:bodyPr/>
                    <a:lstStyle/>
                    <a:p>
                      <a:pPr marL="0" marR="0" algn="l" rtl="0" eaLnBrk="1" latinLnBrk="0" hangingPunct="1">
                        <a:lnSpc>
                          <a:spcPct val="115000"/>
                        </a:lnSpc>
                        <a:spcBef>
                          <a:spcPts val="0"/>
                        </a:spcBef>
                        <a:spcAft>
                          <a:spcPts val="0"/>
                        </a:spcAft>
                      </a:pPr>
                      <a:r>
                        <a:rPr kumimoji="0" lang="en-US" sz="2000" b="1" kern="1200" dirty="0" smtClean="0">
                          <a:solidFill>
                            <a:srgbClr val="000000"/>
                          </a:solidFill>
                          <a:latin typeface="Times New Roman"/>
                          <a:ea typeface="Times New Roman"/>
                          <a:cs typeface="Times New Roman"/>
                        </a:rPr>
                        <a:t>8</a:t>
                      </a:r>
                      <a:endParaRPr kumimoji="0" lang="en-US" sz="2000" b="1" kern="1200" dirty="0">
                        <a:solidFill>
                          <a:srgbClr val="000000"/>
                        </a:solidFill>
                        <a:latin typeface="Times New Roman"/>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rgbClr val="000000"/>
                          </a:solidFill>
                          <a:latin typeface="Times New Roman" pitchFamily="18" charset="0"/>
                          <a:ea typeface="Arial"/>
                          <a:cs typeface="Times New Roman" pitchFamily="18" charset="0"/>
                        </a:rPr>
                        <a:t>Debugging and Documentation</a:t>
                      </a:r>
                      <a:endParaRPr lang="en-US" sz="2000" dirty="0">
                        <a:solidFill>
                          <a:srgbClr val="000000"/>
                        </a:solidFill>
                        <a:latin typeface="Times New Roman" pitchFamily="18" charset="0"/>
                        <a:ea typeface="Arial"/>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15</a:t>
            </a:fld>
            <a:endParaRPr lang="en-IN"/>
          </a:p>
        </p:txBody>
      </p:sp>
      <p:pic>
        <p:nvPicPr>
          <p:cNvPr id="3" name="Picture 2"/>
          <p:cNvPicPr/>
          <p:nvPr/>
        </p:nvPicPr>
        <p:blipFill>
          <a:blip r:embed="rId2" cstate="print"/>
          <a:srcRect/>
          <a:stretch>
            <a:fillRect/>
          </a:stretch>
        </p:blipFill>
        <p:spPr bwMode="auto">
          <a:xfrm>
            <a:off x="500034" y="214290"/>
            <a:ext cx="8501122" cy="6072230"/>
          </a:xfrm>
          <a:prstGeom prst="rect">
            <a:avLst/>
          </a:prstGeom>
          <a:noFill/>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IN" dirty="0" smtClean="0">
                <a:solidFill>
                  <a:schemeClr val="tx1"/>
                </a:solidFill>
                <a:latin typeface="Algerian" pitchFamily="82" charset="0"/>
              </a:rPr>
              <a:t>Work division</a:t>
            </a:r>
            <a:r>
              <a:rPr lang="en-US" sz="2400" dirty="0" smtClean="0"/>
              <a:t/>
            </a:r>
            <a:br>
              <a:rPr lang="en-US" sz="2400" dirty="0" smtClean="0"/>
            </a:br>
            <a:endParaRPr lang="en-US" sz="2400" dirty="0" smtClean="0"/>
          </a:p>
        </p:txBody>
      </p:sp>
      <p:sp>
        <p:nvSpPr>
          <p:cNvPr id="13315" name="Content Placeholder 2"/>
          <p:cNvSpPr>
            <a:spLocks noGrp="1"/>
          </p:cNvSpPr>
          <p:nvPr>
            <p:ph sz="quarter" idx="1"/>
          </p:nvPr>
        </p:nvSpPr>
        <p:spPr/>
        <p:txBody>
          <a:bodyPr/>
          <a:lstStyle/>
          <a:p>
            <a:pPr>
              <a:buFont typeface="Wingdings 2" pitchFamily="18" charset="2"/>
              <a:buNone/>
            </a:pPr>
            <a:endParaRPr lang="en-US" b="1" smtClean="0"/>
          </a:p>
        </p:txBody>
      </p:sp>
      <p:sp>
        <p:nvSpPr>
          <p:cNvPr id="4" name="Slide Number Placeholder 3"/>
          <p:cNvSpPr>
            <a:spLocks noGrp="1"/>
          </p:cNvSpPr>
          <p:nvPr>
            <p:ph type="sldNum" sz="quarter" idx="12"/>
          </p:nvPr>
        </p:nvSpPr>
        <p:spPr/>
        <p:txBody>
          <a:bodyPr/>
          <a:lstStyle/>
          <a:p>
            <a:pPr>
              <a:defRPr/>
            </a:pPr>
            <a:fld id="{DA30BAB8-7D17-4679-AAE1-72AAB5828CE0}" type="slidenum">
              <a:rPr lang="en-IN" smtClean="0"/>
              <a:pPr>
                <a:defRPr/>
              </a:pPr>
              <a:t>16</a:t>
            </a:fld>
            <a:endParaRPr lang="en-IN"/>
          </a:p>
        </p:txBody>
      </p:sp>
      <p:pic>
        <p:nvPicPr>
          <p:cNvPr id="1026" name="Picture 2"/>
          <p:cNvPicPr>
            <a:picLocks noChangeAspect="1" noChangeArrowheads="1"/>
          </p:cNvPicPr>
          <p:nvPr/>
        </p:nvPicPr>
        <p:blipFill>
          <a:blip r:embed="rId2" cstate="print"/>
          <a:srcRect/>
          <a:stretch>
            <a:fillRect/>
          </a:stretch>
        </p:blipFill>
        <p:spPr bwMode="auto">
          <a:xfrm>
            <a:off x="0" y="1000108"/>
            <a:ext cx="9144000"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773C934-D9EE-4528-8E57-35896D127837}" type="slidenum">
              <a:rPr lang="en-IN" smtClean="0"/>
              <a:pPr>
                <a:defRPr/>
              </a:pPr>
              <a:t>17</a:t>
            </a:fld>
            <a:endParaRPr lang="en-IN"/>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14282" y="285728"/>
            <a:ext cx="8725764" cy="5786478"/>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18</a:t>
            </a:fld>
            <a:endParaRPr lang="en-IN"/>
          </a:p>
        </p:txBody>
      </p:sp>
      <p:pic>
        <p:nvPicPr>
          <p:cNvPr id="1027" name="Picture 3"/>
          <p:cNvPicPr>
            <a:picLocks noChangeAspect="1" noChangeArrowheads="1"/>
          </p:cNvPicPr>
          <p:nvPr/>
        </p:nvPicPr>
        <p:blipFill>
          <a:blip r:embed="rId2" cstate="print"/>
          <a:srcRect/>
          <a:stretch>
            <a:fillRect/>
          </a:stretch>
        </p:blipFill>
        <p:spPr bwMode="auto">
          <a:xfrm>
            <a:off x="1142976" y="714356"/>
            <a:ext cx="7429552" cy="6143644"/>
          </a:xfrm>
          <a:prstGeom prst="rect">
            <a:avLst/>
          </a:prstGeom>
          <a:noFill/>
          <a:ln w="9525">
            <a:noFill/>
            <a:miter lim="800000"/>
            <a:headEnd/>
            <a:tailEnd/>
          </a:ln>
          <a:effectLst/>
        </p:spPr>
      </p:pic>
      <p:sp>
        <p:nvSpPr>
          <p:cNvPr id="5" name="TextBox 4"/>
          <p:cNvSpPr txBox="1"/>
          <p:nvPr/>
        </p:nvSpPr>
        <p:spPr>
          <a:xfrm>
            <a:off x="857224" y="214290"/>
            <a:ext cx="7715304" cy="646331"/>
          </a:xfrm>
          <a:prstGeom prst="rect">
            <a:avLst/>
          </a:prstGeom>
          <a:noFill/>
        </p:spPr>
        <p:txBody>
          <a:bodyPr wrap="square" rtlCol="0">
            <a:spAutoFit/>
          </a:bodyPr>
          <a:lstStyle/>
          <a:p>
            <a:pPr algn="ctr"/>
            <a:r>
              <a:rPr lang="en-US" sz="3600" dirty="0" smtClean="0">
                <a:latin typeface="Algerian" pitchFamily="82" charset="0"/>
              </a:rPr>
              <a:t>Test cases</a:t>
            </a:r>
            <a:endParaRPr lang="en-US" sz="3600" dirty="0">
              <a:latin typeface="Algerian" pitchFamily="82" charset="0"/>
            </a:endParaRP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19</a:t>
            </a:fld>
            <a:endParaRPr lang="en-IN"/>
          </a:p>
        </p:txBody>
      </p:sp>
      <p:pic>
        <p:nvPicPr>
          <p:cNvPr id="2054" name="Picture 6"/>
          <p:cNvPicPr>
            <a:picLocks noChangeAspect="1" noChangeArrowheads="1"/>
          </p:cNvPicPr>
          <p:nvPr/>
        </p:nvPicPr>
        <p:blipFill>
          <a:blip r:embed="rId2" cstate="print"/>
          <a:srcRect/>
          <a:stretch>
            <a:fillRect/>
          </a:stretch>
        </p:blipFill>
        <p:spPr bwMode="auto">
          <a:xfrm>
            <a:off x="1142976" y="214290"/>
            <a:ext cx="7286676" cy="6369835"/>
          </a:xfrm>
          <a:prstGeom prst="rect">
            <a:avLst/>
          </a:prstGeom>
          <a:noFill/>
          <a:ln w="9525">
            <a:noFill/>
            <a:miter lim="800000"/>
            <a:headEnd/>
            <a:tailEnd/>
          </a:ln>
          <a:effectLst/>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625" y="0"/>
            <a:ext cx="8229600" cy="1143000"/>
          </a:xfrm>
        </p:spPr>
        <p:txBody>
          <a:bodyPr>
            <a:normAutofit fontScale="90000"/>
          </a:bodyPr>
          <a:lstStyle/>
          <a:p>
            <a:pPr algn="ctr" eaLnBrk="1" fontAlgn="auto" hangingPunct="1">
              <a:spcAft>
                <a:spcPts val="0"/>
              </a:spcAft>
              <a:defRPr/>
            </a:pPr>
            <a:r>
              <a:rPr lang="en-US" sz="5400" dirty="0" smtClean="0">
                <a:latin typeface="Algerian" pitchFamily="82" charset="0"/>
              </a:rPr>
              <a:t/>
            </a:r>
            <a:br>
              <a:rPr lang="en-US" sz="5400" dirty="0" smtClean="0">
                <a:latin typeface="Algerian" pitchFamily="82" charset="0"/>
              </a:rPr>
            </a:br>
            <a:r>
              <a:rPr lang="en-US" sz="5400" dirty="0" smtClean="0">
                <a:latin typeface="Algerian" pitchFamily="82" charset="0"/>
              </a:rPr>
              <a:t/>
            </a:r>
            <a:br>
              <a:rPr lang="en-US" sz="5400" dirty="0" smtClean="0">
                <a:latin typeface="Algerian" pitchFamily="82" charset="0"/>
              </a:rPr>
            </a:br>
            <a:r>
              <a:rPr lang="en-US" dirty="0" smtClean="0">
                <a:latin typeface="Algerian" pitchFamily="82" charset="0"/>
              </a:rPr>
              <a:t/>
            </a:r>
            <a:br>
              <a:rPr lang="en-US" dirty="0" smtClean="0">
                <a:latin typeface="Algerian" pitchFamily="82" charset="0"/>
              </a:rPr>
            </a:br>
            <a:r>
              <a:rPr lang="en-IN" sz="4400" dirty="0" smtClean="0">
                <a:latin typeface="Calibri" pitchFamily="34" charset="0"/>
                <a:cs typeface="Calibri" pitchFamily="34" charset="0"/>
              </a:rPr>
              <a:t/>
            </a:r>
            <a:br>
              <a:rPr lang="en-IN" sz="4400" dirty="0" smtClean="0">
                <a:latin typeface="Calibri" pitchFamily="34" charset="0"/>
                <a:cs typeface="Calibri" pitchFamily="34" charset="0"/>
              </a:rPr>
            </a:br>
            <a:endParaRPr lang="en-IN" dirty="0"/>
          </a:p>
        </p:txBody>
      </p:sp>
      <p:sp>
        <p:nvSpPr>
          <p:cNvPr id="9" name="Slide Number Placeholder 8"/>
          <p:cNvSpPr>
            <a:spLocks noGrp="1"/>
          </p:cNvSpPr>
          <p:nvPr>
            <p:ph type="sldNum" sz="quarter" idx="12"/>
          </p:nvPr>
        </p:nvSpPr>
        <p:spPr/>
        <p:txBody>
          <a:bodyPr/>
          <a:lstStyle/>
          <a:p>
            <a:pPr>
              <a:defRPr/>
            </a:pPr>
            <a:fld id="{5FB097FF-D02F-4319-9711-E2FF85CF254F}" type="slidenum">
              <a:rPr lang="en-IN"/>
              <a:pPr>
                <a:defRPr/>
              </a:pPr>
              <a:t>2</a:t>
            </a:fld>
            <a:endParaRPr lang="en-IN"/>
          </a:p>
        </p:txBody>
      </p:sp>
      <p:pic>
        <p:nvPicPr>
          <p:cNvPr id="7172" name="Content Placeholder 4" descr="500x_swarmbots.jpg"/>
          <p:cNvPicPr>
            <a:picLocks noGrp="1" noChangeAspect="1"/>
          </p:cNvPicPr>
          <p:nvPr>
            <p:ph sz="quarter" idx="1"/>
          </p:nvPr>
        </p:nvPicPr>
        <p:blipFill>
          <a:blip r:embed="rId3" cstate="print"/>
          <a:srcRect/>
          <a:stretch>
            <a:fillRect/>
          </a:stretch>
        </p:blipFill>
        <p:spPr>
          <a:xfrm>
            <a:off x="5429250" y="2071688"/>
            <a:ext cx="3500438" cy="2428875"/>
          </a:xfrm>
        </p:spPr>
      </p:pic>
      <p:sp>
        <p:nvSpPr>
          <p:cNvPr id="7173" name="TextBox 6"/>
          <p:cNvSpPr txBox="1">
            <a:spLocks noChangeArrowheads="1"/>
          </p:cNvSpPr>
          <p:nvPr/>
        </p:nvSpPr>
        <p:spPr bwMode="auto">
          <a:xfrm>
            <a:off x="571500" y="1357313"/>
            <a:ext cx="4714875" cy="4000500"/>
          </a:xfrm>
          <a:prstGeom prst="rect">
            <a:avLst/>
          </a:prstGeom>
          <a:noFill/>
          <a:ln w="9525">
            <a:noFill/>
            <a:miter lim="800000"/>
            <a:headEnd/>
            <a:tailEnd/>
          </a:ln>
        </p:spPr>
        <p:txBody>
          <a:bodyPr>
            <a:spAutoFit/>
          </a:bodyPr>
          <a:lstStyle/>
          <a:p>
            <a:endParaRPr lang="en-IN" sz="2000">
              <a:latin typeface="Calibri" pitchFamily="34" charset="0"/>
              <a:cs typeface="Calibri" pitchFamily="34" charset="0"/>
            </a:endParaRPr>
          </a:p>
          <a:p>
            <a:endParaRPr lang="en-IN">
              <a:latin typeface="Calibri" pitchFamily="34" charset="0"/>
              <a:cs typeface="Calibri" pitchFamily="34" charset="0"/>
            </a:endParaRPr>
          </a:p>
          <a:p>
            <a:pPr algn="just">
              <a:buFont typeface="Wingdings" pitchFamily="2" charset="2"/>
              <a:buChar char="Ø"/>
            </a:pPr>
            <a:r>
              <a:rPr lang="en-IN" sz="2800">
                <a:latin typeface="Times New Roman" pitchFamily="18" charset="0"/>
                <a:cs typeface="Times New Roman" pitchFamily="18" charset="0"/>
              </a:rPr>
              <a:t>New approach to the coordination of multirobot systems .</a:t>
            </a:r>
          </a:p>
          <a:p>
            <a:pPr algn="just"/>
            <a:endParaRPr lang="en-IN" sz="2800">
              <a:latin typeface="Times New Roman" pitchFamily="18" charset="0"/>
              <a:cs typeface="Times New Roman" pitchFamily="18" charset="0"/>
            </a:endParaRPr>
          </a:p>
          <a:p>
            <a:pPr algn="just">
              <a:buFont typeface="Wingdings" pitchFamily="2" charset="2"/>
              <a:buChar char="Ø"/>
            </a:pPr>
            <a:r>
              <a:rPr lang="en-IN" sz="2800">
                <a:latin typeface="Times New Roman" pitchFamily="18" charset="0"/>
                <a:cs typeface="Times New Roman" pitchFamily="18" charset="0"/>
              </a:rPr>
              <a:t>Consist of large numbers of mostly simple physical robots. </a:t>
            </a:r>
            <a:br>
              <a:rPr lang="en-IN" sz="2800">
                <a:latin typeface="Times New Roman" pitchFamily="18" charset="0"/>
                <a:cs typeface="Times New Roman" pitchFamily="18" charset="0"/>
              </a:rPr>
            </a:br>
            <a:endParaRPr lang="en-IN" sz="2800">
              <a:latin typeface="Times New Roman" pitchFamily="18" charset="0"/>
              <a:cs typeface="Times New Roman" pitchFamily="18" charset="0"/>
            </a:endParaRPr>
          </a:p>
          <a:p>
            <a:endParaRPr lang="en-IN" sz="2000">
              <a:latin typeface="Times New Roman" pitchFamily="18" charset="0"/>
              <a:cs typeface="Times New Roman" pitchFamily="18" charset="0"/>
            </a:endParaRPr>
          </a:p>
        </p:txBody>
      </p:sp>
      <p:sp>
        <p:nvSpPr>
          <p:cNvPr id="7174" name="TextBox 10"/>
          <p:cNvSpPr txBox="1">
            <a:spLocks noChangeArrowheads="1"/>
          </p:cNvSpPr>
          <p:nvPr/>
        </p:nvSpPr>
        <p:spPr bwMode="auto">
          <a:xfrm>
            <a:off x="642938" y="285750"/>
            <a:ext cx="8143875" cy="646113"/>
          </a:xfrm>
          <a:prstGeom prst="rect">
            <a:avLst/>
          </a:prstGeom>
          <a:noFill/>
          <a:ln w="9525">
            <a:noFill/>
            <a:miter lim="800000"/>
            <a:headEnd/>
            <a:tailEnd/>
          </a:ln>
        </p:spPr>
        <p:txBody>
          <a:bodyPr>
            <a:spAutoFit/>
          </a:bodyPr>
          <a:lstStyle/>
          <a:p>
            <a:pPr algn="ctr"/>
            <a:r>
              <a:rPr lang="en-US" sz="3600">
                <a:latin typeface="Algerian" pitchFamily="82" charset="0"/>
              </a:rPr>
              <a:t>INTRODUCTION TO SWARM ROBOTICS</a:t>
            </a:r>
            <a:endParaRPr lang="en-IN" sz="3600">
              <a:latin typeface="Algerian" pitchFamily="82" charset="0"/>
            </a:endParaRP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20</a:t>
            </a:fld>
            <a:endParaRPr lang="en-IN"/>
          </a:p>
        </p:txBody>
      </p:sp>
      <p:sp>
        <p:nvSpPr>
          <p:cNvPr id="3" name="TextBox 2"/>
          <p:cNvSpPr txBox="1"/>
          <p:nvPr/>
        </p:nvSpPr>
        <p:spPr>
          <a:xfrm>
            <a:off x="428596" y="785795"/>
            <a:ext cx="8501122" cy="4955203"/>
          </a:xfrm>
          <a:prstGeom prst="rect">
            <a:avLst/>
          </a:prstGeom>
          <a:noFill/>
        </p:spPr>
        <p:txBody>
          <a:bodyPr wrap="square" rtlCol="0">
            <a:spAutoFit/>
          </a:bodyPr>
          <a:lstStyle/>
          <a:p>
            <a:pPr algn="ctr"/>
            <a:r>
              <a:rPr lang="en-IN" sz="4000" dirty="0">
                <a:latin typeface="Algerian" pitchFamily="82" charset="0"/>
              </a:rPr>
              <a:t>MAJOR </a:t>
            </a:r>
            <a:r>
              <a:rPr lang="en-IN" sz="4000" dirty="0" smtClean="0">
                <a:latin typeface="Algerian" pitchFamily="82" charset="0"/>
              </a:rPr>
              <a:t> technical CHALLENGES</a:t>
            </a:r>
            <a:endParaRPr lang="en-US" sz="4000" dirty="0">
              <a:latin typeface="Algerian" pitchFamily="82" charset="0"/>
            </a:endParaRPr>
          </a:p>
          <a:p>
            <a:r>
              <a:rPr lang="en-IN" dirty="0"/>
              <a:t> </a:t>
            </a:r>
            <a:endParaRPr lang="en-IN" dirty="0" smtClean="0"/>
          </a:p>
          <a:p>
            <a:endParaRPr lang="en-US" dirty="0"/>
          </a:p>
          <a:p>
            <a:pPr lvl="0">
              <a:buFont typeface="Wingdings" pitchFamily="2" charset="2"/>
              <a:buChar char="Ø"/>
            </a:pPr>
            <a:r>
              <a:rPr lang="en-US" sz="2400" dirty="0" smtClean="0">
                <a:latin typeface="Times New Roman" pitchFamily="18" charset="0"/>
                <a:cs typeface="Times New Roman" pitchFamily="18" charset="0"/>
              </a:rPr>
              <a:t>Sending and receiving different data between four robots .</a:t>
            </a:r>
          </a:p>
          <a:p>
            <a:pPr lvl="0"/>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Poor quality and response of </a:t>
            </a:r>
            <a:r>
              <a:rPr lang="en-US" sz="2400" dirty="0" smtClean="0">
                <a:latin typeface="Times New Roman" pitchFamily="18" charset="0"/>
                <a:cs typeface="Times New Roman" pitchFamily="18" charset="0"/>
              </a:rPr>
              <a:t>Spark V</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line following sensors</a:t>
            </a:r>
          </a:p>
          <a:p>
            <a:pPr lvl="0">
              <a:buFont typeface="Wingdings" pitchFamily="2" charset="2"/>
              <a:buChar char="Ø"/>
            </a:pPr>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Architecture of robot</a:t>
            </a:r>
          </a:p>
          <a:p>
            <a:pPr lvl="0"/>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Lightning condition problem</a:t>
            </a:r>
          </a:p>
          <a:p>
            <a:pPr lvl="0"/>
            <a:endParaRPr lang="en-US" sz="2400" dirty="0" smtClean="0">
              <a:latin typeface="Times New Roman" pitchFamily="18" charset="0"/>
              <a:cs typeface="Times New Roman" pitchFamily="18" charset="0"/>
            </a:endParaRPr>
          </a:p>
          <a:p>
            <a:pPr lvl="0">
              <a:buFont typeface="Wingdings" pitchFamily="2" charset="2"/>
              <a:buChar char="Ø"/>
            </a:pPr>
            <a:endParaRPr lang="en-US" sz="2400" dirty="0" smtClean="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071563" y="857250"/>
            <a:ext cx="6572250" cy="5355312"/>
          </a:xfrm>
          <a:prstGeom prst="rect">
            <a:avLst/>
          </a:prstGeom>
          <a:noFill/>
          <a:ln w="9525">
            <a:noFill/>
            <a:miter lim="800000"/>
            <a:headEnd/>
            <a:tailEnd/>
          </a:ln>
        </p:spPr>
        <p:txBody>
          <a:bodyPr>
            <a:spAutoFit/>
          </a:bodyPr>
          <a:lstStyle/>
          <a:p>
            <a:pPr algn="ctr"/>
            <a:r>
              <a:rPr lang="en-US" sz="3600" dirty="0">
                <a:latin typeface="Algerian" pitchFamily="82" charset="0"/>
              </a:rPr>
              <a:t>APPLICATIONS</a:t>
            </a:r>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Transportation</a:t>
            </a:r>
          </a:p>
          <a:p>
            <a:endParaRPr lang="en-US" sz="2400" dirty="0" smtClean="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Industrial sector</a:t>
            </a:r>
          </a:p>
          <a:p>
            <a:endParaRPr lang="en-US" sz="2400" dirty="0" smtClean="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Pick and Place</a:t>
            </a:r>
          </a:p>
          <a:p>
            <a:endParaRPr lang="en-US" sz="2400" dirty="0" smtClean="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Disaster Relief</a:t>
            </a:r>
          </a:p>
          <a:p>
            <a:endParaRPr lang="en-US" sz="2400" dirty="0" smtClean="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House cleaning</a:t>
            </a:r>
          </a:p>
          <a:p>
            <a:endParaRPr lang="en-US" sz="2400" dirty="0" smtClean="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Research Work</a:t>
            </a:r>
          </a:p>
          <a:p>
            <a:endParaRPr lang="en-IN" dirty="0">
              <a:latin typeface="Perpetua" pitchFamily="18" charset="0"/>
            </a:endParaRPr>
          </a:p>
        </p:txBody>
      </p:sp>
      <p:pic>
        <p:nvPicPr>
          <p:cNvPr id="18435" name="Picture 2"/>
          <p:cNvPicPr>
            <a:picLocks noChangeAspect="1" noChangeArrowheads="1"/>
          </p:cNvPicPr>
          <p:nvPr/>
        </p:nvPicPr>
        <p:blipFill>
          <a:blip r:embed="rId2" cstate="print"/>
          <a:srcRect/>
          <a:stretch>
            <a:fillRect/>
          </a:stretch>
        </p:blipFill>
        <p:spPr bwMode="auto">
          <a:xfrm>
            <a:off x="5143500" y="1857375"/>
            <a:ext cx="3714750" cy="32861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2BC55038-C6AE-4BBF-B7DD-3B8058F525E6}" type="slidenum">
              <a:rPr lang="en-IN"/>
              <a:pPr>
                <a:defRPr/>
              </a:pPr>
              <a:t>21</a:t>
            </a:fld>
            <a:endParaRPr lang="en-IN"/>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785813" y="357188"/>
            <a:ext cx="8001000" cy="4708981"/>
          </a:xfrm>
          <a:prstGeom prst="rect">
            <a:avLst/>
          </a:prstGeom>
          <a:noFill/>
          <a:ln w="9525">
            <a:noFill/>
            <a:miter lim="800000"/>
            <a:headEnd/>
            <a:tailEnd/>
          </a:ln>
        </p:spPr>
        <p:txBody>
          <a:bodyPr>
            <a:spAutoFit/>
          </a:bodyPr>
          <a:lstStyle/>
          <a:p>
            <a:pPr algn="ctr"/>
            <a:endParaRPr lang="en-IN" sz="6000" dirty="0">
              <a:latin typeface="Algerian" pitchFamily="82" charset="0"/>
            </a:endParaRPr>
          </a:p>
          <a:p>
            <a:pPr algn="ctr"/>
            <a:endParaRPr lang="en-IN" sz="6000" dirty="0">
              <a:latin typeface="Algerian" pitchFamily="82" charset="0"/>
            </a:endParaRPr>
          </a:p>
          <a:p>
            <a:pPr algn="ctr"/>
            <a:r>
              <a:rPr lang="en-IN" sz="6000" dirty="0" smtClean="0">
                <a:latin typeface="Algerian" pitchFamily="82" charset="0"/>
              </a:rPr>
              <a:t>CONCLUSION</a:t>
            </a:r>
          </a:p>
          <a:p>
            <a:pPr algn="ctr"/>
            <a:r>
              <a:rPr lang="en-IN" sz="6000" dirty="0" smtClean="0">
                <a:latin typeface="Algerian" pitchFamily="82" charset="0"/>
              </a:rPr>
              <a:t>Future work</a:t>
            </a:r>
            <a:endParaRPr lang="en-IN" sz="6000" dirty="0">
              <a:latin typeface="Algerian" pitchFamily="82" charset="0"/>
            </a:endParaRPr>
          </a:p>
          <a:p>
            <a:pPr algn="ctr"/>
            <a:endParaRPr lang="en-US" sz="6000" dirty="0">
              <a:latin typeface="Algerian" pitchFamily="82" charset="0"/>
            </a:endParaRPr>
          </a:p>
        </p:txBody>
      </p:sp>
      <p:sp>
        <p:nvSpPr>
          <p:cNvPr id="4" name="Slide Number Placeholder 3"/>
          <p:cNvSpPr>
            <a:spLocks noGrp="1"/>
          </p:cNvSpPr>
          <p:nvPr>
            <p:ph type="sldNum" sz="quarter" idx="12"/>
          </p:nvPr>
        </p:nvSpPr>
        <p:spPr/>
        <p:txBody>
          <a:bodyPr/>
          <a:lstStyle/>
          <a:p>
            <a:pPr>
              <a:defRPr/>
            </a:pPr>
            <a:fld id="{75E3428F-63F5-4FB5-8D81-B93EDFC6393B}" type="slidenum">
              <a:rPr lang="en-IN"/>
              <a:pPr>
                <a:defRPr/>
              </a:pPr>
              <a:t>22</a:t>
            </a:fld>
            <a:endParaRPr lang="en-IN"/>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9ED4E76-2A7D-491F-A760-B8CFAE746B86}" type="slidenum">
              <a:rPr lang="en-IN" smtClean="0"/>
              <a:pPr>
                <a:defRPr/>
              </a:pPr>
              <a:t>23</a:t>
            </a:fld>
            <a:endParaRPr lang="en-IN"/>
          </a:p>
        </p:txBody>
      </p:sp>
      <p:sp>
        <p:nvSpPr>
          <p:cNvPr id="20483" name="TextBox 2"/>
          <p:cNvSpPr txBox="1">
            <a:spLocks noChangeArrowheads="1"/>
          </p:cNvSpPr>
          <p:nvPr/>
        </p:nvSpPr>
        <p:spPr bwMode="auto">
          <a:xfrm>
            <a:off x="642938" y="373063"/>
            <a:ext cx="7072312" cy="6770687"/>
          </a:xfrm>
          <a:prstGeom prst="rect">
            <a:avLst/>
          </a:prstGeom>
          <a:noFill/>
          <a:ln w="9525">
            <a:noFill/>
            <a:miter lim="800000"/>
            <a:headEnd/>
            <a:tailEnd/>
          </a:ln>
        </p:spPr>
        <p:txBody>
          <a:bodyPr>
            <a:spAutoFit/>
          </a:bodyPr>
          <a:lstStyle/>
          <a:p>
            <a:r>
              <a:rPr lang="en-US" sz="2600" dirty="0">
                <a:latin typeface="Algerian" pitchFamily="82" charset="0"/>
              </a:rPr>
              <a:t>References</a:t>
            </a:r>
          </a:p>
          <a:p>
            <a:r>
              <a:rPr lang="en-IN" dirty="0"/>
              <a:t>[1](2011) Swarm Robotics [Online] Available: </a:t>
            </a:r>
          </a:p>
          <a:p>
            <a:r>
              <a:rPr lang="en-IN" dirty="0"/>
              <a:t>http://en.wikipedia.org/wiki/Swarm_robotics </a:t>
            </a:r>
          </a:p>
          <a:p>
            <a:endParaRPr lang="en-IN" dirty="0"/>
          </a:p>
          <a:p>
            <a:r>
              <a:rPr lang="en-IN" dirty="0"/>
              <a:t>[2] (2011) Ants Colony [Online] Available: </a:t>
            </a:r>
          </a:p>
          <a:p>
            <a:r>
              <a:rPr lang="en-IN" dirty="0"/>
              <a:t>www.datasheetcatalog.com </a:t>
            </a:r>
          </a:p>
          <a:p>
            <a:endParaRPr lang="en-IN" dirty="0"/>
          </a:p>
          <a:p>
            <a:r>
              <a:rPr lang="fr-FR" dirty="0"/>
              <a:t>[3] (2011) Communication modules [Online] </a:t>
            </a:r>
            <a:r>
              <a:rPr lang="fr-FR" dirty="0" err="1"/>
              <a:t>Available</a:t>
            </a:r>
            <a:r>
              <a:rPr lang="fr-FR" dirty="0"/>
              <a:t>: </a:t>
            </a:r>
          </a:p>
          <a:p>
            <a:r>
              <a:rPr lang="en-IN" dirty="0"/>
              <a:t>www.robosoftsystems.co.in </a:t>
            </a:r>
          </a:p>
          <a:p>
            <a:endParaRPr lang="en-IN" dirty="0"/>
          </a:p>
          <a:p>
            <a:r>
              <a:rPr lang="en-IN" dirty="0"/>
              <a:t>[4] Fiona Higgins, Allan Tomlinson and Keith M. Martin,</a:t>
            </a:r>
            <a:r>
              <a:rPr lang="en-IN" i="1" dirty="0"/>
              <a:t>” Survey on Security Challenges for Swarm Robotics”, Autonomic and Autonomous Systems, 2009. ICAS '09. 10.1109/ICAS.2009.62. </a:t>
            </a:r>
          </a:p>
          <a:p>
            <a:endParaRPr lang="en-IN" i="1" dirty="0"/>
          </a:p>
          <a:p>
            <a:r>
              <a:rPr lang="en-IN" dirty="0"/>
              <a:t>[5] </a:t>
            </a:r>
            <a:r>
              <a:rPr lang="en-IN" dirty="0" err="1"/>
              <a:t>Feng</a:t>
            </a:r>
            <a:r>
              <a:rPr lang="en-IN" dirty="0"/>
              <a:t>, K.; </a:t>
            </a:r>
            <a:r>
              <a:rPr lang="en-IN" dirty="0" err="1"/>
              <a:t>Hoberock</a:t>
            </a:r>
            <a:r>
              <a:rPr lang="en-IN" dirty="0"/>
              <a:t>, L.L</a:t>
            </a:r>
            <a:r>
              <a:rPr lang="en-IN" i="1" dirty="0"/>
              <a:t>.; “An optimal scheduling of pick place operations of a robot-vision-tracking system by using back-propagation and Hamming networks”, Robotics and Automation, 1992,10.1109/ROBOT.1992.220085 </a:t>
            </a:r>
          </a:p>
          <a:p>
            <a:endParaRPr lang="en-IN" i="1" dirty="0"/>
          </a:p>
          <a:p>
            <a:r>
              <a:rPr lang="en-IN" dirty="0"/>
              <a:t>[6] Jason M. Fox and Michael McCurdy, </a:t>
            </a:r>
            <a:r>
              <a:rPr lang="en-IN" i="1" dirty="0"/>
              <a:t>“, Activity Planning for the Phoenix Mars Lander Mission,” in Aerospace Conference, 2007 IEEE, 10.1109/AERO.2007.352951. </a:t>
            </a:r>
          </a:p>
          <a:p>
            <a:endParaRPr lang="en-IN" dirty="0"/>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2D344A-707B-4A98-9D3E-F4B3CE1A298F}" type="slidenum">
              <a:rPr lang="en-IN" smtClean="0"/>
              <a:pPr>
                <a:defRPr/>
              </a:pPr>
              <a:t>24</a:t>
            </a:fld>
            <a:endParaRPr lang="en-IN"/>
          </a:p>
        </p:txBody>
      </p:sp>
      <p:pic>
        <p:nvPicPr>
          <p:cNvPr id="24579"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Stock_000007651615XSmall.jpg"/>
          <p:cNvPicPr>
            <a:picLocks noChangeAspect="1"/>
          </p:cNvPicPr>
          <p:nvPr/>
        </p:nvPicPr>
        <p:blipFill>
          <a:blip r:embed="rId2" cstate="print"/>
          <a:srcRect/>
          <a:stretch>
            <a:fillRect/>
          </a:stretch>
        </p:blipFill>
        <p:spPr bwMode="auto">
          <a:xfrm>
            <a:off x="0" y="0"/>
            <a:ext cx="9144000" cy="6838950"/>
          </a:xfrm>
          <a:prstGeom prst="rect">
            <a:avLst/>
          </a:prstGeom>
          <a:noFill/>
          <a:ln w="9525">
            <a:noFill/>
            <a:miter lim="800000"/>
            <a:headEnd/>
            <a:tailEnd/>
          </a:ln>
        </p:spPr>
      </p:pic>
    </p:spTree>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428625" y="0"/>
            <a:ext cx="8286750" cy="646113"/>
          </a:xfrm>
          <a:prstGeom prst="rect">
            <a:avLst/>
          </a:prstGeom>
          <a:noFill/>
          <a:ln w="9525">
            <a:noFill/>
            <a:miter lim="800000"/>
            <a:headEnd/>
            <a:tailEnd/>
          </a:ln>
        </p:spPr>
        <p:txBody>
          <a:bodyPr>
            <a:spAutoFit/>
          </a:bodyPr>
          <a:lstStyle/>
          <a:p>
            <a:pPr algn="ctr"/>
            <a:r>
              <a:rPr lang="en-US" sz="3600">
                <a:latin typeface="Algerian" pitchFamily="82" charset="0"/>
              </a:rPr>
              <a:t>Sources of Inspiration </a:t>
            </a:r>
          </a:p>
        </p:txBody>
      </p:sp>
      <p:pic>
        <p:nvPicPr>
          <p:cNvPr id="10243" name="Picture 2"/>
          <p:cNvPicPr>
            <a:picLocks noChangeAspect="1" noChangeArrowheads="1"/>
          </p:cNvPicPr>
          <p:nvPr/>
        </p:nvPicPr>
        <p:blipFill>
          <a:blip r:embed="rId2" cstate="print"/>
          <a:srcRect/>
          <a:stretch>
            <a:fillRect/>
          </a:stretch>
        </p:blipFill>
        <p:spPr bwMode="auto">
          <a:xfrm>
            <a:off x="285750" y="785813"/>
            <a:ext cx="8385175" cy="44291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24410B4-E97C-415A-99D2-9292B476A2C5}" type="slidenum">
              <a:rPr lang="en-IN"/>
              <a:pPr>
                <a:defRPr/>
              </a:pPr>
              <a:t>3</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4</a:t>
            </a:fld>
            <a:endParaRPr lang="en-IN"/>
          </a:p>
        </p:txBody>
      </p:sp>
      <p:sp>
        <p:nvSpPr>
          <p:cNvPr id="3" name="TextBox 2"/>
          <p:cNvSpPr txBox="1"/>
          <p:nvPr/>
        </p:nvSpPr>
        <p:spPr>
          <a:xfrm>
            <a:off x="500034" y="0"/>
            <a:ext cx="8501122" cy="4647426"/>
          </a:xfrm>
          <a:prstGeom prst="rect">
            <a:avLst/>
          </a:prstGeom>
          <a:noFill/>
        </p:spPr>
        <p:txBody>
          <a:bodyPr wrap="square" rtlCol="0">
            <a:spAutoFit/>
          </a:bodyPr>
          <a:lstStyle/>
          <a:p>
            <a:endParaRPr lang="en-US" dirty="0" smtClean="0"/>
          </a:p>
          <a:p>
            <a:endParaRPr lang="en-US" dirty="0"/>
          </a:p>
          <a:p>
            <a:pPr algn="ctr"/>
            <a:r>
              <a:rPr lang="en-US" sz="4000" dirty="0" smtClean="0">
                <a:latin typeface="Algerian" pitchFamily="82" charset="0"/>
              </a:rPr>
              <a:t>Project idea</a:t>
            </a:r>
          </a:p>
          <a:p>
            <a:endParaRPr lang="en-US" dirty="0"/>
          </a:p>
          <a:p>
            <a:endParaRPr lang="en-US" dirty="0" smtClean="0"/>
          </a:p>
          <a:p>
            <a:pPr algn="just"/>
            <a:endParaRPr lang="en-US" dirty="0" smtClean="0"/>
          </a:p>
          <a:p>
            <a:pPr algn="just"/>
            <a:r>
              <a:rPr lang="en-US" sz="2400" dirty="0" smtClean="0">
                <a:latin typeface="Times New Roman" pitchFamily="18" charset="0"/>
                <a:cs typeface="Times New Roman" pitchFamily="18" charset="0"/>
              </a:rPr>
              <a:t>This project is to develop a distributed algorithm for a team of simple robots (here we are using 4 SPARC V robots) searching for targets in an unknown environment. </a:t>
            </a:r>
            <a:r>
              <a:rPr lang="en-IN" sz="2400" dirty="0" smtClean="0">
                <a:latin typeface="Times New Roman" pitchFamily="18" charset="0"/>
                <a:cs typeface="Times New Roman" pitchFamily="18" charset="0"/>
              </a:rPr>
              <a:t>It is supposed that a desired collective behaviour emerges from the interactions between the robots and interactions of robots with the environment</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endParaRPr lang="en-US" dirty="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pPr algn="ctr"/>
            <a:r>
              <a:rPr lang="en-US" dirty="0" smtClean="0">
                <a:solidFill>
                  <a:schemeClr val="tx1"/>
                </a:solidFill>
                <a:latin typeface="Algerian" pitchFamily="82" charset="0"/>
              </a:rPr>
              <a:t>Problem statement</a:t>
            </a:r>
          </a:p>
        </p:txBody>
      </p:sp>
      <p:sp>
        <p:nvSpPr>
          <p:cNvPr id="13315" name="Content Placeholder 3"/>
          <p:cNvSpPr>
            <a:spLocks noGrp="1"/>
          </p:cNvSpPr>
          <p:nvPr>
            <p:ph sz="quarter" idx="1"/>
          </p:nvPr>
        </p:nvSpPr>
        <p:spPr/>
        <p:txBody>
          <a:bodyPr/>
          <a:lstStyle/>
          <a:p>
            <a:pPr algn="just"/>
            <a:r>
              <a:rPr lang="en-US" dirty="0" smtClean="0"/>
              <a:t> In this system, we have described a design and implementation of an information sharing system performed by autonomous robots. . Various phases of the algorithm have been implemented to be run on swarms of robots. </a:t>
            </a:r>
          </a:p>
          <a:p>
            <a:pPr algn="just"/>
            <a:r>
              <a:rPr lang="en-US" dirty="0" smtClean="0"/>
              <a:t>It provide basic functionality, such as dispersion, localization and mapping, information sharing and task distribution. In these system autonomous robots follows the grid as per the algorithm to pick the object or block kept at any random co-ordinates without colliding by communicating with each other and place it in the desired position. </a:t>
            </a:r>
          </a:p>
        </p:txBody>
      </p:sp>
      <p:sp>
        <p:nvSpPr>
          <p:cNvPr id="2" name="Slide Number Placeholder 1"/>
          <p:cNvSpPr>
            <a:spLocks noGrp="1"/>
          </p:cNvSpPr>
          <p:nvPr>
            <p:ph type="sldNum" sz="quarter" idx="12"/>
          </p:nvPr>
        </p:nvSpPr>
        <p:spPr/>
        <p:txBody>
          <a:bodyPr/>
          <a:lstStyle/>
          <a:p>
            <a:pPr>
              <a:defRPr/>
            </a:pPr>
            <a:fld id="{BDB29B7B-F4C1-41B4-843F-7AA71223BF78}" type="slidenum">
              <a:rPr lang="en-IN" smtClean="0"/>
              <a:pPr>
                <a:defRPr/>
              </a:pPr>
              <a:t>5</a:t>
            </a:fld>
            <a:endParaRPr lang="en-IN"/>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IN" smtClean="0">
                <a:solidFill>
                  <a:schemeClr val="tx1"/>
                </a:solidFill>
                <a:latin typeface="Algerian" pitchFamily="82" charset="0"/>
              </a:rPr>
              <a:t>Hardware requirements </a:t>
            </a:r>
            <a:r>
              <a:rPr lang="en-US" sz="2400" smtClean="0"/>
              <a:t/>
            </a:r>
            <a:br>
              <a:rPr lang="en-US" sz="2400" smtClean="0"/>
            </a:br>
            <a:endParaRPr lang="en-US" sz="2400" smtClean="0"/>
          </a:p>
        </p:txBody>
      </p:sp>
      <p:sp>
        <p:nvSpPr>
          <p:cNvPr id="13315" name="Content Placeholder 2"/>
          <p:cNvSpPr>
            <a:spLocks noGrp="1"/>
          </p:cNvSpPr>
          <p:nvPr>
            <p:ph sz="quarter" idx="1"/>
          </p:nvPr>
        </p:nvSpPr>
        <p:spPr/>
        <p:txBody>
          <a:bodyPr/>
          <a:lstStyle/>
          <a:p>
            <a:pPr>
              <a:buFont typeface="Wingdings 2" pitchFamily="18" charset="2"/>
              <a:buNone/>
            </a:pPr>
            <a:endParaRPr lang="en-US" b="1" smtClean="0"/>
          </a:p>
        </p:txBody>
      </p:sp>
      <p:sp>
        <p:nvSpPr>
          <p:cNvPr id="4" name="Slide Number Placeholder 3"/>
          <p:cNvSpPr>
            <a:spLocks noGrp="1"/>
          </p:cNvSpPr>
          <p:nvPr>
            <p:ph type="sldNum" sz="quarter" idx="12"/>
          </p:nvPr>
        </p:nvSpPr>
        <p:spPr/>
        <p:txBody>
          <a:bodyPr/>
          <a:lstStyle/>
          <a:p>
            <a:pPr>
              <a:defRPr/>
            </a:pPr>
            <a:fld id="{DA30BAB8-7D17-4679-AAE1-72AAB5828CE0}" type="slidenum">
              <a:rPr lang="en-IN" smtClean="0"/>
              <a:pPr>
                <a:defRPr/>
              </a:pPr>
              <a:t>6</a:t>
            </a:fld>
            <a:endParaRPr lang="en-IN"/>
          </a:p>
        </p:txBody>
      </p:sp>
      <p:graphicFrame>
        <p:nvGraphicFramePr>
          <p:cNvPr id="5" name="Table 4"/>
          <p:cNvGraphicFramePr>
            <a:graphicFrameLocks noGrp="1"/>
          </p:cNvGraphicFramePr>
          <p:nvPr/>
        </p:nvGraphicFramePr>
        <p:xfrm>
          <a:off x="785786" y="1397000"/>
          <a:ext cx="7786769" cy="4889520"/>
        </p:xfrm>
        <a:graphic>
          <a:graphicData uri="http://schemas.openxmlformats.org/drawingml/2006/table">
            <a:tbl>
              <a:tblPr firstRow="1" bandRow="1">
                <a:tableStyleId>{5C22544A-7EE6-4342-B048-85BDC9FD1C3A}</a:tableStyleId>
              </a:tblPr>
              <a:tblGrid>
                <a:gridCol w="3893398"/>
                <a:gridCol w="3893371"/>
              </a:tblGrid>
              <a:tr h="553580">
                <a:tc>
                  <a:txBody>
                    <a:bodyPr/>
                    <a:lstStyle/>
                    <a:p>
                      <a:pPr marL="0" marR="0" algn="ctr">
                        <a:lnSpc>
                          <a:spcPct val="115000"/>
                        </a:lnSpc>
                        <a:spcBef>
                          <a:spcPts val="0"/>
                        </a:spcBef>
                        <a:spcAft>
                          <a:spcPts val="0"/>
                        </a:spcAft>
                      </a:pPr>
                      <a:r>
                        <a:rPr lang="en-IN" sz="1800" b="1" dirty="0">
                          <a:solidFill>
                            <a:srgbClr val="000000"/>
                          </a:solidFill>
                          <a:latin typeface="Times New Roman"/>
                          <a:ea typeface="Times New Roman"/>
                          <a:cs typeface="Times New Roman"/>
                        </a:rPr>
                        <a:t>Hardware </a:t>
                      </a:r>
                      <a:endParaRPr lang="en-US" sz="1800" dirty="0">
                        <a:solidFill>
                          <a:srgbClr val="000000"/>
                        </a:solidFill>
                        <a:latin typeface="Arial"/>
                        <a:ea typeface="Arial"/>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solidFill>
                            <a:srgbClr val="000000"/>
                          </a:solidFill>
                          <a:latin typeface="Times New Roman"/>
                          <a:ea typeface="Times New Roman"/>
                          <a:cs typeface="Times New Roman"/>
                        </a:rPr>
                        <a:t>Use in system</a:t>
                      </a:r>
                      <a:endParaRPr lang="en-US" sz="1800" dirty="0">
                        <a:solidFill>
                          <a:srgbClr val="000000"/>
                        </a:solidFill>
                        <a:latin typeface="Arial"/>
                        <a:ea typeface="Arial"/>
                        <a:cs typeface="Times New Roman"/>
                      </a:endParaRPr>
                    </a:p>
                  </a:txBody>
                  <a:tcPr marL="68580" marR="68580" marT="0" marB="0"/>
                </a:tc>
              </a:tr>
              <a:tr h="702877">
                <a:tc>
                  <a:txBody>
                    <a:bodyPr/>
                    <a:lstStyle/>
                    <a:p>
                      <a:pPr marL="0" marR="0">
                        <a:lnSpc>
                          <a:spcPct val="115000"/>
                        </a:lnSpc>
                        <a:spcBef>
                          <a:spcPts val="0"/>
                        </a:spcBef>
                        <a:spcAft>
                          <a:spcPts val="0"/>
                        </a:spcAft>
                      </a:pPr>
                      <a:r>
                        <a:rPr lang="en-IN" sz="2000" b="1" dirty="0" smtClean="0">
                          <a:solidFill>
                            <a:srgbClr val="000000"/>
                          </a:solidFill>
                          <a:latin typeface="Times New Roman"/>
                          <a:ea typeface="Times New Roman"/>
                          <a:cs typeface="Times New Roman"/>
                        </a:rPr>
                        <a:t>Spark  </a:t>
                      </a:r>
                      <a:r>
                        <a:rPr lang="en-IN" sz="2000" b="1" dirty="0">
                          <a:solidFill>
                            <a:srgbClr val="000000"/>
                          </a:solidFill>
                          <a:latin typeface="Times New Roman"/>
                          <a:ea typeface="Times New Roman"/>
                          <a:cs typeface="Times New Roman"/>
                        </a:rPr>
                        <a:t>V robots(4)</a:t>
                      </a:r>
                      <a:endParaRPr lang="en-US" sz="2000" b="1" dirty="0">
                        <a:solidFill>
                          <a:srgbClr val="000000"/>
                        </a:solidFill>
                        <a:latin typeface="Arial"/>
                        <a:ea typeface="Arial"/>
                        <a:cs typeface="Times New Roman"/>
                      </a:endParaRPr>
                    </a:p>
                  </a:txBody>
                  <a:tcPr marL="68580" marR="68580" marT="0" marB="0"/>
                </a:tc>
                <a:tc>
                  <a:txBody>
                    <a:bodyPr/>
                    <a:lstStyle/>
                    <a:p>
                      <a:pPr marL="0" marR="0">
                        <a:lnSpc>
                          <a:spcPct val="115000"/>
                        </a:lnSpc>
                        <a:spcBef>
                          <a:spcPts val="0"/>
                        </a:spcBef>
                        <a:spcAft>
                          <a:spcPts val="0"/>
                        </a:spcAft>
                      </a:pPr>
                      <a:r>
                        <a:rPr lang="en-IN" sz="2000" dirty="0">
                          <a:solidFill>
                            <a:srgbClr val="000000"/>
                          </a:solidFill>
                          <a:latin typeface="Times New Roman"/>
                          <a:ea typeface="Times New Roman"/>
                          <a:cs typeface="Times New Roman"/>
                        </a:rPr>
                        <a:t>The robot that will be used  is </a:t>
                      </a:r>
                      <a:r>
                        <a:rPr lang="en-IN" sz="2000" dirty="0" err="1">
                          <a:solidFill>
                            <a:srgbClr val="000000"/>
                          </a:solidFill>
                          <a:latin typeface="Times New Roman"/>
                          <a:ea typeface="Times New Roman"/>
                          <a:cs typeface="Times New Roman"/>
                        </a:rPr>
                        <a:t>Sparc</a:t>
                      </a:r>
                      <a:r>
                        <a:rPr lang="en-IN" sz="2000" dirty="0">
                          <a:solidFill>
                            <a:srgbClr val="000000"/>
                          </a:solidFill>
                          <a:latin typeface="Times New Roman"/>
                          <a:ea typeface="Times New Roman"/>
                          <a:cs typeface="Times New Roman"/>
                        </a:rPr>
                        <a:t> V robot from </a:t>
                      </a:r>
                      <a:r>
                        <a:rPr lang="en-IN" sz="2000" dirty="0" err="1">
                          <a:solidFill>
                            <a:srgbClr val="000000"/>
                          </a:solidFill>
                          <a:latin typeface="Times New Roman"/>
                          <a:ea typeface="Times New Roman"/>
                          <a:cs typeface="Times New Roman"/>
                        </a:rPr>
                        <a:t>Nex</a:t>
                      </a:r>
                      <a:r>
                        <a:rPr lang="en-IN" sz="2000" dirty="0">
                          <a:solidFill>
                            <a:srgbClr val="000000"/>
                          </a:solidFill>
                          <a:latin typeface="Times New Roman"/>
                          <a:ea typeface="Times New Roman"/>
                          <a:cs typeface="Times New Roman"/>
                        </a:rPr>
                        <a:t>-robotics </a:t>
                      </a:r>
                      <a:endParaRPr lang="en-US" sz="2000" dirty="0">
                        <a:solidFill>
                          <a:srgbClr val="000000"/>
                        </a:solidFill>
                        <a:latin typeface="Arial"/>
                        <a:ea typeface="Arial"/>
                        <a:cs typeface="Times New Roman"/>
                      </a:endParaRPr>
                    </a:p>
                  </a:txBody>
                  <a:tcPr marL="68580" marR="68580" marT="0" marB="0"/>
                </a:tc>
              </a:tr>
              <a:tr h="2167970">
                <a:tc>
                  <a:txBody>
                    <a:bodyPr/>
                    <a:lstStyle/>
                    <a:p>
                      <a:pPr marL="0" marR="0">
                        <a:lnSpc>
                          <a:spcPct val="115000"/>
                        </a:lnSpc>
                        <a:spcBef>
                          <a:spcPts val="0"/>
                        </a:spcBef>
                        <a:spcAft>
                          <a:spcPts val="0"/>
                        </a:spcAft>
                      </a:pPr>
                      <a:r>
                        <a:rPr lang="en-IN" sz="2000" b="1" dirty="0" err="1">
                          <a:solidFill>
                            <a:srgbClr val="000000"/>
                          </a:solidFill>
                          <a:latin typeface="Times New Roman"/>
                          <a:ea typeface="Times New Roman"/>
                          <a:cs typeface="Times New Roman"/>
                        </a:rPr>
                        <a:t>Zigbee</a:t>
                      </a:r>
                      <a:r>
                        <a:rPr lang="en-IN" sz="2000" b="1" dirty="0">
                          <a:solidFill>
                            <a:srgbClr val="000000"/>
                          </a:solidFill>
                          <a:latin typeface="Times New Roman"/>
                          <a:ea typeface="Times New Roman"/>
                          <a:cs typeface="Times New Roman"/>
                        </a:rPr>
                        <a:t> modules (5)</a:t>
                      </a:r>
                      <a:endParaRPr lang="en-US" sz="2000" b="1" dirty="0">
                        <a:solidFill>
                          <a:srgbClr val="000000"/>
                        </a:solidFill>
                        <a:latin typeface="Arial"/>
                        <a:ea typeface="Arial"/>
                        <a:cs typeface="Times New Roman"/>
                      </a:endParaRPr>
                    </a:p>
                  </a:txBody>
                  <a:tcPr marL="68580" marR="68580" marT="0" marB="0"/>
                </a:tc>
                <a:tc>
                  <a:txBody>
                    <a:bodyPr/>
                    <a:lstStyle/>
                    <a:p>
                      <a:pPr marL="0" marR="0">
                        <a:lnSpc>
                          <a:spcPct val="115000"/>
                        </a:lnSpc>
                        <a:spcBef>
                          <a:spcPts val="0"/>
                        </a:spcBef>
                        <a:spcAft>
                          <a:spcPts val="0"/>
                        </a:spcAft>
                      </a:pPr>
                      <a:r>
                        <a:rPr lang="en-IN" sz="2000" dirty="0">
                          <a:solidFill>
                            <a:srgbClr val="000000"/>
                          </a:solidFill>
                          <a:latin typeface="Times New Roman"/>
                          <a:ea typeface="Times New Roman"/>
                          <a:cs typeface="Times New Roman"/>
                        </a:rPr>
                        <a:t>The communication between sever computer and </a:t>
                      </a:r>
                      <a:r>
                        <a:rPr lang="en-IN" sz="2000" dirty="0" smtClean="0">
                          <a:solidFill>
                            <a:srgbClr val="000000"/>
                          </a:solidFill>
                          <a:latin typeface="Times New Roman"/>
                          <a:ea typeface="Times New Roman"/>
                          <a:cs typeface="Times New Roman"/>
                        </a:rPr>
                        <a:t>Spark </a:t>
                      </a:r>
                      <a:r>
                        <a:rPr lang="en-IN" sz="2000" dirty="0">
                          <a:solidFill>
                            <a:srgbClr val="000000"/>
                          </a:solidFill>
                          <a:latin typeface="Times New Roman"/>
                          <a:ea typeface="Times New Roman"/>
                          <a:cs typeface="Times New Roman"/>
                        </a:rPr>
                        <a:t>V robot  will take place via 5 </a:t>
                      </a:r>
                      <a:r>
                        <a:rPr lang="en-IN" sz="2000" dirty="0" err="1">
                          <a:solidFill>
                            <a:srgbClr val="000000"/>
                          </a:solidFill>
                          <a:latin typeface="Times New Roman"/>
                          <a:ea typeface="Times New Roman"/>
                          <a:cs typeface="Times New Roman"/>
                        </a:rPr>
                        <a:t>Zigbee</a:t>
                      </a:r>
                      <a:r>
                        <a:rPr lang="en-IN" sz="2000" dirty="0">
                          <a:solidFill>
                            <a:srgbClr val="000000"/>
                          </a:solidFill>
                          <a:latin typeface="Times New Roman"/>
                          <a:ea typeface="Times New Roman"/>
                          <a:cs typeface="Times New Roman"/>
                        </a:rPr>
                        <a:t> modules</a:t>
                      </a:r>
                      <a:r>
                        <a:rPr lang="en-IN" sz="2000" dirty="0" smtClean="0">
                          <a:solidFill>
                            <a:srgbClr val="000000"/>
                          </a:solidFill>
                          <a:latin typeface="Times New Roman"/>
                          <a:ea typeface="Times New Roman"/>
                          <a:cs typeface="Times New Roman"/>
                        </a:rPr>
                        <a:t>, </a:t>
                      </a:r>
                      <a:r>
                        <a:rPr lang="en-IN" sz="2000" dirty="0" err="1" smtClean="0">
                          <a:solidFill>
                            <a:srgbClr val="000000"/>
                          </a:solidFill>
                          <a:latin typeface="Times New Roman"/>
                          <a:ea typeface="Times New Roman"/>
                          <a:cs typeface="Times New Roman"/>
                        </a:rPr>
                        <a:t>Maxstream</a:t>
                      </a:r>
                      <a:r>
                        <a:rPr lang="en-IN" sz="2000" dirty="0" smtClean="0">
                          <a:solidFill>
                            <a:srgbClr val="000000"/>
                          </a:solidFill>
                          <a:latin typeface="Times New Roman"/>
                          <a:ea typeface="Times New Roman"/>
                          <a:cs typeface="Times New Roman"/>
                        </a:rPr>
                        <a:t> </a:t>
                      </a:r>
                      <a:r>
                        <a:rPr lang="en-IN" sz="2000" dirty="0" err="1">
                          <a:solidFill>
                            <a:srgbClr val="000000"/>
                          </a:solidFill>
                          <a:latin typeface="Times New Roman"/>
                          <a:ea typeface="Times New Roman"/>
                          <a:cs typeface="Times New Roman"/>
                        </a:rPr>
                        <a:t>XBee</a:t>
                      </a:r>
                      <a:r>
                        <a:rPr lang="en-IN" sz="2000" dirty="0">
                          <a:solidFill>
                            <a:srgbClr val="000000"/>
                          </a:solidFill>
                          <a:latin typeface="Times New Roman"/>
                          <a:ea typeface="Times New Roman"/>
                          <a:cs typeface="Times New Roman"/>
                        </a:rPr>
                        <a:t> </a:t>
                      </a:r>
                      <a:r>
                        <a:rPr lang="en-IN" sz="2000" dirty="0" smtClean="0">
                          <a:solidFill>
                            <a:srgbClr val="000000"/>
                          </a:solidFill>
                          <a:latin typeface="Times New Roman"/>
                          <a:ea typeface="Times New Roman"/>
                          <a:cs typeface="Times New Roman"/>
                        </a:rPr>
                        <a:t>/</a:t>
                      </a:r>
                      <a:r>
                        <a:rPr lang="en-IN" sz="2000" dirty="0" err="1" smtClean="0">
                          <a:solidFill>
                            <a:srgbClr val="000000"/>
                          </a:solidFill>
                          <a:latin typeface="Times New Roman"/>
                          <a:ea typeface="Times New Roman"/>
                          <a:cs typeface="Times New Roman"/>
                        </a:rPr>
                        <a:t>XBee</a:t>
                      </a:r>
                      <a:r>
                        <a:rPr lang="en-IN" sz="2000" dirty="0" smtClean="0">
                          <a:solidFill>
                            <a:srgbClr val="000000"/>
                          </a:solidFill>
                          <a:latin typeface="Times New Roman"/>
                          <a:ea typeface="Times New Roman"/>
                          <a:cs typeface="Times New Roman"/>
                        </a:rPr>
                        <a:t> </a:t>
                      </a:r>
                      <a:r>
                        <a:rPr lang="en-IN" sz="2000" dirty="0">
                          <a:solidFill>
                            <a:srgbClr val="000000"/>
                          </a:solidFill>
                          <a:latin typeface="Times New Roman"/>
                          <a:ea typeface="Times New Roman"/>
                          <a:cs typeface="Times New Roman"/>
                        </a:rPr>
                        <a:t>Pro.</a:t>
                      </a:r>
                      <a:endParaRPr lang="en-US" sz="2000" dirty="0">
                        <a:solidFill>
                          <a:srgbClr val="000000"/>
                        </a:solidFill>
                        <a:latin typeface="Arial"/>
                        <a:ea typeface="Arial"/>
                        <a:cs typeface="Times New Roman"/>
                      </a:endParaRPr>
                    </a:p>
                    <a:p>
                      <a:pPr marL="0" marR="0">
                        <a:lnSpc>
                          <a:spcPct val="115000"/>
                        </a:lnSpc>
                        <a:spcBef>
                          <a:spcPts val="0"/>
                        </a:spcBef>
                        <a:spcAft>
                          <a:spcPts val="0"/>
                        </a:spcAft>
                      </a:pPr>
                      <a:r>
                        <a:rPr lang="en-IN" sz="2000" dirty="0">
                          <a:solidFill>
                            <a:srgbClr val="000000"/>
                          </a:solidFill>
                          <a:latin typeface="Times New Roman"/>
                          <a:ea typeface="Times New Roman"/>
                          <a:cs typeface="Times New Roman"/>
                        </a:rPr>
                        <a:t>4 modules for each robot</a:t>
                      </a:r>
                      <a:endParaRPr lang="en-US" sz="2000" dirty="0">
                        <a:solidFill>
                          <a:srgbClr val="000000"/>
                        </a:solidFill>
                        <a:latin typeface="Arial"/>
                        <a:ea typeface="Arial"/>
                        <a:cs typeface="Times New Roman"/>
                      </a:endParaRPr>
                    </a:p>
                    <a:p>
                      <a:pPr marL="0" marR="0">
                        <a:lnSpc>
                          <a:spcPct val="115000"/>
                        </a:lnSpc>
                        <a:spcBef>
                          <a:spcPts val="0"/>
                        </a:spcBef>
                        <a:spcAft>
                          <a:spcPts val="0"/>
                        </a:spcAft>
                      </a:pPr>
                      <a:r>
                        <a:rPr lang="en-IN" sz="2000" dirty="0">
                          <a:solidFill>
                            <a:srgbClr val="000000"/>
                          </a:solidFill>
                          <a:latin typeface="Times New Roman"/>
                          <a:ea typeface="Times New Roman"/>
                          <a:cs typeface="Times New Roman"/>
                        </a:rPr>
                        <a:t>1 module for central server</a:t>
                      </a:r>
                      <a:endParaRPr lang="en-US" sz="2000" dirty="0">
                        <a:solidFill>
                          <a:srgbClr val="000000"/>
                        </a:solidFill>
                        <a:latin typeface="Arial"/>
                        <a:ea typeface="Arial"/>
                        <a:cs typeface="Times New Roman"/>
                      </a:endParaRPr>
                    </a:p>
                  </a:txBody>
                  <a:tcPr marL="68580" marR="68580" marT="0" marB="0"/>
                </a:tc>
              </a:tr>
              <a:tr h="1465093">
                <a:tc>
                  <a:txBody>
                    <a:bodyPr/>
                    <a:lstStyle/>
                    <a:p>
                      <a:pPr marL="0" marR="0">
                        <a:lnSpc>
                          <a:spcPct val="115000"/>
                        </a:lnSpc>
                        <a:spcBef>
                          <a:spcPts val="0"/>
                        </a:spcBef>
                        <a:spcAft>
                          <a:spcPts val="0"/>
                        </a:spcAft>
                      </a:pPr>
                      <a:r>
                        <a:rPr lang="en-IN" sz="2000" b="1" dirty="0" smtClean="0">
                          <a:solidFill>
                            <a:srgbClr val="000000"/>
                          </a:solidFill>
                          <a:latin typeface="Times New Roman"/>
                          <a:ea typeface="Times New Roman"/>
                          <a:cs typeface="Times New Roman"/>
                        </a:rPr>
                        <a:t>Servo motors </a:t>
                      </a:r>
                      <a:endParaRPr lang="en-US" sz="2000" b="1" dirty="0">
                        <a:solidFill>
                          <a:srgbClr val="000000"/>
                        </a:solidFill>
                        <a:latin typeface="Arial"/>
                        <a:ea typeface="Arial"/>
                        <a:cs typeface="Times New Roman"/>
                      </a:endParaRPr>
                    </a:p>
                  </a:txBody>
                  <a:tcPr marL="68580" marR="68580" marT="0" marB="0"/>
                </a:tc>
                <a:tc>
                  <a:txBody>
                    <a:bodyPr/>
                    <a:lstStyle/>
                    <a:p>
                      <a:pPr marL="0" marR="0">
                        <a:lnSpc>
                          <a:spcPct val="115000"/>
                        </a:lnSpc>
                        <a:spcBef>
                          <a:spcPts val="0"/>
                        </a:spcBef>
                        <a:spcAft>
                          <a:spcPts val="0"/>
                        </a:spcAft>
                      </a:pPr>
                      <a:r>
                        <a:rPr lang="en-US" sz="2000" smtClean="0">
                          <a:solidFill>
                            <a:srgbClr val="000000"/>
                          </a:solidFill>
                          <a:latin typeface="Times New Roman"/>
                          <a:ea typeface="Times New Roman"/>
                          <a:cs typeface="Times New Roman"/>
                        </a:rPr>
                        <a:t>Gripper has been designed using servos to pick up the object found in its path.</a:t>
                      </a:r>
                      <a:endParaRPr lang="en-US" sz="2000" dirty="0">
                        <a:solidFill>
                          <a:srgbClr val="000000"/>
                        </a:solidFill>
                        <a:latin typeface="Arial"/>
                        <a:ea typeface="Arial"/>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en-US" smtClean="0">
                <a:solidFill>
                  <a:schemeClr val="tx1"/>
                </a:solidFill>
                <a:latin typeface="Algerian" pitchFamily="82" charset="0"/>
              </a:rPr>
              <a:t>SOFTWARE REQUIREMENTS</a:t>
            </a:r>
          </a:p>
        </p:txBody>
      </p:sp>
      <p:graphicFrame>
        <p:nvGraphicFramePr>
          <p:cNvPr id="5" name="Content Placeholder 4"/>
          <p:cNvGraphicFramePr>
            <a:graphicFrameLocks noGrp="1"/>
          </p:cNvGraphicFramePr>
          <p:nvPr>
            <p:ph sz="quarter" idx="1"/>
          </p:nvPr>
        </p:nvGraphicFramePr>
        <p:xfrm>
          <a:off x="1071538" y="1928802"/>
          <a:ext cx="7772400" cy="4100414"/>
        </p:xfrm>
        <a:graphic>
          <a:graphicData uri="http://schemas.openxmlformats.org/drawingml/2006/table">
            <a:tbl>
              <a:tblPr firstRow="1" bandRow="1">
                <a:tableStyleId>{5C22544A-7EE6-4342-B048-85BDC9FD1C3A}</a:tableStyleId>
              </a:tblPr>
              <a:tblGrid>
                <a:gridCol w="3886200"/>
                <a:gridCol w="3886200"/>
              </a:tblGrid>
              <a:tr h="976319">
                <a:tc>
                  <a:txBody>
                    <a:bodyPr/>
                    <a:lstStyle/>
                    <a:p>
                      <a:pPr marL="0" marR="0" algn="ctr">
                        <a:lnSpc>
                          <a:spcPct val="115000"/>
                        </a:lnSpc>
                        <a:spcBef>
                          <a:spcPts val="0"/>
                        </a:spcBef>
                        <a:spcAft>
                          <a:spcPts val="0"/>
                        </a:spcAft>
                      </a:pPr>
                      <a:r>
                        <a:rPr lang="en-IN" sz="2000" b="1" dirty="0">
                          <a:solidFill>
                            <a:srgbClr val="000000"/>
                          </a:solidFill>
                          <a:latin typeface="Cambria" pitchFamily="18" charset="0"/>
                          <a:ea typeface="Times New Roman"/>
                        </a:rPr>
                        <a:t>Software</a:t>
                      </a:r>
                      <a:endParaRPr lang="en-US" sz="2000" dirty="0">
                        <a:solidFill>
                          <a:srgbClr val="000000"/>
                        </a:solidFill>
                        <a:latin typeface="Cambria" pitchFamily="18" charset="0"/>
                        <a:ea typeface="Arial"/>
                      </a:endParaRPr>
                    </a:p>
                  </a:txBody>
                  <a:tcPr marL="68580" marR="68580" marT="0" marB="0"/>
                </a:tc>
                <a:tc>
                  <a:txBody>
                    <a:bodyPr/>
                    <a:lstStyle/>
                    <a:p>
                      <a:pPr marL="0" marR="0" algn="ctr" rtl="0" eaLnBrk="1" latinLnBrk="0" hangingPunct="1">
                        <a:lnSpc>
                          <a:spcPct val="115000"/>
                        </a:lnSpc>
                        <a:spcBef>
                          <a:spcPts val="0"/>
                        </a:spcBef>
                        <a:spcAft>
                          <a:spcPts val="0"/>
                        </a:spcAft>
                      </a:pPr>
                      <a:r>
                        <a:rPr kumimoji="0" lang="en-IN" sz="2000" b="1" kern="1200" dirty="0">
                          <a:solidFill>
                            <a:srgbClr val="000000"/>
                          </a:solidFill>
                          <a:latin typeface="Cambria" pitchFamily="18" charset="0"/>
                          <a:ea typeface="Times New Roman"/>
                          <a:cs typeface="+mn-cs"/>
                        </a:rPr>
                        <a:t>Use in system</a:t>
                      </a:r>
                      <a:endParaRPr kumimoji="0" lang="en-US" sz="2000" b="1" kern="1200" dirty="0">
                        <a:solidFill>
                          <a:srgbClr val="000000"/>
                        </a:solidFill>
                        <a:latin typeface="Cambria" pitchFamily="18" charset="0"/>
                        <a:ea typeface="Times New Roman"/>
                        <a:cs typeface="+mn-cs"/>
                      </a:endParaRPr>
                    </a:p>
                  </a:txBody>
                  <a:tcPr marL="68580" marR="68580" marT="0" marB="0"/>
                </a:tc>
              </a:tr>
              <a:tr h="976319">
                <a:tc>
                  <a:txBody>
                    <a:bodyPr/>
                    <a:lstStyle/>
                    <a:p>
                      <a:pPr marL="0" marR="0">
                        <a:lnSpc>
                          <a:spcPct val="115000"/>
                        </a:lnSpc>
                        <a:spcBef>
                          <a:spcPts val="0"/>
                        </a:spcBef>
                        <a:spcAft>
                          <a:spcPts val="0"/>
                        </a:spcAft>
                      </a:pPr>
                      <a:r>
                        <a:rPr lang="en-IN" sz="2000" b="1" dirty="0">
                          <a:solidFill>
                            <a:srgbClr val="000000"/>
                          </a:solidFill>
                          <a:latin typeface="Times New Roman"/>
                          <a:ea typeface="Times New Roman"/>
                        </a:rPr>
                        <a:t>AVR Studio and </a:t>
                      </a:r>
                      <a:r>
                        <a:rPr lang="en-IN" sz="2000" b="1" dirty="0" err="1">
                          <a:solidFill>
                            <a:srgbClr val="000000"/>
                          </a:solidFill>
                          <a:latin typeface="Times New Roman"/>
                          <a:ea typeface="Times New Roman"/>
                        </a:rPr>
                        <a:t>WinAvr</a:t>
                      </a:r>
                      <a:endParaRPr lang="en-US" sz="2000" dirty="0">
                        <a:solidFill>
                          <a:srgbClr val="000000"/>
                        </a:solidFill>
                        <a:latin typeface="Arial"/>
                        <a:ea typeface="Arial"/>
                      </a:endParaRPr>
                    </a:p>
                  </a:txBody>
                  <a:tcPr marL="68580" marR="68580" marT="0" marB="0"/>
                </a:tc>
                <a:tc>
                  <a:txBody>
                    <a:bodyPr/>
                    <a:lstStyle/>
                    <a:p>
                      <a:pPr marL="0" marR="0">
                        <a:lnSpc>
                          <a:spcPct val="115000"/>
                        </a:lnSpc>
                        <a:spcBef>
                          <a:spcPts val="0"/>
                        </a:spcBef>
                        <a:spcAft>
                          <a:spcPts val="0"/>
                        </a:spcAft>
                      </a:pPr>
                      <a:r>
                        <a:rPr lang="en-IN" sz="2000" dirty="0">
                          <a:solidFill>
                            <a:srgbClr val="000000"/>
                          </a:solidFill>
                          <a:latin typeface="Times New Roman"/>
                          <a:ea typeface="Times New Roman"/>
                        </a:rPr>
                        <a:t>To compile </a:t>
                      </a:r>
                      <a:r>
                        <a:rPr lang="en-IN" sz="2000" smtClean="0">
                          <a:solidFill>
                            <a:srgbClr val="000000"/>
                          </a:solidFill>
                          <a:latin typeface="Times New Roman"/>
                          <a:ea typeface="Times New Roman"/>
                        </a:rPr>
                        <a:t>and</a:t>
                      </a:r>
                      <a:r>
                        <a:rPr lang="en-IN" sz="2000" baseline="0" smtClean="0">
                          <a:solidFill>
                            <a:srgbClr val="000000"/>
                          </a:solidFill>
                          <a:latin typeface="Times New Roman"/>
                          <a:ea typeface="Times New Roman"/>
                        </a:rPr>
                        <a:t> burn</a:t>
                      </a:r>
                      <a:r>
                        <a:rPr lang="en-IN" sz="2000" smtClean="0">
                          <a:solidFill>
                            <a:srgbClr val="000000"/>
                          </a:solidFill>
                          <a:latin typeface="Times New Roman"/>
                          <a:ea typeface="Times New Roman"/>
                        </a:rPr>
                        <a:t>  </a:t>
                      </a:r>
                      <a:r>
                        <a:rPr lang="en-IN" sz="2000" dirty="0">
                          <a:solidFill>
                            <a:srgbClr val="000000"/>
                          </a:solidFill>
                          <a:latin typeface="Times New Roman"/>
                          <a:ea typeface="Times New Roman"/>
                        </a:rPr>
                        <a:t>programs.</a:t>
                      </a:r>
                      <a:endParaRPr lang="en-US" sz="2000" dirty="0">
                        <a:solidFill>
                          <a:srgbClr val="000000"/>
                        </a:solidFill>
                        <a:latin typeface="Arial"/>
                        <a:ea typeface="Arial"/>
                      </a:endParaRPr>
                    </a:p>
                  </a:txBody>
                  <a:tcPr marL="68580" marR="68580" marT="0" marB="0"/>
                </a:tc>
              </a:tr>
              <a:tr h="976319">
                <a:tc>
                  <a:txBody>
                    <a:bodyPr/>
                    <a:lstStyle/>
                    <a:p>
                      <a:pPr marL="0" marR="0">
                        <a:lnSpc>
                          <a:spcPct val="115000"/>
                        </a:lnSpc>
                        <a:spcBef>
                          <a:spcPts val="0"/>
                        </a:spcBef>
                        <a:spcAft>
                          <a:spcPts val="0"/>
                        </a:spcAft>
                      </a:pPr>
                      <a:r>
                        <a:rPr lang="en-IN" sz="2000" b="1" dirty="0" smtClean="0">
                          <a:solidFill>
                            <a:srgbClr val="000000"/>
                          </a:solidFill>
                          <a:latin typeface="Times New Roman"/>
                          <a:ea typeface="Times New Roman"/>
                        </a:rPr>
                        <a:t>X-CTU</a:t>
                      </a:r>
                      <a:endParaRPr lang="en-US" sz="2000" dirty="0">
                        <a:solidFill>
                          <a:srgbClr val="000000"/>
                        </a:solidFill>
                        <a:latin typeface="Arial"/>
                        <a:ea typeface="Arial"/>
                      </a:endParaRPr>
                    </a:p>
                  </a:txBody>
                  <a:tcPr marL="68580" marR="68580" marT="0" marB="0"/>
                </a:tc>
                <a:tc>
                  <a:txBody>
                    <a:bodyPr/>
                    <a:lstStyle/>
                    <a:p>
                      <a:pPr marL="0" marR="0">
                        <a:lnSpc>
                          <a:spcPct val="115000"/>
                        </a:lnSpc>
                        <a:spcBef>
                          <a:spcPts val="0"/>
                        </a:spcBef>
                        <a:spcAft>
                          <a:spcPts val="0"/>
                        </a:spcAft>
                      </a:pPr>
                      <a:r>
                        <a:rPr lang="en-IN" sz="2000" dirty="0">
                          <a:solidFill>
                            <a:srgbClr val="000000"/>
                          </a:solidFill>
                          <a:latin typeface="Times New Roman"/>
                          <a:ea typeface="Times New Roman"/>
                        </a:rPr>
                        <a:t>To send the signals from central system to the </a:t>
                      </a:r>
                      <a:r>
                        <a:rPr lang="en-IN" sz="2000" dirty="0" smtClean="0">
                          <a:solidFill>
                            <a:srgbClr val="000000"/>
                          </a:solidFill>
                          <a:latin typeface="Times New Roman"/>
                          <a:ea typeface="Times New Roman"/>
                        </a:rPr>
                        <a:t>robots for monitoring and debugging</a:t>
                      </a:r>
                      <a:endParaRPr lang="en-US" sz="2000" dirty="0">
                        <a:solidFill>
                          <a:srgbClr val="000000"/>
                        </a:solidFill>
                        <a:latin typeface="Arial"/>
                        <a:ea typeface="Arial"/>
                      </a:endParaRPr>
                    </a:p>
                  </a:txBody>
                  <a:tcPr marL="68580" marR="68580" marT="0" marB="0"/>
                </a:tc>
              </a:tr>
              <a:tr h="1096216">
                <a:tc>
                  <a:txBody>
                    <a:bodyPr/>
                    <a:lstStyle/>
                    <a:p>
                      <a:pPr marL="0" marR="0" algn="l" rtl="0" eaLnBrk="1" latinLnBrk="0" hangingPunct="1">
                        <a:lnSpc>
                          <a:spcPct val="115000"/>
                        </a:lnSpc>
                        <a:spcBef>
                          <a:spcPts val="0"/>
                        </a:spcBef>
                        <a:spcAft>
                          <a:spcPts val="0"/>
                        </a:spcAft>
                      </a:pPr>
                      <a:r>
                        <a:rPr kumimoji="0" lang="en-US" sz="2000" b="1" kern="1200" dirty="0" smtClean="0">
                          <a:solidFill>
                            <a:srgbClr val="000000"/>
                          </a:solidFill>
                          <a:latin typeface="Times New Roman"/>
                          <a:ea typeface="Times New Roman"/>
                          <a:cs typeface="+mn-cs"/>
                        </a:rPr>
                        <a:t>AVR Boot Loader</a:t>
                      </a:r>
                      <a:endParaRPr kumimoji="0" lang="en-US" sz="2000" b="1" kern="1200" dirty="0">
                        <a:solidFill>
                          <a:srgbClr val="000000"/>
                        </a:solidFill>
                        <a:latin typeface="Times New Roman"/>
                        <a:ea typeface="Times New Roman"/>
                        <a:cs typeface="+mn-cs"/>
                      </a:endParaRPr>
                    </a:p>
                  </a:txBody>
                  <a:tcPr marL="68580" marR="68580" marT="0" marB="0"/>
                </a:tc>
                <a:tc>
                  <a:txBody>
                    <a:bodyPr/>
                    <a:lstStyle/>
                    <a:p>
                      <a:pPr marL="0" marR="0" algn="l" rtl="0" eaLnBrk="1" latinLnBrk="0" hangingPunct="1">
                        <a:lnSpc>
                          <a:spcPct val="115000"/>
                        </a:lnSpc>
                        <a:spcBef>
                          <a:spcPts val="0"/>
                        </a:spcBef>
                        <a:spcAft>
                          <a:spcPts val="0"/>
                        </a:spcAft>
                      </a:pPr>
                      <a:r>
                        <a:rPr kumimoji="0" lang="en-US" sz="2000" kern="1200" dirty="0" smtClean="0">
                          <a:solidFill>
                            <a:srgbClr val="000000"/>
                          </a:solidFill>
                          <a:latin typeface="Times New Roman"/>
                          <a:ea typeface="Times New Roman"/>
                          <a:cs typeface="+mn-cs"/>
                        </a:rPr>
                        <a:t>The hex code of the program is burnt into the microcontroller using  this software.</a:t>
                      </a:r>
                      <a:endParaRPr kumimoji="0" lang="en-US" sz="2000" kern="1200" dirty="0">
                        <a:solidFill>
                          <a:srgbClr val="000000"/>
                        </a:solidFill>
                        <a:latin typeface="Times New Roman"/>
                        <a:ea typeface="Times New Roman"/>
                        <a:cs typeface="+mn-cs"/>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pPr>
              <a:defRPr/>
            </a:pPr>
            <a:fld id="{881B6D4F-22A3-43B0-B51C-1D852F723004}" type="slidenum">
              <a:rPr lang="en-IN" smtClean="0"/>
              <a:pPr>
                <a:defRPr/>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5D83A6-5143-4726-BFFE-060386516A19}" type="slidenum">
              <a:rPr lang="en-IN" smtClean="0"/>
              <a:pPr>
                <a:defRPr/>
              </a:pPr>
              <a:t>8</a:t>
            </a:fld>
            <a:endParaRPr lang="en-IN"/>
          </a:p>
        </p:txBody>
      </p:sp>
      <p:sp>
        <p:nvSpPr>
          <p:cNvPr id="4" name="TextBox 3"/>
          <p:cNvSpPr txBox="1"/>
          <p:nvPr/>
        </p:nvSpPr>
        <p:spPr>
          <a:xfrm>
            <a:off x="571472" y="571480"/>
            <a:ext cx="8215370" cy="3570208"/>
          </a:xfrm>
          <a:prstGeom prst="rect">
            <a:avLst/>
          </a:prstGeom>
          <a:noFill/>
        </p:spPr>
        <p:txBody>
          <a:bodyPr wrap="square" rtlCol="0">
            <a:spAutoFit/>
          </a:bodyPr>
          <a:lstStyle/>
          <a:p>
            <a:pPr algn="ctr"/>
            <a:r>
              <a:rPr lang="en-IN" sz="4000" dirty="0" smtClean="0">
                <a:latin typeface="Algerian" pitchFamily="82" charset="0"/>
              </a:rPr>
              <a:t>I</a:t>
            </a:r>
            <a:r>
              <a:rPr lang="en-IN" sz="4000" dirty="0">
                <a:latin typeface="Algerian" pitchFamily="82" charset="0"/>
              </a:rPr>
              <a:t>MPLEMENTATION</a:t>
            </a:r>
            <a:endParaRPr lang="en-US" sz="4000" dirty="0">
              <a:latin typeface="Algerian" pitchFamily="82" charset="0"/>
            </a:endParaRPr>
          </a:p>
          <a:p>
            <a:endParaRPr lang="en-IN" dirty="0" smtClean="0"/>
          </a:p>
          <a:p>
            <a:pPr algn="just"/>
            <a:r>
              <a:rPr lang="en-US" sz="2400" dirty="0" smtClean="0">
                <a:latin typeface="Times New Roman" pitchFamily="18" charset="0"/>
                <a:cs typeface="Times New Roman" pitchFamily="18" charset="0"/>
              </a:rPr>
              <a:t>Consider a square black and white grid of square as region of exploration (arena).Here in this project we consider the objects (plates) placed randomly on the arena. The task begins initially with the bots placed randomly in the environment (grid).To complete the given task we have used selected number of swarm robotics algorithms. For each steps of algorithm we discuss how well they conformed to the ideals of swarm robotics.</a:t>
            </a:r>
            <a:endParaRPr lang="en-US" dirty="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6A89A2-42E9-4E5B-9501-F44DC4625949}" type="slidenum">
              <a:rPr lang="en-IN"/>
              <a:pPr>
                <a:defRPr/>
              </a:pPr>
              <a:t>9</a:t>
            </a:fld>
            <a:endParaRPr lang="en-IN"/>
          </a:p>
        </p:txBody>
      </p:sp>
      <p:sp>
        <p:nvSpPr>
          <p:cNvPr id="6" name="Title 1"/>
          <p:cNvSpPr txBox="1">
            <a:spLocks/>
          </p:cNvSpPr>
          <p:nvPr/>
        </p:nvSpPr>
        <p:spPr>
          <a:xfrm>
            <a:off x="571500" y="0"/>
            <a:ext cx="7772400" cy="1830388"/>
          </a:xfrm>
          <a:prstGeom prst="rect">
            <a:avLst/>
          </a:prstGeom>
        </p:spPr>
        <p:txBody>
          <a:bodyPr>
            <a:normAutofit fontScale="97500" lnSpcReduction="10000"/>
          </a:bodyPr>
          <a:lstStyle/>
          <a:p>
            <a:pPr algn="ctr" fontAlgn="auto">
              <a:spcAft>
                <a:spcPts val="0"/>
              </a:spcAft>
              <a:defRPr/>
            </a:pPr>
            <a:r>
              <a:rPr lang="en-IN" sz="4000" dirty="0">
                <a:solidFill>
                  <a:schemeClr val="tx2"/>
                </a:solidFill>
                <a:latin typeface="+mj-lt"/>
                <a:ea typeface="+mj-ea"/>
                <a:cs typeface="+mj-cs"/>
              </a:rPr>
              <a:t/>
            </a:r>
            <a:br>
              <a:rPr lang="en-IN" sz="4000" dirty="0">
                <a:solidFill>
                  <a:schemeClr val="tx2"/>
                </a:solidFill>
                <a:latin typeface="+mj-lt"/>
                <a:ea typeface="+mj-ea"/>
                <a:cs typeface="+mj-cs"/>
              </a:rPr>
            </a:br>
            <a:r>
              <a:rPr lang="en-IN" sz="4000" dirty="0" smtClean="0">
                <a:latin typeface="Algerian" pitchFamily="82" charset="0"/>
                <a:ea typeface="+mj-ea"/>
                <a:cs typeface="+mj-cs"/>
              </a:rPr>
              <a:t>task specification </a:t>
            </a:r>
            <a:r>
              <a:rPr lang="en-IN" sz="4000" dirty="0">
                <a:solidFill>
                  <a:schemeClr val="tx2"/>
                </a:solidFill>
                <a:latin typeface="+mj-lt"/>
                <a:ea typeface="+mj-ea"/>
                <a:cs typeface="+mj-cs"/>
              </a:rPr>
              <a:t/>
            </a:r>
            <a:br>
              <a:rPr lang="en-IN" sz="4000" dirty="0">
                <a:solidFill>
                  <a:schemeClr val="tx2"/>
                </a:solidFill>
                <a:latin typeface="+mj-lt"/>
                <a:ea typeface="+mj-ea"/>
                <a:cs typeface="+mj-cs"/>
              </a:rPr>
            </a:br>
            <a:endParaRPr lang="en-IN" sz="4000" dirty="0">
              <a:solidFill>
                <a:schemeClr val="tx2"/>
              </a:solidFill>
              <a:latin typeface="+mj-lt"/>
              <a:ea typeface="+mj-ea"/>
              <a:cs typeface="+mj-cs"/>
            </a:endParaRPr>
          </a:p>
        </p:txBody>
      </p:sp>
      <p:sp>
        <p:nvSpPr>
          <p:cNvPr id="16388" name="Rectangle 6"/>
          <p:cNvSpPr>
            <a:spLocks noChangeArrowheads="1"/>
          </p:cNvSpPr>
          <p:nvPr/>
        </p:nvSpPr>
        <p:spPr bwMode="auto">
          <a:xfrm>
            <a:off x="500062" y="1428750"/>
            <a:ext cx="7858151" cy="5262979"/>
          </a:xfrm>
          <a:prstGeom prst="rect">
            <a:avLst/>
          </a:prstGeom>
          <a:noFill/>
          <a:ln w="9525">
            <a:noFill/>
            <a:miter lim="800000"/>
            <a:headEnd/>
            <a:tailEnd/>
          </a:ln>
        </p:spPr>
        <p:txBody>
          <a:bodyPr wrap="square">
            <a:spAutoFit/>
          </a:bodyPr>
          <a:lstStyle/>
          <a:p>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Techniques and Technologies</a:t>
            </a:r>
          </a:p>
          <a:p>
            <a:pPr lvl="1">
              <a:buFont typeface="Wingdings" pitchFamily="2" charset="2"/>
              <a:buChar char="§"/>
            </a:pPr>
            <a:r>
              <a:rPr lang="en-US" sz="2400" dirty="0" smtClean="0">
                <a:latin typeface="Times New Roman" pitchFamily="18" charset="0"/>
                <a:cs typeface="Times New Roman" pitchFamily="18" charset="0"/>
              </a:rPr>
              <a:t>Grid solving,</a:t>
            </a:r>
          </a:p>
          <a:p>
            <a:pPr lvl="1">
              <a:buFont typeface="Wingdings" pitchFamily="2" charset="2"/>
              <a:buChar char="§"/>
            </a:pPr>
            <a:r>
              <a:rPr lang="en-US" sz="2400" dirty="0" smtClean="0">
                <a:latin typeface="Times New Roman" pitchFamily="18" charset="0"/>
                <a:cs typeface="Times New Roman" pitchFamily="18" charset="0"/>
              </a:rPr>
              <a:t>Object sensing.</a:t>
            </a:r>
          </a:p>
          <a:p>
            <a:pPr lvl="1">
              <a:buFont typeface="Wingdings" pitchFamily="2" charset="2"/>
              <a:buChar char="§"/>
            </a:pPr>
            <a:r>
              <a:rPr lang="en-US" sz="2400" dirty="0" smtClean="0">
                <a:latin typeface="Times New Roman" pitchFamily="18" charset="0"/>
                <a:cs typeface="Times New Roman" pitchFamily="18" charset="0"/>
              </a:rPr>
              <a:t>Boundary Detection</a:t>
            </a:r>
          </a:p>
          <a:p>
            <a:pPr lvl="1">
              <a:buFont typeface="Wingdings" pitchFamily="2" charset="2"/>
              <a:buChar char="§"/>
            </a:pPr>
            <a:r>
              <a:rPr lang="en-US" sz="2400" dirty="0" smtClean="0">
                <a:latin typeface="Times New Roman" pitchFamily="18" charset="0"/>
                <a:cs typeface="Times New Roman" pitchFamily="18" charset="0"/>
              </a:rPr>
              <a:t>Wireless channel implementation.</a:t>
            </a:r>
          </a:p>
          <a:p>
            <a:pPr lvl="1">
              <a:buFont typeface="Wingdings" pitchFamily="2" charset="2"/>
              <a:buChar char="§"/>
            </a:pPr>
            <a:r>
              <a:rPr lang="en-US" sz="2400" dirty="0" smtClean="0">
                <a:latin typeface="Times New Roman" pitchFamily="18" charset="0"/>
                <a:cs typeface="Times New Roman" pitchFamily="18" charset="0"/>
              </a:rPr>
              <a:t>Gripping mechanism</a:t>
            </a: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Algorithm steps</a:t>
            </a:r>
          </a:p>
          <a:p>
            <a:pPr lvl="1">
              <a:buFont typeface="Wingdings" pitchFamily="2" charset="2"/>
              <a:buChar char="§"/>
            </a:pPr>
            <a:r>
              <a:rPr lang="en-US" sz="2400" dirty="0" smtClean="0">
                <a:latin typeface="Times New Roman" pitchFamily="18" charset="0"/>
                <a:cs typeface="Times New Roman" pitchFamily="18" charset="0"/>
              </a:rPr>
              <a:t>Dispersion</a:t>
            </a:r>
          </a:p>
          <a:p>
            <a:pPr lvl="1">
              <a:buFont typeface="Wingdings" pitchFamily="2" charset="2"/>
              <a:buChar char="§"/>
            </a:pPr>
            <a:r>
              <a:rPr lang="en-US" sz="2400" dirty="0" smtClean="0">
                <a:latin typeface="Times New Roman" pitchFamily="18" charset="0"/>
                <a:cs typeface="Times New Roman" pitchFamily="18" charset="0"/>
              </a:rPr>
              <a:t>Localization and Mapping</a:t>
            </a:r>
          </a:p>
          <a:p>
            <a:pPr lvl="1">
              <a:buFont typeface="Wingdings" pitchFamily="2" charset="2"/>
              <a:buChar char="§"/>
            </a:pPr>
            <a:r>
              <a:rPr lang="en-US" sz="2400" dirty="0" smtClean="0">
                <a:latin typeface="Times New Roman" pitchFamily="18" charset="0"/>
                <a:cs typeface="Times New Roman" pitchFamily="18" charset="0"/>
              </a:rPr>
              <a:t>Task Distribution</a:t>
            </a:r>
          </a:p>
          <a:p>
            <a:pPr lvl="1">
              <a:buFont typeface="Wingdings" pitchFamily="2" charset="2"/>
              <a:buChar char="§"/>
            </a:pPr>
            <a:r>
              <a:rPr lang="en-US" sz="2400" dirty="0" smtClean="0">
                <a:latin typeface="Times New Roman" pitchFamily="18" charset="0"/>
                <a:cs typeface="Times New Roman" pitchFamily="18" charset="0"/>
              </a:rPr>
              <a:t>Information Sharing</a:t>
            </a:r>
          </a:p>
          <a:p>
            <a:endParaRPr lang="en-IN" sz="2400" dirty="0">
              <a:latin typeface="Times New Roman" pitchFamily="18" charset="0"/>
              <a:cs typeface="Times New Roman" pitchFamily="18" charset="0"/>
            </a:endParaRPr>
          </a:p>
        </p:txBody>
      </p:sp>
      <p:pic>
        <p:nvPicPr>
          <p:cNvPr id="5" name="Picture 4" descr="E:\e-yantra\pics\DSC01319.JPG"/>
          <p:cNvPicPr/>
          <p:nvPr/>
        </p:nvPicPr>
        <p:blipFill>
          <a:blip r:embed="rId2" cstate="print"/>
          <a:srcRect/>
          <a:stretch>
            <a:fillRect/>
          </a:stretch>
        </p:blipFill>
        <p:spPr bwMode="auto">
          <a:xfrm>
            <a:off x="5357818" y="1714488"/>
            <a:ext cx="3429024" cy="3000396"/>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1616</TotalTime>
  <Words>844</Words>
  <Application>Microsoft Office PowerPoint</Application>
  <PresentationFormat>On-screen Show (4:3)</PresentationFormat>
  <Paragraphs>165</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Swarm Robotics:Information sharing by multirobot system using distributed control and cooporative manipulation</vt:lpstr>
      <vt:lpstr>    </vt:lpstr>
      <vt:lpstr>Slide 3</vt:lpstr>
      <vt:lpstr>Slide 4</vt:lpstr>
      <vt:lpstr>Problem statement</vt:lpstr>
      <vt:lpstr>Hardware requirements  </vt:lpstr>
      <vt:lpstr>SOFTWARE REQUIREMENTS</vt:lpstr>
      <vt:lpstr>Slide 8</vt:lpstr>
      <vt:lpstr>Slide 9</vt:lpstr>
      <vt:lpstr>Slide 10</vt:lpstr>
      <vt:lpstr>Slide 11</vt:lpstr>
      <vt:lpstr>Slide 12</vt:lpstr>
      <vt:lpstr>Slide 13</vt:lpstr>
      <vt:lpstr>Project plan </vt:lpstr>
      <vt:lpstr>Slide 15</vt:lpstr>
      <vt:lpstr>Work division </vt:lpstr>
      <vt:lpstr>Slide 17</vt:lpstr>
      <vt:lpstr>Slide 18</vt:lpstr>
      <vt:lpstr>Slide 19</vt:lpstr>
      <vt:lpstr>Slide 20</vt:lpstr>
      <vt:lpstr>Slide 21</vt:lpstr>
      <vt:lpstr>Slide 22</vt:lpstr>
      <vt:lpstr>Slide 23</vt:lpstr>
      <vt:lpstr>Slide 24</vt:lpstr>
      <vt:lpstr>Slide 25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ROBOTICS</dc:title>
  <dc:creator>Mitul</dc:creator>
  <cp:lastModifiedBy>MITUL</cp:lastModifiedBy>
  <cp:revision>212</cp:revision>
  <dcterms:created xsi:type="dcterms:W3CDTF">2011-02-01T13:41:37Z</dcterms:created>
  <dcterms:modified xsi:type="dcterms:W3CDTF">2012-04-30T14:13:40Z</dcterms:modified>
</cp:coreProperties>
</file>