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7" r:id="rId5"/>
    <p:sldId id="278" r:id="rId6"/>
    <p:sldId id="268" r:id="rId7"/>
    <p:sldId id="285" r:id="rId8"/>
    <p:sldId id="305" r:id="rId9"/>
    <p:sldId id="277" r:id="rId10"/>
    <p:sldId id="270" r:id="rId11"/>
    <p:sldId id="292" r:id="rId12"/>
    <p:sldId id="299" r:id="rId13"/>
    <p:sldId id="262" r:id="rId14"/>
    <p:sldId id="296" r:id="rId15"/>
    <p:sldId id="297" r:id="rId16"/>
    <p:sldId id="29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6" userDrawn="1">
          <p15:clr>
            <a:srgbClr val="A4A3A4"/>
          </p15:clr>
        </p15:guide>
        <p15:guide id="2" pos="2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842"/>
    <a:srgbClr val="1C981C"/>
    <a:srgbClr val="E0F90A"/>
    <a:srgbClr val="F9680D"/>
    <a:srgbClr val="88DB29"/>
    <a:srgbClr val="7B6993"/>
    <a:srgbClr val="22C50C"/>
    <a:srgbClr val="0766D4"/>
    <a:srgbClr val="5A7F91"/>
    <a:srgbClr val="CB7D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>
        <p:scale>
          <a:sx n="60" d="100"/>
          <a:sy n="60" d="100"/>
        </p:scale>
        <p:origin x="-1456" y="-184"/>
      </p:cViewPr>
      <p:guideLst>
        <p:guide orient="horz" pos="2156"/>
        <p:guide pos="284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effectLst/>
      </c:spPr>
    </c:floor>
    <c:sideWall>
      <c:thickness val="0"/>
      <c:spPr>
        <a:noFill/>
        <a:effectLst/>
      </c:spPr>
    </c:sideWall>
    <c:backWall>
      <c:thickness val="0"/>
      <c:spPr>
        <a:noFill/>
        <a:effectLst/>
      </c:spPr>
    </c:backWall>
    <c:plotArea>
      <c:layout/>
      <c:pie3DChart>
        <c:varyColors val="1"/>
        <c:dLbls>
          <c:showLegendKey val="0"/>
          <c:showVal val="0"/>
          <c:showCatName val="0"/>
          <c:showSerName val="0"/>
          <c:showPercent val="0"/>
          <c:showBubbleSize val="0"/>
        </c:dLbls>
      </c:pie3DChart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9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5269E-CBE6-4B35-A811-8C51B08228C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541A5F-F885-4784-B2AB-2BC1694D03F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tags" Target="../tags/tag1.xml"/><Relationship Id="rId1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-are-the-general-objectives-of-a-sustainable-n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" y="-7620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52400" y="533400"/>
            <a:ext cx="7772400" cy="2232025"/>
          </a:xfrm>
        </p:spPr>
        <p:txBody>
          <a:bodyPr/>
          <a:lstStyle/>
          <a:p>
            <a:r>
              <a:rPr lang="en-US" sz="3600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Title: Sales Analysis and Strategy Development for RFL Plastic Company</a:t>
            </a:r>
            <a:endParaRPr lang="en-US" sz="3600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gree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447800" y="2514600"/>
            <a:ext cx="52578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Content Placeholder 7" descr="Sustainable+Event+Planning download"/>
          <p:cNvPicPr>
            <a:picLocks noChangeAspect="1"/>
          </p:cNvPicPr>
          <p:nvPr>
            <p:ph idx="1"/>
          </p:nvPr>
        </p:nvPicPr>
        <p:blipFill>
          <a:blip r:embed="rId1"/>
          <a:srcRect b="11882"/>
          <a:stretch>
            <a:fillRect/>
          </a:stretch>
        </p:blipFill>
        <p:spPr>
          <a:xfrm>
            <a:off x="0" y="457835"/>
            <a:ext cx="9144000" cy="640016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81400" y="4114800"/>
            <a:ext cx="4985385" cy="2626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Sustainable Trends in Event Management:</a:t>
            </a:r>
            <a:endParaRPr lang="en-US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Go for a green venue.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Say no to paper.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Make transportation sustainable.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Pick eco-friendly elelements, decors and giveaways.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Be smart with your menu.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Sustainable+Event+Planning 222"/>
          <p:cNvPicPr>
            <a:picLocks noChangeAspect="1"/>
          </p:cNvPicPr>
          <p:nvPr/>
        </p:nvPicPr>
        <p:blipFill>
          <a:blip r:embed="rId2"/>
          <a:srcRect r="-519" b="52653"/>
          <a:stretch>
            <a:fillRect/>
          </a:stretch>
        </p:blipFill>
        <p:spPr>
          <a:xfrm>
            <a:off x="6350" y="261620"/>
            <a:ext cx="9137650" cy="301498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36550" y="1219200"/>
            <a:ext cx="8230235" cy="25946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Events are a significant source of environmental impact.The magnitude of this impact can be reduced by being mindful of certain strategies before, during and after the planed events.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00000"/>
              </a:lnSpc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Planning a sustainable event can help minimize the rise in CO</a:t>
            </a:r>
            <a:r>
              <a:rPr lang="en-US" sz="2000" baseline="-2500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emissions from transportation and loading while also reducing waste generation and the excessive consumption of resources.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1524000" y="384175"/>
            <a:ext cx="7185660" cy="10420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/>
            <a:r>
              <a:rPr lang="en-US" sz="4000" b="1">
                <a:latin typeface="Arial" panose="020B0604020202020204" pitchFamily="34" charset="0"/>
                <a:cs typeface="Arial" panose="020B0604020202020204" pitchFamily="34" charset="0"/>
              </a:rPr>
              <a:t>Sustainable Event Planning</a:t>
            </a:r>
            <a:endParaRPr lang="en-US" sz="40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17"/>
            <a:ext cx="8229600" cy="1143000"/>
          </a:xfrm>
        </p:spPr>
        <p:txBody>
          <a:bodyPr/>
          <a:p>
            <a:r>
              <a:rPr lang="en-US" b="1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of the study</a:t>
            </a:r>
            <a:endParaRPr lang="en-US" b="1">
              <a:solidFill>
                <a:schemeClr val="accent5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299720" y="1172845"/>
            <a:ext cx="8229600" cy="5472430"/>
            <a:chOff x="1800" y="2218"/>
            <a:chExt cx="10190" cy="8117"/>
          </a:xfrm>
        </p:grpSpPr>
        <p:grpSp>
          <p:nvGrpSpPr>
            <p:cNvPr id="15" name="Group 14"/>
            <p:cNvGrpSpPr/>
            <p:nvPr/>
          </p:nvGrpSpPr>
          <p:grpSpPr>
            <a:xfrm>
              <a:off x="1832" y="2218"/>
              <a:ext cx="10158" cy="1820"/>
              <a:chOff x="3480" y="2220"/>
              <a:chExt cx="9389" cy="1800"/>
            </a:xfrm>
          </p:grpSpPr>
          <p:sp>
            <p:nvSpPr>
              <p:cNvPr id="16" name="Rectangles 15"/>
              <p:cNvSpPr/>
              <p:nvPr/>
            </p:nvSpPr>
            <p:spPr>
              <a:xfrm>
                <a:off x="4560" y="2400"/>
                <a:ext cx="8309" cy="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17" name="Diamond 16"/>
              <p:cNvSpPr/>
              <p:nvPr/>
            </p:nvSpPr>
            <p:spPr>
              <a:xfrm>
                <a:off x="3480" y="2220"/>
                <a:ext cx="1859" cy="1800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01</a:t>
                </a:r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 Box 20"/>
            <p:cNvSpPr txBox="1"/>
            <p:nvPr/>
          </p:nvSpPr>
          <p:spPr>
            <a:xfrm>
              <a:off x="4032" y="2730"/>
              <a:ext cx="7634" cy="8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rPr>
                <a:t>The Eco- friendly Activities</a:t>
              </a:r>
              <a:endParaRPr lang="en-US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endParaRPr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1800" y="4320"/>
              <a:ext cx="10158" cy="1820"/>
              <a:chOff x="3480" y="2220"/>
              <a:chExt cx="9389" cy="1800"/>
            </a:xfrm>
          </p:grpSpPr>
          <p:sp>
            <p:nvSpPr>
              <p:cNvPr id="24" name="Rectangles 23"/>
              <p:cNvSpPr/>
              <p:nvPr/>
            </p:nvSpPr>
            <p:spPr>
              <a:xfrm>
                <a:off x="4560" y="2400"/>
                <a:ext cx="8309" cy="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5" name="Diamond 24"/>
              <p:cNvSpPr/>
              <p:nvPr/>
            </p:nvSpPr>
            <p:spPr>
              <a:xfrm>
                <a:off x="3480" y="2220"/>
                <a:ext cx="1859" cy="1800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02</a:t>
                </a:r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7" name="Text Box 26"/>
            <p:cNvSpPr txBox="1"/>
            <p:nvPr/>
          </p:nvSpPr>
          <p:spPr>
            <a:xfrm>
              <a:off x="3995" y="4784"/>
              <a:ext cx="7670" cy="89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Service Quality and Delivery Methods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832" y="6422"/>
              <a:ext cx="10158" cy="1820"/>
              <a:chOff x="3480" y="2220"/>
              <a:chExt cx="9389" cy="1800"/>
            </a:xfrm>
          </p:grpSpPr>
          <p:sp>
            <p:nvSpPr>
              <p:cNvPr id="29" name="Rectangles 28"/>
              <p:cNvSpPr/>
              <p:nvPr/>
            </p:nvSpPr>
            <p:spPr>
              <a:xfrm>
                <a:off x="4560" y="2400"/>
                <a:ext cx="8309" cy="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0" name="Diamond 29"/>
              <p:cNvSpPr/>
              <p:nvPr/>
            </p:nvSpPr>
            <p:spPr>
              <a:xfrm>
                <a:off x="3480" y="2220"/>
                <a:ext cx="1859" cy="1800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03</a:t>
                </a:r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1" name="Text Box 30"/>
            <p:cNvSpPr txBox="1"/>
            <p:nvPr/>
          </p:nvSpPr>
          <p:spPr>
            <a:xfrm>
              <a:off x="4033" y="6883"/>
              <a:ext cx="7633" cy="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The Price Sensitive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1800" y="8515"/>
              <a:ext cx="10158" cy="1820"/>
              <a:chOff x="3480" y="2220"/>
              <a:chExt cx="9389" cy="1800"/>
            </a:xfrm>
          </p:grpSpPr>
          <p:sp>
            <p:nvSpPr>
              <p:cNvPr id="34" name="Rectangles 33"/>
              <p:cNvSpPr/>
              <p:nvPr/>
            </p:nvSpPr>
            <p:spPr>
              <a:xfrm>
                <a:off x="4560" y="2400"/>
                <a:ext cx="8309" cy="144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5" name="Diamond 34"/>
              <p:cNvSpPr/>
              <p:nvPr/>
            </p:nvSpPr>
            <p:spPr>
              <a:xfrm>
                <a:off x="3480" y="2220"/>
                <a:ext cx="1859" cy="1800"/>
              </a:xfrm>
              <a:prstGeom prst="diamond">
                <a:avLst/>
              </a:prstGeom>
              <a:solidFill>
                <a:schemeClr val="bg1"/>
              </a:solidFill>
              <a:ln w="9525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2800">
                    <a:solidFill>
                      <a:schemeClr val="tx1"/>
                    </a:solidFill>
                  </a:rPr>
                  <a:t>04</a:t>
                </a:r>
                <a:endParaRPr lang="en-US" sz="28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6" name="Text Box 35"/>
            <p:cNvSpPr txBox="1"/>
            <p:nvPr/>
          </p:nvSpPr>
          <p:spPr>
            <a:xfrm>
              <a:off x="3996" y="9058"/>
              <a:ext cx="7669" cy="84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noAutofit/>
            </a:bodyPr>
            <a:p>
              <a:r>
                <a:rPr lang="en-US" sz="2800">
                  <a:latin typeface="Arial" panose="020B0604020202020204" pitchFamily="34" charset="0"/>
                  <a:cs typeface="Arial" panose="020B0604020202020204" pitchFamily="34" charset="0"/>
                </a:rPr>
                <a:t>The Company’s Advertisising Method</a:t>
              </a:r>
              <a:endParaRPr lang="en-US" sz="28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what-are-the-general-objectives-of-a-sustainable-n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0"/>
            <a:ext cx="7004050" cy="2232025"/>
          </a:xfrm>
        </p:spPr>
        <p:txBody>
          <a:bodyPr/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the study</a:t>
            </a:r>
            <a:endParaRPr lang="en-US" b="1" dirty="0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" y="251460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 Box 2"/>
          <p:cNvSpPr txBox="1"/>
          <p:nvPr/>
        </p:nvSpPr>
        <p:spPr>
          <a:xfrm>
            <a:off x="304800" y="2133600"/>
            <a:ext cx="6663055" cy="39998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Clr>
                <a:srgbClr val="1C981C"/>
              </a:buClr>
              <a:buFont typeface="Wingdings" panose="05000000000000000000" charset="0"/>
              <a:buChar char="Ø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Data Availability and Quality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1C981C"/>
              </a:buClr>
              <a:buFont typeface="Wingdings" panose="05000000000000000000" charset="0"/>
              <a:buChar char="Ø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Lack of Technology and Expertise 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1C981C"/>
              </a:buClr>
              <a:buFont typeface="Wingdings" panose="05000000000000000000" charset="0"/>
              <a:buChar char="Ø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Cost and Resource Constraints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1C981C"/>
              </a:buClr>
              <a:buFont typeface="Wingdings" panose="05000000000000000000" charset="0"/>
              <a:buChar char="Ø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Dynamic and Complex Nature of Events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1C981C"/>
              </a:buClr>
              <a:buFont typeface="Wingdings" panose="05000000000000000000" charset="0"/>
              <a:buChar char="Ø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Difficulty in Measuring Intangible Impacts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1C981C"/>
              </a:buClr>
              <a:buFont typeface="Wingdings" panose="05000000000000000000" charset="0"/>
              <a:buChar char="Ø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 Regulatory and Geographical Differences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083"/>
            <a:ext cx="8229600" cy="1143000"/>
          </a:xfrm>
        </p:spPr>
        <p:txBody>
          <a:bodyPr/>
          <a:p>
            <a:r>
              <a:rPr lang="en-US" b="1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  <a:endParaRPr lang="en-US" b="1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Content Placeholder 5" descr="ZRk9NMS4g7SWxGKwlNGbwHGxdpJzMelM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63880" y="3733165"/>
            <a:ext cx="8046720" cy="295465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33400" y="1295400"/>
            <a:ext cx="7473950" cy="1887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457200" indent="-457200">
              <a:buClr>
                <a:srgbClr val="558ED5"/>
              </a:buClr>
              <a:buFont typeface="Wingdings" panose="05000000000000000000" charset="0"/>
              <a:buChar char="ü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Effective pricing strategy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558ED5"/>
              </a:buClr>
              <a:buFont typeface="Wingdings" panose="05000000000000000000" charset="0"/>
              <a:buChar char="ü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Eco-friendly service practices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558ED5"/>
              </a:buClr>
              <a:buFont typeface="Wingdings" panose="05000000000000000000" charset="0"/>
              <a:buChar char="ü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Try to fulfil consumers expectations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558ED5"/>
              </a:buClr>
              <a:buFont typeface="Wingdings" panose="05000000000000000000" charset="0"/>
              <a:buChar char="ü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Adopt sustainable Management Practices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558ED5"/>
              </a:buClr>
              <a:buFont typeface="Wingdings" panose="05000000000000000000" charset="0"/>
              <a:buChar char="ü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Provide post event reports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Clr>
                <a:srgbClr val="558ED5"/>
              </a:buClr>
              <a:buFont typeface="Wingdings" panose="05000000000000000000" charset="0"/>
              <a:buChar char="ü"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p>
            <a:r>
              <a:rPr lang="en-US" b="1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Conclution</a:t>
            </a:r>
            <a:endParaRPr lang="en-US" b="1">
              <a:solidFill>
                <a:schemeClr val="accent3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135880"/>
          </a:xfrm>
        </p:spPr>
        <p:txBody>
          <a:bodyPr>
            <a:normAutofit lnSpcReduction="10000"/>
          </a:bodyPr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This project aims to minimize environmental impactwhile maximizing social economic benefit.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 b="1">
                <a:latin typeface="Arial" panose="020B0604020202020204" pitchFamily="34" charset="0"/>
                <a:cs typeface="Arial" panose="020B0604020202020204" pitchFamily="34" charset="0"/>
              </a:rPr>
              <a:t>Best practices:</a:t>
            </a:r>
            <a:endParaRPr lang="en-US" sz="311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      Planning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     </a:t>
            </a: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Transportation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      waste Management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      Catering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      Energy efficiency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110">
                <a:latin typeface="Arial" panose="020B0604020202020204" pitchFamily="34" charset="0"/>
                <a:cs typeface="Arial" panose="020B0604020202020204" pitchFamily="34" charset="0"/>
              </a:rPr>
              <a:t>      Community engagement </a:t>
            </a:r>
            <a:endParaRPr lang="en-US" sz="311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4-Point Star 3"/>
          <p:cNvSpPr/>
          <p:nvPr/>
        </p:nvSpPr>
        <p:spPr>
          <a:xfrm>
            <a:off x="599440" y="3352800"/>
            <a:ext cx="429895" cy="354330"/>
          </a:xfrm>
          <a:prstGeom prst="star4">
            <a:avLst>
              <a:gd name="adj" fmla="val 16538"/>
            </a:avLst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4-Point Star 6"/>
          <p:cNvSpPr/>
          <p:nvPr/>
        </p:nvSpPr>
        <p:spPr>
          <a:xfrm>
            <a:off x="557530" y="3791585"/>
            <a:ext cx="503555" cy="354330"/>
          </a:xfrm>
          <a:prstGeom prst="star4">
            <a:avLst>
              <a:gd name="adj" fmla="val 16538"/>
            </a:avLst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4-Point Star 8"/>
          <p:cNvSpPr/>
          <p:nvPr/>
        </p:nvSpPr>
        <p:spPr>
          <a:xfrm flipV="1">
            <a:off x="533400" y="4876800"/>
            <a:ext cx="495935" cy="335915"/>
          </a:xfrm>
          <a:prstGeom prst="star4">
            <a:avLst>
              <a:gd name="adj" fmla="val 16538"/>
            </a:avLst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4-Point Star 9"/>
          <p:cNvSpPr/>
          <p:nvPr/>
        </p:nvSpPr>
        <p:spPr>
          <a:xfrm flipV="1">
            <a:off x="533400" y="5364480"/>
            <a:ext cx="527685" cy="327660"/>
          </a:xfrm>
          <a:prstGeom prst="star4">
            <a:avLst>
              <a:gd name="adj" fmla="val 16538"/>
            </a:avLst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ectangles 11"/>
          <p:cNvSpPr/>
          <p:nvPr/>
        </p:nvSpPr>
        <p:spPr>
          <a:xfrm>
            <a:off x="4948555" y="2999740"/>
            <a:ext cx="3966845" cy="2690495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4973955" y="3009900"/>
            <a:ext cx="3941445" cy="26803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Autofit/>
          </a:bodyPr>
          <a:p>
            <a:pPr marL="0" indent="0">
              <a:buNone/>
            </a:pPr>
            <a:r>
              <a:rPr lang="en-US" sz="3200" b="1">
                <a:sym typeface="+mn-ea"/>
              </a:rPr>
              <a:t>Call to Action:</a:t>
            </a:r>
            <a:endParaRPr lang="en-US" sz="3200" b="1">
              <a:sym typeface="+mn-ea"/>
            </a:endParaRPr>
          </a:p>
          <a:p>
            <a:pPr marL="0" indent="0">
              <a:buNone/>
            </a:pPr>
            <a:endParaRPr lang="en-US" b="1">
              <a:sym typeface="+mn-ea"/>
            </a:endParaRP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1.Implement changes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2.share knowledge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3.commit to continuous      improvement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4-Point Star 15"/>
          <p:cNvSpPr/>
          <p:nvPr/>
        </p:nvSpPr>
        <p:spPr>
          <a:xfrm flipV="1">
            <a:off x="533400" y="5943600"/>
            <a:ext cx="527685" cy="327660"/>
          </a:xfrm>
          <a:prstGeom prst="star4">
            <a:avLst>
              <a:gd name="adj" fmla="val 16538"/>
            </a:avLst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 flipV="1">
            <a:off x="557530" y="4419600"/>
            <a:ext cx="495935" cy="335915"/>
          </a:xfrm>
          <a:prstGeom prst="star4">
            <a:avLst>
              <a:gd name="adj" fmla="val 16538"/>
            </a:avLst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green mit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4765" y="0"/>
            <a:ext cx="9119870" cy="71831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Green-Events-A-Beginners-Gui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19400"/>
            <a:ext cx="7247890" cy="3510280"/>
          </a:xfrm>
          <a:prstGeom prst="rect">
            <a:avLst/>
          </a:prstGeom>
        </p:spPr>
      </p:pic>
      <p:sp>
        <p:nvSpPr>
          <p:cNvPr id="4" name="Right Triangle 3"/>
          <p:cNvSpPr/>
          <p:nvPr/>
        </p:nvSpPr>
        <p:spPr>
          <a:xfrm>
            <a:off x="0" y="6189980"/>
            <a:ext cx="8498840" cy="668020"/>
          </a:xfrm>
          <a:prstGeom prst="rtTriangle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 rot="10800000">
            <a:off x="8362950" y="3175"/>
            <a:ext cx="776605" cy="5551805"/>
          </a:xfrm>
          <a:prstGeom prst="rtTriangle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>
              <a:ln>
                <a:noFill/>
              </a:ln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72085" y="202565"/>
            <a:ext cx="8648065" cy="28721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4400" b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  <a:endParaRPr lang="en-US" sz="4400" b="1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PRAN-RFL Group is one of the largest conglomerates in Bangladesh with a dominantposition across the food, beverage, and plastic industries.Its main objective is to help reduce poverty and boost the agricultural sector in Bangladesh, with a focus on creating job opportunities and promoting dignity and self-respect among its peers. 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14600" y="4495800"/>
            <a:ext cx="4012565" cy="5683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sz="2800" b="1">
                <a:latin typeface="Arial" panose="020B0604020202020204" pitchFamily="34" charset="0"/>
                <a:cs typeface="Arial" panose="020B0604020202020204" pitchFamily="34" charset="0"/>
              </a:rPr>
              <a:t>Sustainable</a:t>
            </a:r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6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Rectangles 3"/>
          <p:cNvSpPr/>
          <p:nvPr/>
        </p:nvSpPr>
        <p:spPr>
          <a:xfrm>
            <a:off x="76200" y="381000"/>
            <a:ext cx="1022350" cy="5046345"/>
          </a:xfrm>
          <a:prstGeom prst="rect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" y="4648200"/>
            <a:ext cx="8712200" cy="1816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/>
              <a:t>. . . .</a:t>
            </a:r>
            <a:endParaRPr lang="en-US" sz="3600" b="1"/>
          </a:p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/>
              <a:t>. . . .</a:t>
            </a:r>
            <a:endParaRPr lang="en-US" sz="3600" b="1"/>
          </a:p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/>
              <a:t>. . . .</a:t>
            </a:r>
            <a:endParaRPr lang="en-US" sz="3600" b="1"/>
          </a:p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/>
              <a:t>. . . .</a:t>
            </a:r>
            <a:endParaRPr lang="en-US" sz="3600" b="1"/>
          </a:p>
        </p:txBody>
      </p:sp>
      <p:sp>
        <p:nvSpPr>
          <p:cNvPr id="6" name="Rectangles 5"/>
          <p:cNvSpPr/>
          <p:nvPr/>
        </p:nvSpPr>
        <p:spPr>
          <a:xfrm>
            <a:off x="304800" y="990600"/>
            <a:ext cx="7315200" cy="1334135"/>
          </a:xfrm>
          <a:prstGeom prst="rect">
            <a:avLst/>
          </a:prstGeom>
        </p:spPr>
        <p:style>
          <a:lnRef idx="0">
            <a:srgbClr val="FFFFFF"/>
          </a:lnRef>
          <a:fillRef idx="1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Purpose of the study</a:t>
            </a:r>
            <a:endParaRPr lang="en-US" sz="44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620635" y="838200"/>
            <a:ext cx="304800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 b="1"/>
          </a:p>
          <a:p>
            <a:pPr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 b="1"/>
          </a:p>
          <a:p>
            <a:pPr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 b="1"/>
          </a:p>
          <a:p>
            <a:pPr algn="l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7620000" y="1586865"/>
            <a:ext cx="3048000" cy="8655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 b="1"/>
          </a:p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 b="1"/>
          </a:p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 b="1"/>
          </a:p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>
                <a:sym typeface="+mn-ea"/>
              </a:rPr>
              <a:t>. . . .</a:t>
            </a:r>
            <a:endParaRPr lang="en-US" sz="3600"/>
          </a:p>
        </p:txBody>
      </p:sp>
      <p:sp>
        <p:nvSpPr>
          <p:cNvPr id="10" name="Flowchart: Process 9"/>
          <p:cNvSpPr/>
          <p:nvPr/>
        </p:nvSpPr>
        <p:spPr>
          <a:xfrm>
            <a:off x="305435" y="1219200"/>
            <a:ext cx="628650" cy="1390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608965" y="4724400"/>
            <a:ext cx="8712200" cy="18161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fontAlgn="auto">
              <a:lnSpc>
                <a:spcPct val="35000"/>
              </a:lnSpc>
              <a:spcBef>
                <a:spcPts val="0"/>
              </a:spcBef>
              <a:spcAft>
                <a:spcPts val="0"/>
              </a:spcAft>
            </a:pPr>
            <a:endParaRPr lang="en-US" sz="3600" b="1"/>
          </a:p>
        </p:txBody>
      </p:sp>
      <p:sp>
        <p:nvSpPr>
          <p:cNvPr id="12" name="Flowchart: Process 11"/>
          <p:cNvSpPr/>
          <p:nvPr/>
        </p:nvSpPr>
        <p:spPr>
          <a:xfrm>
            <a:off x="304800" y="1447800"/>
            <a:ext cx="628650" cy="1390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304800" y="1676400"/>
            <a:ext cx="628650" cy="1390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304800" y="1905000"/>
            <a:ext cx="628650" cy="139065"/>
          </a:xfrm>
          <a:prstGeom prst="flowChartProcess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Text Box 19"/>
          <p:cNvSpPr txBox="1"/>
          <p:nvPr/>
        </p:nvSpPr>
        <p:spPr>
          <a:xfrm>
            <a:off x="1822450" y="2597785"/>
            <a:ext cx="6280150" cy="28657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 algn="just">
              <a:buClr>
                <a:srgbClr val="92D050"/>
              </a:buClr>
              <a:buFont typeface="Wingdings" panose="05000000000000000000" charset="0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Quality Manufacturing: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Producing durable and high-quality plastic items for various industties.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92D050"/>
              </a:buClr>
              <a:buFont typeface="Wingdings" panose="05000000000000000000" charset="0"/>
              <a:buChar char="q"/>
            </a:pP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92D050"/>
              </a:buClr>
              <a:buFont typeface="Wingdings" panose="05000000000000000000" charset="0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Innovation: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Continuously developing new products and technologies to meet market demands and enhance customer satisfaction.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92D050"/>
              </a:buClr>
              <a:buFont typeface="Wingdings" panose="05000000000000000000" charset="0"/>
              <a:buChar char="q"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Clr>
                <a:srgbClr val="92D050"/>
              </a:buClr>
              <a:buFont typeface="Wingdings" panose="05000000000000000000" charset="0"/>
              <a:buChar char="q"/>
            </a:pP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Sustainability: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 Focusing on environmentally friendly practices, such as recycling and using sustainable materials when possible.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Content Placeholder 9" descr="image for slid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9732645" cy="6858000"/>
          </a:xfrm>
          <a:prstGeom prst="rect">
            <a:avLst/>
          </a:prstGeom>
          <a:ln>
            <a:solidFill>
              <a:srgbClr val="92D050"/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235" y="75883"/>
            <a:ext cx="8229600" cy="1143000"/>
          </a:xfrm>
        </p:spPr>
        <p:txBody>
          <a:bodyPr/>
          <a:p>
            <a:r>
              <a:rPr lang="en-US" b="1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Objectives</a:t>
            </a:r>
            <a:endParaRPr lang="en-US" b="1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" y="986790"/>
            <a:ext cx="9107805" cy="5826125"/>
          </a:xfrm>
        </p:spPr>
        <p:txBody>
          <a:bodyPr/>
          <a:p>
            <a:pPr marL="0" indent="0">
              <a:buNone/>
            </a:pPr>
            <a:r>
              <a:rPr lang="en-US">
                <a:solidFill>
                  <a:srgbClr val="1C981C"/>
                </a:solidFill>
              </a:rPr>
              <a:t>        Broad objectives:</a:t>
            </a:r>
            <a:endParaRPr lang="en-US"/>
          </a:p>
          <a:p>
            <a:pPr marL="0" indent="0" algn="just">
              <a:buNone/>
            </a:pPr>
            <a:r>
              <a:rPr lang="en-US" sz="2000"/>
              <a:t>          </a:t>
            </a:r>
            <a:endParaRPr lang="en-US" sz="2000"/>
          </a:p>
          <a:p>
            <a:pPr marL="0" indent="0" algn="just">
              <a:buNone/>
            </a:pPr>
            <a:endParaRPr lang="en-US" sz="2000"/>
          </a:p>
          <a:p>
            <a:pPr marL="0" indent="0">
              <a:buNone/>
            </a:pPr>
            <a:r>
              <a:rPr lang="en-US"/>
              <a:t>      </a:t>
            </a:r>
            <a:endParaRPr lang="en-US"/>
          </a:p>
          <a:p>
            <a:pPr marL="0" indent="0">
              <a:buNone/>
            </a:pPr>
            <a:r>
              <a:rPr lang="en-US"/>
              <a:t>      </a:t>
            </a:r>
            <a:r>
              <a:rPr lang="en-US">
                <a:solidFill>
                  <a:srgbClr val="1C981C"/>
                </a:solidFill>
              </a:rPr>
              <a:t>Specific objectives:</a:t>
            </a: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7" name="5-Point Star 6"/>
          <p:cNvSpPr/>
          <p:nvPr/>
        </p:nvSpPr>
        <p:spPr>
          <a:xfrm>
            <a:off x="381635" y="990600"/>
            <a:ext cx="457200" cy="465455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7200" y="3581400"/>
            <a:ext cx="8148320" cy="669290"/>
          </a:xfrm>
          <a:prstGeom prst="roundRect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2">
            <a:schemeClr val="accent6"/>
          </a:lnRef>
          <a:fillRef idx="2">
            <a:schemeClr val="accent6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Flowchart: Alternate Process 12"/>
          <p:cNvSpPr/>
          <p:nvPr/>
        </p:nvSpPr>
        <p:spPr>
          <a:xfrm>
            <a:off x="457200" y="4408170"/>
            <a:ext cx="8148320" cy="641350"/>
          </a:xfrm>
          <a:prstGeom prst="flowChartAlternateProcess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2">
            <a:schemeClr val="accent1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Flowchart: Alternate Process 14"/>
          <p:cNvSpPr/>
          <p:nvPr/>
        </p:nvSpPr>
        <p:spPr>
          <a:xfrm>
            <a:off x="152400" y="5181600"/>
            <a:ext cx="8991600" cy="762000"/>
          </a:xfrm>
          <a:prstGeom prst="flowChartAlternateProcess">
            <a:avLst/>
          </a:prstGeom>
          <a:ln>
            <a:noFill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Flowchart: Alternate Process 16"/>
          <p:cNvSpPr/>
          <p:nvPr/>
        </p:nvSpPr>
        <p:spPr>
          <a:xfrm>
            <a:off x="457200" y="5207000"/>
            <a:ext cx="8147685" cy="660400"/>
          </a:xfrm>
          <a:prstGeom prst="flowChartAlternateProcess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2">
            <a:schemeClr val="accent4"/>
          </a:lnRef>
          <a:fillRef idx="2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Flowchart: Alternate Process 20"/>
          <p:cNvSpPr/>
          <p:nvPr/>
        </p:nvSpPr>
        <p:spPr>
          <a:xfrm>
            <a:off x="457200" y="6019800"/>
            <a:ext cx="8147685" cy="735330"/>
          </a:xfrm>
          <a:prstGeom prst="flowChartAlternateProcess">
            <a:avLst/>
          </a:prstGeom>
          <a:ln>
            <a:gradFill>
              <a:gsLst>
                <a:gs pos="0">
                  <a:srgbClr val="9EE256"/>
                </a:gs>
                <a:gs pos="100000">
                  <a:srgbClr val="52762D"/>
                </a:gs>
              </a:gsLst>
            </a:gradFill>
          </a:ln>
        </p:spPr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457200" y="3475355"/>
            <a:ext cx="8147685" cy="3150870"/>
            <a:chOff x="720" y="5473"/>
            <a:chExt cx="12831" cy="4962"/>
          </a:xfrm>
        </p:grpSpPr>
        <p:sp>
          <p:nvSpPr>
            <p:cNvPr id="11" name="Text Box 10"/>
            <p:cNvSpPr txBox="1"/>
            <p:nvPr/>
          </p:nvSpPr>
          <p:spPr>
            <a:xfrm>
              <a:off x="915" y="5473"/>
              <a:ext cx="12636" cy="11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97C890">
                      <a:alpha val="80000"/>
                    </a:srgbClr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just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To assess the environmental sustainability practices such as waste reduction,energy effiency.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Text Box 13"/>
            <p:cNvSpPr txBox="1"/>
            <p:nvPr/>
          </p:nvSpPr>
          <p:spPr>
            <a:xfrm>
              <a:off x="720" y="6795"/>
              <a:ext cx="12240" cy="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5A7F9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pPr algn="just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To evaluate the economic implications,including cost effectiveness and long-term benefits.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841" y="8003"/>
              <a:ext cx="11756" cy="130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just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To analyze social impact of sustaiable event management.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1"/>
            <p:cNvSpPr txBox="1"/>
            <p:nvPr/>
          </p:nvSpPr>
          <p:spPr>
            <a:xfrm>
              <a:off x="915" y="9393"/>
              <a:ext cx="12089" cy="104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pPr algn="just"/>
              <a:r>
                <a:rPr lang="en-US" sz="2400">
                  <a:latin typeface="Arial" panose="020B0604020202020204" pitchFamily="34" charset="0"/>
                  <a:cs typeface="Arial" panose="020B0604020202020204" pitchFamily="34" charset="0"/>
                </a:rPr>
                <a:t>To identify challenges and barriers faced by event organizers.</a:t>
              </a:r>
              <a:endParaRPr lang="en-US" sz="2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" name="5-Point Star 24"/>
          <p:cNvSpPr/>
          <p:nvPr/>
        </p:nvSpPr>
        <p:spPr>
          <a:xfrm>
            <a:off x="153035" y="2841625"/>
            <a:ext cx="457200" cy="465455"/>
          </a:xfrm>
          <a:prstGeom prst="star5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57835" y="1537335"/>
            <a:ext cx="8229600" cy="985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just"/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To continuously develop and introduce new products that meet the changing needs of consumers and industries.Quality assurance To maintain high standards of quality in all products, ensuring durability, safety, and reliability.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ight Triangle 8"/>
          <p:cNvSpPr/>
          <p:nvPr/>
        </p:nvSpPr>
        <p:spPr>
          <a:xfrm rot="5400000">
            <a:off x="-279400" y="283210"/>
            <a:ext cx="1738630" cy="1178560"/>
          </a:xfrm>
          <a:prstGeom prst="rtTriangle">
            <a:avLst/>
          </a:prstGeom>
        </p:spPr>
        <p:style>
          <a:lnRef idx="0">
            <a:srgbClr val="FFFFFF"/>
          </a:lnRef>
          <a:fillRef idx="3">
            <a:prstClr val="black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5400000">
            <a:off x="-200660" y="204470"/>
            <a:ext cx="1272540" cy="871855"/>
          </a:xfrm>
          <a:prstGeom prst="rtTriangle">
            <a:avLst/>
          </a:prstGeom>
        </p:spPr>
        <p:style>
          <a:lnRef idx="0">
            <a:srgbClr val="FFFFFF"/>
          </a:lnRef>
          <a:fillRef idx="3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0683"/>
            <a:ext cx="8229600" cy="1143000"/>
          </a:xfrm>
        </p:spPr>
        <p:txBody>
          <a:bodyPr/>
          <a:p>
            <a:r>
              <a:rPr lang="en-US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Collection Methods</a:t>
            </a:r>
            <a:endParaRPr lang="en-US" b="1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0" name="Content Placeholder 9"/>
          <p:cNvGraphicFramePr/>
          <p:nvPr>
            <p:ph idx="1"/>
          </p:nvPr>
        </p:nvGraphicFramePr>
        <p:xfrm>
          <a:off x="457200" y="2896235"/>
          <a:ext cx="8229600" cy="3230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16" name="Table 15"/>
          <p:cNvGraphicFramePr/>
          <p:nvPr>
            <p:custDataLst>
              <p:tags r:id="rId2"/>
            </p:custDataLst>
          </p:nvPr>
        </p:nvGraphicFramePr>
        <p:xfrm>
          <a:off x="4801235" y="1524000"/>
          <a:ext cx="4271010" cy="4815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4271010"/>
              </a:tblGrid>
              <a:tr h="457200">
                <a:tc>
                  <a:txBody>
                    <a:bodyPr/>
                    <a:p>
                      <a:pPr>
                        <a:buNone/>
                      </a:pPr>
                      <a:endParaRPr lang="en-US" sz="2400"/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   Companies Website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Social Media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Press Article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Anual Reports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            Goverment Guidelines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3962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     Case Studies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19" name="Rectangles 18"/>
          <p:cNvSpPr/>
          <p:nvPr/>
        </p:nvSpPr>
        <p:spPr>
          <a:xfrm>
            <a:off x="4191000" y="1828800"/>
            <a:ext cx="381000" cy="464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239010" y="1811020"/>
            <a:ext cx="4285615" cy="4589780"/>
          </a:xfrm>
          <a:prstGeom prst="ellipse">
            <a:avLst/>
          </a:prstGeom>
          <a:gradFill flip="none">
            <a:gsLst>
              <a:gs pos="0">
                <a:schemeClr val="accent1">
                  <a:shade val="51000"/>
                  <a:satMod val="130000"/>
                </a:schemeClr>
              </a:gs>
              <a:gs pos="80000">
                <a:schemeClr val="accent1">
                  <a:shade val="93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</a:schemeClr>
              </a:gs>
              <a:gs pos="0">
                <a:schemeClr val="accent1"/>
              </a:gs>
              <a:gs pos="80000">
                <a:schemeClr val="accent1"/>
              </a:gs>
              <a:gs pos="100000">
                <a:schemeClr val="accent1"/>
              </a:gs>
              <a:gs pos="0">
                <a:schemeClr val="accent1"/>
              </a:gs>
              <a:gs pos="80000">
                <a:schemeClr val="accent1"/>
              </a:gs>
              <a:gs pos="100000">
                <a:schemeClr val="accent1"/>
              </a:gs>
            </a:gsLst>
            <a:lin ang="16200000" scaled="0"/>
          </a:gradFill>
          <a:ln>
            <a:noFill/>
          </a:ln>
        </p:spPr>
        <p:style>
          <a:lnRef idx="0">
            <a:srgbClr val="FFFFFF"/>
          </a:lnRef>
          <a:fillRef idx="3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Rectangles 19"/>
          <p:cNvSpPr/>
          <p:nvPr/>
        </p:nvSpPr>
        <p:spPr>
          <a:xfrm>
            <a:off x="4191000" y="1600200"/>
            <a:ext cx="381000" cy="45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4658995" y="2267585"/>
            <a:ext cx="1818005" cy="39033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Secondary Data Collection Methods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634615" y="2795905"/>
            <a:ext cx="1391285" cy="26295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Primary Data Collection Methods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 descr="Anonymous_Paper_4_icon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0415" y="2667000"/>
            <a:ext cx="1565910" cy="1513205"/>
          </a:xfrm>
          <a:prstGeom prst="rect">
            <a:avLst/>
          </a:prstGeom>
          <a:noFill/>
        </p:spPr>
      </p:pic>
      <p:pic>
        <p:nvPicPr>
          <p:cNvPr id="25" name="Picture 24" descr="primary data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5545" y="2586990"/>
            <a:ext cx="1617345" cy="1672590"/>
          </a:xfrm>
          <a:prstGeom prst="rect">
            <a:avLst/>
          </a:prstGeom>
        </p:spPr>
      </p:pic>
      <p:graphicFrame>
        <p:nvGraphicFramePr>
          <p:cNvPr id="28" name="Table 27"/>
          <p:cNvGraphicFramePr/>
          <p:nvPr>
            <p:custDataLst>
              <p:tags r:id="rId5"/>
            </p:custDataLst>
          </p:nvPr>
        </p:nvGraphicFramePr>
        <p:xfrm>
          <a:off x="354330" y="2362200"/>
          <a:ext cx="2216785" cy="2616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16785"/>
              </a:tblGrid>
              <a:tr h="654050">
                <a:tc>
                  <a:txBody>
                    <a:bodyPr/>
                    <a:p>
                      <a:pPr algn="l">
                        <a:buNone/>
                      </a:pPr>
                      <a:endParaRPr lang="en-US"/>
                    </a:p>
                  </a:txBody>
                  <a:tcPr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4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Survey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4050">
                <a:tc>
                  <a:txBody>
                    <a:bodyPr/>
                    <a:p>
                      <a:pPr algn="l">
                        <a:buNone/>
                      </a:pP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654050">
                <a:tc>
                  <a:txBody>
                    <a:bodyPr/>
                    <a:p>
                      <a:pPr algn="l">
                        <a:buNone/>
                      </a:pPr>
                      <a:r>
                        <a:rPr lang="en-US" sz="20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Questionnaire</a:t>
                      </a:r>
                      <a:endParaRPr lang="en-US" sz="20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t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0" name="Rectangles 29"/>
          <p:cNvSpPr/>
          <p:nvPr/>
        </p:nvSpPr>
        <p:spPr>
          <a:xfrm>
            <a:off x="4191000" y="1752600"/>
            <a:ext cx="381000" cy="487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717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4">
                    <a:lumMod val="60000"/>
                    <a:lumOff val="40000"/>
                  </a:schemeClr>
                </a:solidFill>
              </a14:hiddenFill>
            </a:ext>
          </a:extLst>
        </p:spPr>
        <p:txBody>
          <a:bodyPr/>
          <a:p>
            <a:r>
              <a:rPr lang="en-US" b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 of the study</a:t>
            </a:r>
            <a:endParaRPr lang="en-US" b="1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1447800" y="1143000"/>
            <a:ext cx="7411085" cy="5447030"/>
            <a:chOff x="2538" y="2061"/>
            <a:chExt cx="10710" cy="8578"/>
          </a:xfrm>
        </p:grpSpPr>
        <p:sp>
          <p:nvSpPr>
            <p:cNvPr id="8" name="Rounded Rectangle 7"/>
            <p:cNvSpPr/>
            <p:nvPr/>
          </p:nvSpPr>
          <p:spPr>
            <a:xfrm rot="18720000" flipH="1" flipV="1">
              <a:off x="2534" y="4796"/>
              <a:ext cx="3149" cy="3142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rgbClr val="FFFFFF"/>
            </a:lnRef>
            <a:fillRef idx="3">
              <a:schemeClr val="accent5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0" name="Rounded Rectangle 9"/>
            <p:cNvSpPr/>
            <p:nvPr/>
          </p:nvSpPr>
          <p:spPr>
            <a:xfrm rot="18720000" flipH="1" flipV="1">
              <a:off x="5376" y="2089"/>
              <a:ext cx="3014" cy="2958"/>
            </a:xfrm>
            <a:prstGeom prst="round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1" name="Rounded Rectangle 10"/>
            <p:cNvSpPr/>
            <p:nvPr/>
          </p:nvSpPr>
          <p:spPr>
            <a:xfrm rot="18720000" flipH="1" flipV="1">
              <a:off x="8416" y="4616"/>
              <a:ext cx="2988" cy="2989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rgbClr val="FFFFFF"/>
            </a:lnRef>
            <a:fillRef idx="3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2" name="Rounded Rectangle 11"/>
            <p:cNvSpPr/>
            <p:nvPr/>
          </p:nvSpPr>
          <p:spPr>
            <a:xfrm rot="18720000" flipH="1" flipV="1">
              <a:off x="5673" y="7553"/>
              <a:ext cx="3092" cy="3081"/>
            </a:xfrm>
            <a:prstGeom prst="round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 rot="18720000" flipH="1" flipV="1">
              <a:off x="5668" y="4828"/>
              <a:ext cx="2713" cy="2801"/>
            </a:xfrm>
            <a:prstGeom prst="roundRect">
              <a:avLst/>
            </a:prstGeom>
            <a:noFill/>
            <a:ln>
              <a:solidFill>
                <a:schemeClr val="bg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 rot="18720000" flipV="1">
              <a:off x="6047" y="5198"/>
              <a:ext cx="1966" cy="2045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5" name="Text Box 14"/>
            <p:cNvSpPr txBox="1"/>
            <p:nvPr/>
          </p:nvSpPr>
          <p:spPr>
            <a:xfrm>
              <a:off x="5880" y="2640"/>
              <a:ext cx="2281" cy="152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  Data Collection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Methods                                                                                                                                 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Text Box 16"/>
            <p:cNvSpPr txBox="1"/>
            <p:nvPr/>
          </p:nvSpPr>
          <p:spPr>
            <a:xfrm>
              <a:off x="5732" y="5827"/>
              <a:ext cx="2929" cy="8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</a:extLst>
          </p:spPr>
          <p:txBody>
            <a:bodyPr wrap="square" rtlCol="0">
              <a:noAutofit/>
            </a:bodyPr>
            <a:p>
              <a:r>
                <a:rPr lang="en-US" sz="2400" b="1"/>
                <a:t>Sample Size</a:t>
              </a:r>
              <a:endParaRPr lang="en-US" sz="2400" b="1"/>
            </a:p>
          </p:txBody>
        </p:sp>
        <p:sp>
          <p:nvSpPr>
            <p:cNvPr id="18" name="Text Box 17"/>
            <p:cNvSpPr txBox="1"/>
            <p:nvPr/>
          </p:nvSpPr>
          <p:spPr>
            <a:xfrm>
              <a:off x="6000" y="8588"/>
              <a:ext cx="2568" cy="1104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00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Tamporal 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Constraints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Text Box 18"/>
            <p:cNvSpPr txBox="1"/>
            <p:nvPr/>
          </p:nvSpPr>
          <p:spPr>
            <a:xfrm>
              <a:off x="8952" y="5520"/>
              <a:ext cx="4296" cy="1077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 Limited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Resources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Text Box 19"/>
            <p:cNvSpPr txBox="1"/>
            <p:nvPr/>
          </p:nvSpPr>
          <p:spPr>
            <a:xfrm>
              <a:off x="3050" y="5760"/>
              <a:ext cx="2256" cy="9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sz="2000" b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External Factors</a:t>
              </a:r>
              <a:endParaRPr lang="en-US" sz="2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ustainable+Event+Plann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55" y="635"/>
            <a:ext cx="9274810" cy="68586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250" y="-76200"/>
            <a:ext cx="9073515" cy="1143000"/>
          </a:xfrm>
        </p:spPr>
        <p:txBody>
          <a:bodyPr>
            <a:normAutofit/>
          </a:bodyPr>
          <a:p>
            <a:r>
              <a:rPr lang="en-US" sz="4000" b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US" sz="4000" b="1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765" y="1003935"/>
            <a:ext cx="8572500" cy="5122545"/>
          </a:xfrm>
        </p:spPr>
        <p:txBody>
          <a:bodyPr/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This project aims to position RFL as a leader in sustainable manufacturing while addressing evolving consumer needs. By leveraging innovation and strategic marketing, RFL can enhance its product offerings and expand its market reach.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Feel free to ask if you need more detailed information on any specific section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s 7"/>
          <p:cNvSpPr/>
          <p:nvPr/>
        </p:nvSpPr>
        <p:spPr>
          <a:xfrm>
            <a:off x="0" y="336550"/>
            <a:ext cx="257175" cy="6180455"/>
          </a:xfrm>
          <a:prstGeom prst="rect">
            <a:avLst/>
          </a:prstGeom>
          <a:gradFill>
            <a:gsLst>
              <a:gs pos="0">
                <a:srgbClr val="9EE256"/>
              </a:gs>
              <a:gs pos="100000">
                <a:srgbClr val="52762D"/>
              </a:gs>
            </a:gsLst>
            <a:lin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8839835" y="6629400"/>
            <a:ext cx="3810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 descr="hand green pictur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235" y="3734435"/>
            <a:ext cx="6950710" cy="29305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385" y="609600"/>
            <a:ext cx="8876665" cy="1143000"/>
          </a:xfrm>
        </p:spPr>
        <p:txBody>
          <a:bodyPr>
            <a:normAutofit fontScale="90000"/>
          </a:bodyPr>
          <a:p>
            <a:pPr algn="ctr"/>
            <a:r>
              <a:rPr lang="en-US" sz="4890" b="1">
                <a:solidFill>
                  <a:srgbClr val="1C98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Objectives of Project Overview</a:t>
            </a:r>
            <a:endParaRPr lang="en-US" sz="4890" b="1">
              <a:solidFill>
                <a:srgbClr val="1C981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4525963"/>
          </a:xfrm>
        </p:spPr>
        <p:txBody>
          <a:bodyPr/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Assess RFL’s Market Position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Evaluate Product Range and Innovation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Product Development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Market Research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Sustainability Initiatives</a:t>
            </a: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Clr>
                <a:srgbClr val="00B050"/>
              </a:buClr>
              <a:buFont typeface="Wingdings" panose="05000000000000000000" charset="0"/>
              <a:buChar char="v"/>
            </a:pPr>
            <a:endParaRPr lang="en-US" sz="2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s 18"/>
          <p:cNvSpPr/>
          <p:nvPr/>
        </p:nvSpPr>
        <p:spPr>
          <a:xfrm>
            <a:off x="2286000" y="0"/>
            <a:ext cx="6019800" cy="303530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ectangles 4"/>
          <p:cNvSpPr/>
          <p:nvPr/>
        </p:nvSpPr>
        <p:spPr>
          <a:xfrm>
            <a:off x="381000" y="6554470"/>
            <a:ext cx="6019800" cy="303530"/>
          </a:xfrm>
          <a:prstGeom prst="rect">
            <a:avLst/>
          </a:prstGeom>
          <a:effectLst>
            <a:softEdge rad="50800"/>
          </a:effectLst>
        </p:spPr>
        <p:style>
          <a:lnRef idx="0">
            <a:srgbClr val="FFFFFF"/>
          </a:lnRef>
          <a:fillRef idx="1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22*376"/>
  <p:tag name="TABLE_ENDDRAG_RECT" val="391*120*322*376"/>
</p:tagLst>
</file>

<file path=ppt/tags/tag2.xml><?xml version="1.0" encoding="utf-8"?>
<p:tagLst xmlns:p="http://schemas.openxmlformats.org/presentationml/2006/main">
  <p:tag name="TABLE_ENDDRAG_ORIGIN_RECT" val="174*205"/>
  <p:tag name="TABLE_ENDDRAG_RECT" val="108*210*174*20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3951</Words>
  <Application>WPS Presentation</Application>
  <PresentationFormat>On-screen Show (4:3)</PresentationFormat>
  <Paragraphs>181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Wingdings</vt:lpstr>
      <vt:lpstr>Microsoft YaHei</vt:lpstr>
      <vt:lpstr>Arial Unicode MS</vt:lpstr>
      <vt:lpstr>Calibri</vt:lpstr>
      <vt:lpstr>Office Theme</vt:lpstr>
      <vt:lpstr>Project Title: Sales Analysis and Strategy Development for RFL Plastic Company</vt:lpstr>
      <vt:lpstr>PowerPoint 演示文稿</vt:lpstr>
      <vt:lpstr>PowerPoint 演示文稿</vt:lpstr>
      <vt:lpstr>PowerPoint 演示文稿</vt:lpstr>
      <vt:lpstr>Objectives</vt:lpstr>
      <vt:lpstr>Data Collection Methods</vt:lpstr>
      <vt:lpstr>Limitations of the study</vt:lpstr>
      <vt:lpstr>Project Overview</vt:lpstr>
      <vt:lpstr>Objectives of Project Overview</vt:lpstr>
      <vt:lpstr>PowerPoint 演示文稿</vt:lpstr>
      <vt:lpstr>Findings of the study</vt:lpstr>
      <vt:lpstr>Limitations of the study</vt:lpstr>
      <vt:lpstr>Recommendation</vt:lpstr>
      <vt:lpstr>Conclution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Sustainable Event Management Practices</dc:title>
  <dc:creator>hp</dc:creator>
  <cp:lastModifiedBy>hp</cp:lastModifiedBy>
  <cp:revision>44</cp:revision>
  <dcterms:created xsi:type="dcterms:W3CDTF">2024-09-24T12:51:00Z</dcterms:created>
  <dcterms:modified xsi:type="dcterms:W3CDTF">2024-10-05T04:22:33Z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912716E64EAA411FA586EC5C45E90C5B_13</vt:lpwstr>
  </property>
  <property fmtid="{D5CDD505-2E9C-101B-9397-08002B2CF9AE}" pid="3" name="KSOProductBuildVer">
    <vt:lpwstr>1033-12.2.0.18283</vt:lpwstr>
  </property>
</Properties>
</file>