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j-lt"/>
        <a:ea typeface="+mj-ea"/>
        <a:cs typeface="+mj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j-lt"/>
        <a:ea typeface="+mj-ea"/>
        <a:cs typeface="+mj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j-lt"/>
        <a:ea typeface="+mj-ea"/>
        <a:cs typeface="+mj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j-lt"/>
        <a:ea typeface="+mj-ea"/>
        <a:cs typeface="+mj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j-lt"/>
        <a:ea typeface="+mj-ea"/>
        <a:cs typeface="+mj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j-lt"/>
        <a:ea typeface="+mj-ea"/>
        <a:cs typeface="+mj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j-lt"/>
        <a:ea typeface="+mj-ea"/>
        <a:cs typeface="+mj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j-lt"/>
        <a:ea typeface="+mj-ea"/>
        <a:cs typeface="+mj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j-lt"/>
        <a:ea typeface="+mj-ea"/>
        <a:cs typeface="+mj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b="1" sz="5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1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defRPr sz="2800"/>
            </a:lvl1pPr>
            <a:lvl2pPr marL="685800" indent="-342900">
              <a:defRPr sz="2800"/>
            </a:lvl2pPr>
            <a:lvl3pPr marL="1231900" indent="-342900">
              <a:defRPr sz="2800"/>
            </a:lvl3pPr>
            <a:lvl4pPr marL="1676400" indent="-342900">
              <a:defRPr sz="2800"/>
            </a:lvl4pPr>
            <a:lvl5pPr marL="2120900" indent="-342900"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j-lt"/>
          <a:ea typeface="+mj-ea"/>
          <a:cs typeface="+mj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j-lt"/>
          <a:ea typeface="+mj-ea"/>
          <a:cs typeface="+mj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j-lt"/>
          <a:ea typeface="+mj-ea"/>
          <a:cs typeface="+mj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j-lt"/>
          <a:ea typeface="+mj-ea"/>
          <a:cs typeface="+mj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j-lt"/>
          <a:ea typeface="+mj-ea"/>
          <a:cs typeface="+mj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j-lt"/>
          <a:ea typeface="+mj-ea"/>
          <a:cs typeface="+mj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j-lt"/>
          <a:ea typeface="+mj-ea"/>
          <a:cs typeface="+mj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j-lt"/>
          <a:ea typeface="+mj-ea"/>
          <a:cs typeface="+mj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j-lt"/>
          <a:ea typeface="+mj-ea"/>
          <a:cs typeface="+mj-cs"/>
          <a:sym typeface="Helvetica Light"/>
        </a:defRPr>
      </a:lvl9pPr>
    </p:titleStyle>
    <p:bodyStyle>
      <a:lvl1pPr marL="444500" indent="-444500" defTabSz="584200">
        <a:spcBef>
          <a:spcPts val="1000"/>
        </a:spcBef>
        <a:buSzPct val="75000"/>
        <a:buChar char="•"/>
        <a:defRPr sz="3800">
          <a:solidFill>
            <a:srgbClr val="FFFFFF"/>
          </a:solidFill>
          <a:latin typeface="+mj-lt"/>
          <a:ea typeface="+mj-ea"/>
          <a:cs typeface="+mj-cs"/>
          <a:sym typeface="Helvetica Light"/>
        </a:defRPr>
      </a:lvl1pPr>
      <a:lvl2pPr marL="889000" indent="-444500" defTabSz="584200">
        <a:spcBef>
          <a:spcPts val="1000"/>
        </a:spcBef>
        <a:buSzPct val="75000"/>
        <a:buChar char="•"/>
        <a:defRPr sz="3800">
          <a:solidFill>
            <a:srgbClr val="FFFFFF"/>
          </a:solidFill>
          <a:latin typeface="+mj-lt"/>
          <a:ea typeface="+mj-ea"/>
          <a:cs typeface="+mj-cs"/>
          <a:sym typeface="Helvetica Light"/>
        </a:defRPr>
      </a:lvl2pPr>
      <a:lvl3pPr marL="1333500" indent="-444500" defTabSz="584200">
        <a:spcBef>
          <a:spcPts val="1000"/>
        </a:spcBef>
        <a:buSzPct val="75000"/>
        <a:buChar char="•"/>
        <a:defRPr sz="3800">
          <a:solidFill>
            <a:srgbClr val="FFFFFF"/>
          </a:solidFill>
          <a:latin typeface="+mj-lt"/>
          <a:ea typeface="+mj-ea"/>
          <a:cs typeface="+mj-cs"/>
          <a:sym typeface="Helvetica Light"/>
        </a:defRPr>
      </a:lvl3pPr>
      <a:lvl4pPr marL="1778000" indent="-444500" defTabSz="584200">
        <a:spcBef>
          <a:spcPts val="1000"/>
        </a:spcBef>
        <a:buSzPct val="75000"/>
        <a:buChar char="•"/>
        <a:defRPr sz="3800">
          <a:solidFill>
            <a:srgbClr val="FFFFFF"/>
          </a:solidFill>
          <a:latin typeface="+mj-lt"/>
          <a:ea typeface="+mj-ea"/>
          <a:cs typeface="+mj-cs"/>
          <a:sym typeface="Helvetica Light"/>
        </a:defRPr>
      </a:lvl4pPr>
      <a:lvl5pPr marL="2222500" indent="-444500" defTabSz="584200">
        <a:spcBef>
          <a:spcPts val="1000"/>
        </a:spcBef>
        <a:buSzPct val="75000"/>
        <a:buChar char="•"/>
        <a:defRPr sz="3800">
          <a:solidFill>
            <a:srgbClr val="FFFFFF"/>
          </a:solidFill>
          <a:latin typeface="+mj-lt"/>
          <a:ea typeface="+mj-ea"/>
          <a:cs typeface="+mj-cs"/>
          <a:sym typeface="Helvetica Light"/>
        </a:defRPr>
      </a:lvl5pPr>
      <a:lvl6pPr marL="2667000" indent="-444500" defTabSz="584200">
        <a:spcBef>
          <a:spcPts val="1000"/>
        </a:spcBef>
        <a:buSzPct val="75000"/>
        <a:buChar char="•"/>
        <a:defRPr sz="3800">
          <a:solidFill>
            <a:srgbClr val="FFFFFF"/>
          </a:solidFill>
          <a:latin typeface="+mj-lt"/>
          <a:ea typeface="+mj-ea"/>
          <a:cs typeface="+mj-cs"/>
          <a:sym typeface="Helvetica Light"/>
        </a:defRPr>
      </a:lvl6pPr>
      <a:lvl7pPr marL="3111500" indent="-444500" defTabSz="584200">
        <a:spcBef>
          <a:spcPts val="1000"/>
        </a:spcBef>
        <a:buSzPct val="75000"/>
        <a:buChar char="•"/>
        <a:defRPr sz="3800">
          <a:solidFill>
            <a:srgbClr val="FFFFFF"/>
          </a:solidFill>
          <a:latin typeface="+mj-lt"/>
          <a:ea typeface="+mj-ea"/>
          <a:cs typeface="+mj-cs"/>
          <a:sym typeface="Helvetica Light"/>
        </a:defRPr>
      </a:lvl7pPr>
      <a:lvl8pPr marL="3556000" indent="-444500" defTabSz="584200">
        <a:spcBef>
          <a:spcPts val="1000"/>
        </a:spcBef>
        <a:buSzPct val="75000"/>
        <a:buChar char="•"/>
        <a:defRPr sz="3800">
          <a:solidFill>
            <a:srgbClr val="FFFFFF"/>
          </a:solidFill>
          <a:latin typeface="+mj-lt"/>
          <a:ea typeface="+mj-ea"/>
          <a:cs typeface="+mj-cs"/>
          <a:sym typeface="Helvetica Light"/>
        </a:defRPr>
      </a:lvl8pPr>
      <a:lvl9pPr marL="4000500" indent="-444500" defTabSz="584200">
        <a:spcBef>
          <a:spcPts val="1000"/>
        </a:spcBef>
        <a:buSzPct val="75000"/>
        <a:buChar char="•"/>
        <a:defRPr sz="3800">
          <a:solidFill>
            <a:srgbClr val="FFFFFF"/>
          </a:solidFill>
          <a:latin typeface="+mj-lt"/>
          <a:ea typeface="+mj-ea"/>
          <a:cs typeface="+mj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artin.kleppmann.com/2012/12/05/schema-evolution-in-avro-protocol-buffers-thrift.html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3" Type="http://schemas.openxmlformats.org/officeDocument/2006/relationships/hyperlink" Target="mailto:iker@schibsted.es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Hadoop the worng way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Iker Martinez de Apellaniz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Data Engineer at Schibsted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olrShardProblem2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19250" y="1398719"/>
            <a:ext cx="9758016" cy="4428862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>
            <p:ph type="body" idx="1"/>
          </p:nvPr>
        </p:nvSpPr>
        <p:spPr>
          <a:xfrm>
            <a:off x="1270000" y="66548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Two different shard’s data stored on one file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cli configuration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Configure command line to attack proper Cluster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Configure consistently, different tools to same cluster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Take care on adding new things, like installing a simple node cluster locally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00">
                <a:solidFill>
                  <a:srgbClr val="FFFFFF"/>
                </a:solidFill>
              </a:rPr>
              <a:t>#2: N block file 1 mapper 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Symptom:</a:t>
            </a:r>
            <a:r>
              <a:rPr sz="3800">
                <a:solidFill>
                  <a:srgbClr val="FFFFFF"/>
                </a:solidFill>
              </a:rPr>
              <a:t> Humongous file takes only one mapper no matter which configuration I try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Found:</a:t>
            </a:r>
            <a:r>
              <a:rPr sz="3800">
                <a:solidFill>
                  <a:srgbClr val="FFFFFF"/>
                </a:solidFill>
              </a:rPr>
              <a:t> changing block size or numMapper params doesn’t change behaviour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Problem:</a:t>
            </a:r>
            <a:r>
              <a:rPr sz="3800">
                <a:solidFill>
                  <a:srgbClr val="FFFFFF"/>
                </a:solidFill>
              </a:rPr>
              <a:t> trying to read a gzip file on a parallel way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OH F**K!!</a:t>
            </a:r>
          </a:p>
        </p:txBody>
      </p:sp>
      <p:sp>
        <p:nvSpPr>
          <p:cNvPr id="74" name="Shape 74"/>
          <p:cNvSpPr/>
          <p:nvPr/>
        </p:nvSpPr>
        <p:spPr>
          <a:xfrm>
            <a:off x="2178050" y="2108200"/>
            <a:ext cx="10224738" cy="332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327526" indent="-327526" algn="l">
              <a:spcBef>
                <a:spcPts val="10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Gzip Files have to be read completely before uncompression</a:t>
            </a:r>
            <a:endParaRPr sz="2800">
              <a:solidFill>
                <a:srgbClr val="FFFFFF"/>
              </a:solidFill>
            </a:endParaRPr>
          </a:p>
          <a:p>
            <a:pPr lvl="0" marL="327526" indent="-327526" algn="l">
              <a:spcBef>
                <a:spcPts val="10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That was obvious once you know it</a:t>
            </a:r>
            <a:endParaRPr sz="2800">
              <a:solidFill>
                <a:srgbClr val="FFFFFF"/>
              </a:solidFill>
            </a:endParaRPr>
          </a:p>
          <a:p>
            <a:pPr lvl="0" marL="327526" indent="-327526" algn="l">
              <a:spcBef>
                <a:spcPts val="10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You need to change mindset to HDFS world</a:t>
            </a:r>
            <a:endParaRPr sz="2800">
              <a:solidFill>
                <a:srgbClr val="FFFFFF"/>
              </a:solidFill>
            </a:endParaRPr>
          </a:p>
          <a:p>
            <a:pPr lvl="1" marL="772026" indent="-327526" algn="l">
              <a:spcBef>
                <a:spcPts val="10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Prepare your data for Hadoop</a:t>
            </a:r>
            <a:endParaRPr sz="2800">
              <a:solidFill>
                <a:srgbClr val="FFFFFF"/>
              </a:solidFill>
            </a:endParaRPr>
          </a:p>
          <a:p>
            <a:pPr lvl="1" marL="772026" indent="-327526" algn="l">
              <a:spcBef>
                <a:spcPts val="10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Use lzo compresion (for example)</a:t>
            </a:r>
            <a:endParaRPr sz="2800">
              <a:solidFill>
                <a:srgbClr val="FFFFFF"/>
              </a:solidFill>
            </a:endParaRPr>
          </a:p>
          <a:p>
            <a:pPr lvl="1" marL="772026" indent="-327526" algn="l">
              <a:spcBef>
                <a:spcPts val="10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Know the effects of the params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#3: Refactor of code makes process slower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Symptom:</a:t>
            </a:r>
            <a:r>
              <a:rPr sz="3800">
                <a:solidFill>
                  <a:srgbClr val="FFFFFF"/>
                </a:solidFill>
              </a:rPr>
              <a:t> After refactoring code, process takes longer and writes more bytes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Found:</a:t>
            </a:r>
            <a:r>
              <a:rPr sz="3800">
                <a:solidFill>
                  <a:srgbClr val="FFFFFF"/>
                </a:solidFill>
              </a:rPr>
              <a:t> reviewing logs we found one line repeated #M times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Problem:</a:t>
            </a:r>
            <a:r>
              <a:rPr sz="3800">
                <a:solidFill>
                  <a:srgbClr val="FFFFFF"/>
                </a:solidFill>
              </a:rPr>
              <a:t> add “simple” log traces on a method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creen Shot 2015-06-20 at 12.41.19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19250" y="2856062"/>
            <a:ext cx="9758016" cy="1514176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>
            <p:ph type="body" idx="1"/>
          </p:nvPr>
        </p:nvSpPr>
        <p:spPr>
          <a:xfrm>
            <a:off x="1270000" y="50673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Good intention while coding doesn’t mean doing good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300px-Paris_Tuileries_Garden_Facepalm_statue.jpg"/>
          <p:cNvPicPr/>
          <p:nvPr/>
        </p:nvPicPr>
        <p:blipFill>
          <a:blip r:embed="rId2">
            <a:extLst/>
          </a:blip>
          <a:srcRect l="4397" t="0" r="4397" b="0"/>
          <a:stretch>
            <a:fillRect/>
          </a:stretch>
        </p:blipFill>
        <p:spPr>
          <a:xfrm>
            <a:off x="4961820" y="3672513"/>
            <a:ext cx="7103180" cy="5192087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Screen Shot 2015-06-20 at 12.45.55.png"/>
          <p:cNvPicPr/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4961830" y="2047235"/>
            <a:ext cx="7103170" cy="1074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Screen Shot 2015-06-20 at 12.44.43.png"/>
          <p:cNvPicPr/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2476456" y="634999"/>
            <a:ext cx="1028701" cy="8229601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/>
        </p:nvSpPr>
        <p:spPr>
          <a:xfrm>
            <a:off x="5390946" y="996950"/>
            <a:ext cx="22229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40M times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#4: Think about model changes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Symptom:</a:t>
            </a:r>
            <a:r>
              <a:rPr sz="3800">
                <a:solidFill>
                  <a:srgbClr val="FFFFFF"/>
                </a:solidFill>
              </a:rPr>
              <a:t> Exception after releasing a new code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Found:</a:t>
            </a:r>
            <a:r>
              <a:rPr sz="3800">
                <a:solidFill>
                  <a:srgbClr val="FFFFFF"/>
                </a:solidFill>
              </a:rPr>
              <a:t> A big red box on the console tells you something is wrong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Problem:</a:t>
            </a:r>
            <a:r>
              <a:rPr sz="3800">
                <a:solidFill>
                  <a:srgbClr val="FFFFFF"/>
                </a:solidFill>
              </a:rPr>
              <a:t> Refactoring code misplaced filed on the read/write fields functions breaking backward compatibility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creen Shot 2015-06-23 at 17.16.29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009143" y="1505217"/>
            <a:ext cx="5520782" cy="4194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Screen Shot 2015-06-23 at 17.20.51.png"/>
          <p:cNvPicPr/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638535" y="1503114"/>
            <a:ext cx="5518930" cy="4199187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>
            <p:ph type="body" idx="4294967295"/>
          </p:nvPr>
        </p:nvSpPr>
        <p:spPr>
          <a:xfrm>
            <a:off x="1270000" y="7010400"/>
            <a:ext cx="10464800" cy="1130300"/>
          </a:xfrm>
          <a:prstGeom prst="rect">
            <a:avLst/>
          </a:prstGeom>
        </p:spPr>
        <p:txBody>
          <a:bodyPr anchor="t"/>
          <a:lstStyle/>
          <a:p>
            <a:pPr lvl="0" marL="0" indent="0" algn="ctr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Better field organisation, but how </a:t>
            </a:r>
            <a:r>
              <a:rPr sz="3200">
                <a:solidFill>
                  <a:srgbClr val="FFFFFF"/>
                </a:solidFill>
              </a:rPr>
              <a:t>yesterday’s data</a:t>
            </a:r>
            <a:r>
              <a:rPr sz="3200">
                <a:solidFill>
                  <a:srgbClr val="FFFFFF"/>
                </a:solidFill>
              </a:rPr>
              <a:t> was stored?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40">
                <a:solidFill>
                  <a:srgbClr val="FFFFFF"/>
                </a:solidFill>
              </a:rPr>
              <a:t>Find Versioning alternatives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952500" y="23495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First Field is a version field: </a:t>
            </a:r>
            <a:r>
              <a:rPr i="1" sz="3800">
                <a:solidFill>
                  <a:srgbClr val="FFFFFF"/>
                </a:solidFill>
              </a:rPr>
              <a:t>complicated to maintain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Create your own Protocol for serialization: </a:t>
            </a:r>
            <a:r>
              <a:rPr i="1" sz="3800">
                <a:solidFill>
                  <a:srgbClr val="FFFFFF"/>
                </a:solidFill>
              </a:rPr>
              <a:t>don’t even try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Use Avro:</a:t>
            </a:r>
            <a:r>
              <a:rPr i="1" sz="3800">
                <a:solidFill>
                  <a:srgbClr val="FFFFFF"/>
                </a:solidFill>
              </a:rPr>
              <a:t> Solution for new attributes, changes on order, changes on platform, …*</a:t>
            </a:r>
          </a:p>
        </p:txBody>
      </p:sp>
      <p:sp>
        <p:nvSpPr>
          <p:cNvPr id="96" name="Shape 96"/>
          <p:cNvSpPr/>
          <p:nvPr/>
        </p:nvSpPr>
        <p:spPr>
          <a:xfrm>
            <a:off x="1206500" y="8083032"/>
            <a:ext cx="8078497" cy="280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100" u="sng">
                <a:solidFill>
                  <a:srgbClr val="0096FF"/>
                </a:solidFill>
                <a:latin typeface="Monaco"/>
                <a:ea typeface="Monaco"/>
                <a:cs typeface="Monaco"/>
                <a:sym typeface="Monaco"/>
              </a:rPr>
              <a:t>* </a:t>
            </a:r>
            <a:r>
              <a:rPr sz="1100" u="sng">
                <a:solidFill>
                  <a:srgbClr val="0096FF"/>
                </a:solidFill>
                <a:latin typeface="Monaco"/>
                <a:ea typeface="Monaco"/>
                <a:cs typeface="Monaco"/>
                <a:sym typeface="Monaco"/>
                <a:hlinkClick r:id="rId2" invalidUrl="" action="" tgtFrame="" tooltip="" history="1" highlightClick="0" endSnd="0"/>
              </a:rPr>
              <a:t>https://martin.kleppmann.com/2012/12/05/schema-evolution-in-avro-protocol-buffers-thrift.html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2015-03-29 21.27.08.jpg"/>
          <p:cNvPicPr/>
          <p:nvPr/>
        </p:nvPicPr>
        <p:blipFill>
          <a:blip r:embed="rId2">
            <a:extLst/>
          </a:blip>
          <a:srcRect l="20852" t="0" r="12626" b="0"/>
          <a:stretch>
            <a:fillRect/>
          </a:stretch>
        </p:blipFill>
        <p:spPr>
          <a:xfrm>
            <a:off x="6401147" y="2590800"/>
            <a:ext cx="5651153" cy="62865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Hi!!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7BDB45"/>
                </a:solidFill>
                <a:latin typeface="Courier New"/>
                <a:ea typeface="Courier New"/>
                <a:cs typeface="Courier New"/>
                <a:sym typeface="Courier New"/>
              </a:rPr>
              <a:t>/** @author imartinez*/</a:t>
            </a:r>
            <a:endParaRPr b="1" sz="1500">
              <a:solidFill>
                <a:srgbClr val="7BDB4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D45954"/>
                </a:solidFill>
                <a:latin typeface="Courier New"/>
                <a:ea typeface="Courier New"/>
                <a:cs typeface="Courier New"/>
                <a:sym typeface="Courier New"/>
              </a:rPr>
              <a:t>Person me = </a:t>
            </a:r>
            <a:r>
              <a:rPr b="1" sz="1500">
                <a:solidFill>
                  <a:srgbClr val="971817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sz="1500">
                <a:solidFill>
                  <a:srgbClr val="D45954"/>
                </a:solidFill>
                <a:latin typeface="Courier New"/>
                <a:ea typeface="Courier New"/>
                <a:cs typeface="Courier New"/>
                <a:sym typeface="Courier New"/>
              </a:rPr>
              <a:t> SoftwareEngineer</a:t>
            </a:r>
            <a:r>
              <a:rPr b="1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sz="1500">
                <a:solidFill>
                  <a:srgbClr val="D4595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D459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D45954"/>
                </a:solidFill>
                <a:latin typeface="Courier New"/>
                <a:ea typeface="Courier New"/>
                <a:cs typeface="Courier New"/>
                <a:sym typeface="Courier New"/>
              </a:rPr>
              <a:t>me.setName</a:t>
            </a:r>
            <a:r>
              <a:rPr b="1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1500">
                <a:solidFill>
                  <a:srgbClr val="1497FC"/>
                </a:solidFill>
                <a:latin typeface="Courier New"/>
                <a:ea typeface="Courier New"/>
                <a:cs typeface="Courier New"/>
                <a:sym typeface="Courier New"/>
              </a:rPr>
              <a:t>"Iker Mtz de Apellaniz Anzuola"</a:t>
            </a:r>
            <a:r>
              <a:rPr b="1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D45954"/>
                </a:solidFill>
                <a:latin typeface="Courier New"/>
                <a:ea typeface="Courier New"/>
                <a:cs typeface="Courier New"/>
                <a:sym typeface="Courier New"/>
              </a:rPr>
              <a:t>me.setTwiter</a:t>
            </a:r>
            <a:r>
              <a:rPr b="1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1500">
                <a:solidFill>
                  <a:srgbClr val="1497FC"/>
                </a:solidFill>
                <a:latin typeface="Courier New"/>
                <a:ea typeface="Courier New"/>
                <a:cs typeface="Courier New"/>
                <a:sym typeface="Courier New"/>
              </a:rPr>
              <a:t>"@mitxino77"</a:t>
            </a:r>
            <a:r>
              <a:rPr b="1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D45954"/>
                </a:solidFill>
                <a:latin typeface="Courier New"/>
                <a:ea typeface="Courier New"/>
                <a:cs typeface="Courier New"/>
                <a:sym typeface="Courier New"/>
              </a:rPr>
              <a:t>me.setChildNumber</a:t>
            </a:r>
            <a:r>
              <a:rPr b="1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1500">
                <a:solidFill>
                  <a:srgbClr val="00A6A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D45954"/>
                </a:solidFill>
                <a:latin typeface="Courier New"/>
                <a:ea typeface="Courier New"/>
                <a:cs typeface="Courier New"/>
                <a:sym typeface="Courier New"/>
              </a:rPr>
              <a:t>me.setLocations</a:t>
            </a:r>
            <a:r>
              <a:rPr b="1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1497FC"/>
                </a:solidFill>
                <a:latin typeface="Courier New"/>
                <a:ea typeface="Courier New"/>
                <a:cs typeface="Courier New"/>
                <a:sym typeface="Courier New"/>
              </a:rPr>
              <a:t>  “St. Cugat, Barcelona”</a:t>
            </a:r>
            <a:r>
              <a:rPr b="1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1497F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1497FC"/>
                </a:solidFill>
                <a:latin typeface="Courier New"/>
                <a:ea typeface="Courier New"/>
                <a:cs typeface="Courier New"/>
                <a:sym typeface="Courier New"/>
              </a:rPr>
              <a:t>  "Kanpezu, Euskadi”</a:t>
            </a:r>
            <a:r>
              <a:rPr b="1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1497F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1497FC"/>
                </a:solidFill>
                <a:latin typeface="Courier New"/>
                <a:ea typeface="Courier New"/>
                <a:cs typeface="Courier New"/>
                <a:sym typeface="Courier New"/>
              </a:rPr>
              <a:t>  "*, World”</a:t>
            </a:r>
            <a:endParaRPr b="1" sz="1500">
              <a:solidFill>
                <a:srgbClr val="1497F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b="1"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D45954"/>
                </a:solidFill>
                <a:latin typeface="Courier New"/>
                <a:ea typeface="Courier New"/>
                <a:cs typeface="Courier New"/>
                <a:sym typeface="Courier New"/>
              </a:rPr>
              <a:t>me.addExperience</a:t>
            </a:r>
            <a:r>
              <a:rPr b="1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1497FC"/>
                </a:solidFill>
                <a:latin typeface="Courier New"/>
                <a:ea typeface="Courier New"/>
                <a:cs typeface="Courier New"/>
                <a:sym typeface="Courier New"/>
              </a:rPr>
              <a:t>  “Data Engineer at Schibsted”</a:t>
            </a:r>
            <a:r>
              <a:rPr b="1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1497F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1497FC"/>
                </a:solidFill>
                <a:latin typeface="Courier New"/>
                <a:ea typeface="Courier New"/>
                <a:cs typeface="Courier New"/>
                <a:sym typeface="Courier New"/>
              </a:rPr>
              <a:t>  “Big Data Team Lead at GFT”</a:t>
            </a:r>
            <a:r>
              <a:rPr b="1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1497F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1497FC"/>
                </a:solidFill>
                <a:latin typeface="Courier New"/>
                <a:ea typeface="Courier New"/>
                <a:cs typeface="Courier New"/>
                <a:sym typeface="Courier New"/>
              </a:rPr>
              <a:t>  “Research &amp; Development at Emagister”</a:t>
            </a:r>
            <a:r>
              <a:rPr b="1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1497F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1497FC"/>
                </a:solidFill>
                <a:latin typeface="Courier New"/>
                <a:ea typeface="Courier New"/>
                <a:cs typeface="Courier New"/>
                <a:sym typeface="Courier New"/>
              </a:rPr>
              <a:t>  “Other Development Stuff”</a:t>
            </a:r>
            <a:endParaRPr b="1" sz="1500">
              <a:solidFill>
                <a:srgbClr val="1497F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b="1"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D45954"/>
                </a:solidFill>
                <a:latin typeface="Courier New"/>
                <a:ea typeface="Courier New"/>
                <a:cs typeface="Courier New"/>
                <a:sym typeface="Courier New"/>
              </a:rPr>
              <a:t>me.addMainSkills</a:t>
            </a:r>
            <a:r>
              <a:rPr b="1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1497FC"/>
                </a:solidFill>
                <a:latin typeface="Courier New"/>
                <a:ea typeface="Courier New"/>
                <a:cs typeface="Courier New"/>
                <a:sym typeface="Courier New"/>
              </a:rPr>
              <a:t>  “Hadoop”</a:t>
            </a:r>
            <a:r>
              <a:rPr b="1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1497F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1497FC"/>
                </a:solidFill>
                <a:latin typeface="Courier New"/>
                <a:ea typeface="Courier New"/>
                <a:cs typeface="Courier New"/>
                <a:sym typeface="Courier New"/>
              </a:rPr>
              <a:t>  “Search”</a:t>
            </a:r>
            <a:r>
              <a:rPr b="1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1497F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1497FC"/>
                </a:solidFill>
                <a:latin typeface="Courier New"/>
                <a:ea typeface="Courier New"/>
                <a:cs typeface="Courier New"/>
                <a:sym typeface="Courier New"/>
              </a:rPr>
              <a:t>  “Agile”</a:t>
            </a:r>
            <a:r>
              <a:rPr b="1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1497F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1497FC"/>
                </a:solidFill>
                <a:latin typeface="Courier New"/>
                <a:ea typeface="Courier New"/>
                <a:cs typeface="Courier New"/>
                <a:sym typeface="Courier New"/>
              </a:rPr>
              <a:t>  “Java”</a:t>
            </a:r>
            <a:endParaRPr b="1" sz="1500">
              <a:solidFill>
                <a:srgbClr val="1497F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b="1" sz="15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971817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500">
                <a:solidFill>
                  <a:srgbClr val="D45954"/>
                </a:solidFill>
                <a:latin typeface="Courier New"/>
                <a:ea typeface="Courier New"/>
                <a:cs typeface="Courier New"/>
                <a:sym typeface="Courier New"/>
              </a:rPr>
              <a:t>me</a:t>
            </a:r>
            <a:r>
              <a:rPr b="1" sz="15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840">
                <a:solidFill>
                  <a:srgbClr val="FFFFFF"/>
                </a:solidFill>
              </a:rPr>
              <a:t>#5: Big Data everywhere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Symptom:</a:t>
            </a:r>
            <a:r>
              <a:rPr sz="3800">
                <a:solidFill>
                  <a:srgbClr val="FFFFFF"/>
                </a:solidFill>
              </a:rPr>
              <a:t> Bootstraping an App gets more time than executing it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Found:</a:t>
            </a:r>
            <a:r>
              <a:rPr sz="3800">
                <a:solidFill>
                  <a:srgbClr val="FFFFFF"/>
                </a:solidFill>
              </a:rPr>
              <a:t> Log reviewing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Problem:</a:t>
            </a:r>
            <a:r>
              <a:rPr sz="3800">
                <a:solidFill>
                  <a:srgbClr val="FFFFFF"/>
                </a:solidFill>
              </a:rPr>
              <a:t> Do you really need hadoop to process a 30 MBytes file??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what_could_go_wrong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31000" y="5128260"/>
            <a:ext cx="5334000" cy="3573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47510205.jpg"/>
          <p:cNvPicPr/>
          <p:nvPr/>
        </p:nvPicPr>
        <p:blipFill>
          <a:blip r:embed="rId3">
            <a:extLst/>
          </a:blip>
          <a:srcRect l="1980" t="0" r="1980" b="0"/>
          <a:stretch>
            <a:fillRect/>
          </a:stretch>
        </p:blipFill>
        <p:spPr>
          <a:xfrm>
            <a:off x="6731000" y="635000"/>
            <a:ext cx="5334001" cy="3898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81KQw7SmAhL._SL1500_.jpg"/>
          <p:cNvPicPr/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952500" y="2082800"/>
            <a:ext cx="5334000" cy="533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#6: Redoing things from scratch 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Symptom:</a:t>
            </a:r>
            <a:r>
              <a:rPr sz="3800">
                <a:solidFill>
                  <a:srgbClr val="FFFFFF"/>
                </a:solidFill>
              </a:rPr>
              <a:t> Estimation on scaling the app to be distributed requires redoing everything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Found:</a:t>
            </a:r>
            <a:r>
              <a:rPr sz="3800">
                <a:solidFill>
                  <a:srgbClr val="FFFFFF"/>
                </a:solidFill>
              </a:rPr>
              <a:t> Product Owner’s face is getting red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Problem:</a:t>
            </a:r>
            <a:r>
              <a:rPr sz="3800">
                <a:solidFill>
                  <a:srgbClr val="FFFFFF"/>
                </a:solidFill>
              </a:rPr>
              <a:t> Wrong design, business logic is embebed on the framework.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body" idx="1"/>
          </p:nvPr>
        </p:nvSpPr>
        <p:spPr>
          <a:xfrm>
            <a:off x="952500" y="2449760"/>
            <a:ext cx="11099800" cy="602114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Clean Code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SOLID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Software Craftmanship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Delta Architecture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Microservices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09" name="Shape 109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Best Practices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#7: Over Design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Simptom:</a:t>
            </a:r>
            <a:r>
              <a:rPr sz="3800">
                <a:solidFill>
                  <a:srgbClr val="FFFFFF"/>
                </a:solidFill>
              </a:rPr>
              <a:t> Inability to move forward due to dependencies and technical debt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Found:</a:t>
            </a:r>
            <a:r>
              <a:rPr sz="3800">
                <a:solidFill>
                  <a:srgbClr val="FFFFFF"/>
                </a:solidFill>
              </a:rPr>
              <a:t> Every day you have a pain in the ass seen unused classes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Problem:</a:t>
            </a:r>
            <a:r>
              <a:rPr sz="3800">
                <a:solidFill>
                  <a:srgbClr val="FFFFFF"/>
                </a:solidFill>
              </a:rPr>
              <a:t> You added this very useful functionality on your code that you have never used.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Use Common Sense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Think on the use you are going to give to this data/app</a:t>
            </a:r>
            <a:endParaRPr sz="3800">
              <a:solidFill>
                <a:srgbClr val="FFFFFF"/>
              </a:solidFill>
            </a:endParaRPr>
          </a:p>
          <a:p>
            <a:pPr lvl="1"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Make of the world a better place by parsing my apache logs</a:t>
            </a:r>
            <a:endParaRPr sz="3800">
              <a:solidFill>
                <a:srgbClr val="FFFFFF"/>
              </a:solidFill>
            </a:endParaRPr>
          </a:p>
          <a:p>
            <a:pPr lvl="1"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Understand your fellow Data Science colleagues’ needs</a:t>
            </a:r>
            <a:endParaRPr sz="3800">
              <a:solidFill>
                <a:srgbClr val="FFFFFF"/>
              </a:solidFill>
            </a:endParaRPr>
          </a:p>
          <a:p>
            <a:pPr lvl="1"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Apply Machine Learning</a:t>
            </a:r>
            <a:endParaRPr sz="3800">
              <a:solidFill>
                <a:srgbClr val="FFFFFF"/>
              </a:solidFill>
            </a:endParaRPr>
          </a:p>
          <a:p>
            <a:pPr lvl="1"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Make Data Available for reporting or Visualisation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Take away #1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Forget About Hadoop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i="1" sz="3800">
                <a:solidFill>
                  <a:srgbClr val="FFFFFF"/>
                </a:solidFill>
              </a:rPr>
              <a:t>Keep your business logic separated from the framework you use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Take away # 2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Keep Hadoop in mind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i="1" sz="3800">
                <a:solidFill>
                  <a:srgbClr val="FFFFFF"/>
                </a:solidFill>
              </a:rPr>
              <a:t>Remember that you are processing distributed and at scale when implementing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man-with-many-questions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671061" y="660400"/>
            <a:ext cx="3654394" cy="5905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Qeustions??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Trecruit9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18300" y="2519862"/>
            <a:ext cx="5325769" cy="445501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>
            <p:ph type="body" idx="1"/>
          </p:nvPr>
        </p:nvSpPr>
        <p:spPr>
          <a:xfrm>
            <a:off x="952500" y="1878756"/>
            <a:ext cx="5334000" cy="699854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We are hiring</a:t>
            </a:r>
            <a:endParaRPr b="1" sz="3200">
              <a:solidFill>
                <a:srgbClr val="FFFFFF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Data Engineers</a:t>
            </a:r>
            <a:endParaRPr sz="32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DevOps</a:t>
            </a:r>
            <a:endParaRPr sz="32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Mobile Developers</a:t>
            </a:r>
            <a:endParaRPr sz="32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Senior Software Engineers</a:t>
            </a:r>
            <a:endParaRPr sz="32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b="1" sz="3200">
              <a:solidFill>
                <a:srgbClr val="FFFFFF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Feedback is welcome</a:t>
            </a:r>
            <a:endParaRPr b="1" sz="3200">
              <a:solidFill>
                <a:srgbClr val="FFFFFF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iker@schibsted.es</a:t>
            </a:r>
            <a:endParaRPr sz="32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@mitxino77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1270000" y="6362700"/>
            <a:ext cx="10464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i="1" sz="2400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–Séneca</a:t>
            </a:r>
          </a:p>
        </p:txBody>
      </p:sp>
      <p:sp>
        <p:nvSpPr>
          <p:cNvPr id="40" name="Shape 40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“Errare humanum est” 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270000" y="4368800"/>
            <a:ext cx="10464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i="1" sz="2400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–Bram Stoker, Dracula</a:t>
            </a:r>
          </a:p>
        </p:txBody>
      </p:sp>
      <p:sp>
        <p:nvSpPr>
          <p:cNvPr id="43" name="Shape 43"/>
          <p:cNvSpPr/>
          <p:nvPr/>
        </p:nvSpPr>
        <p:spPr>
          <a:xfrm>
            <a:off x="1270000" y="35306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“We learn from failure, not from success!” </a:t>
            </a:r>
          </a:p>
        </p:txBody>
      </p:sp>
      <p:sp>
        <p:nvSpPr>
          <p:cNvPr id="44" name="Shape 44"/>
          <p:cNvSpPr/>
          <p:nvPr/>
        </p:nvSpPr>
        <p:spPr>
          <a:xfrm>
            <a:off x="1473200" y="20701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“One who makes no mistakes makes nothing” </a:t>
            </a:r>
          </a:p>
        </p:txBody>
      </p:sp>
      <p:sp>
        <p:nvSpPr>
          <p:cNvPr id="45" name="Shape 45"/>
          <p:cNvSpPr/>
          <p:nvPr/>
        </p:nvSpPr>
        <p:spPr>
          <a:xfrm>
            <a:off x="1130300" y="2908300"/>
            <a:ext cx="10464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i="1" sz="2400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–Giacomo Casanova </a:t>
            </a:r>
          </a:p>
        </p:txBody>
      </p:sp>
      <p:sp>
        <p:nvSpPr>
          <p:cNvPr id="46" name="Shape 46"/>
          <p:cNvSpPr/>
          <p:nvPr/>
        </p:nvSpPr>
        <p:spPr>
          <a:xfrm>
            <a:off x="1130300" y="50419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“Mistakes are proof that you are trying” </a:t>
            </a:r>
          </a:p>
        </p:txBody>
      </p:sp>
      <p:sp>
        <p:nvSpPr>
          <p:cNvPr id="47" name="Shape 47"/>
          <p:cNvSpPr/>
          <p:nvPr/>
        </p:nvSpPr>
        <p:spPr>
          <a:xfrm>
            <a:off x="1130300" y="6083300"/>
            <a:ext cx="1046480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“Mistakes are meant for learning, not repeating!” 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a-what-could-possibly-go-wrong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7729" y="749816"/>
            <a:ext cx="6021057" cy="7225268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Everything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100">
                <a:solidFill>
                  <a:srgbClr val="FFFFFF"/>
                </a:solidFill>
              </a:rPr>
              <a:t>There are lots of stones on the path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Ignorance on what you are doing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That moment before coffee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That brilliant Idea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We don’t have time for that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We need to think about the future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5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100">
                <a:solidFill>
                  <a:srgbClr val="FFFFFF"/>
                </a:solidFill>
              </a:rPr>
              <a:t>Type of errors you can do/suffer and how to (try to) avoid them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New technologies require time to learn and configure properly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You won’t see your own mistakes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Check and ask feedback on your design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Don’t sacrifice critical features before going life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Do a MVP/PoC previous to a gigantic App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919">
                <a:solidFill>
                  <a:srgbClr val="FFFFFF"/>
                </a:solidFill>
              </a:rPr>
              <a:t>#1: Configuration Issues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Symptom:</a:t>
            </a:r>
            <a:r>
              <a:rPr sz="3800">
                <a:solidFill>
                  <a:srgbClr val="FFFFFF"/>
                </a:solidFill>
              </a:rPr>
              <a:t> Misconfiguration led to Data duplication and crazy behaviours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Found:</a:t>
            </a:r>
            <a:r>
              <a:rPr sz="3800">
                <a:solidFill>
                  <a:srgbClr val="FFFFFF"/>
                </a:solidFill>
              </a:rPr>
              <a:t> We had less pages than numResults/pageSize on search results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Problem:</a:t>
            </a:r>
            <a:r>
              <a:rPr sz="3800">
                <a:solidFill>
                  <a:srgbClr val="FFFFFF"/>
                </a:solidFill>
              </a:rPr>
              <a:t> Incorrect configuration on shards of Solr Cloud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Search result demo</a:t>
            </a:r>
          </a:p>
        </p:txBody>
      </p:sp>
      <p:sp>
        <p:nvSpPr>
          <p:cNvPr id="62" name="Shape 62"/>
          <p:cNvSpPr/>
          <p:nvPr/>
        </p:nvSpPr>
        <p:spPr>
          <a:xfrm>
            <a:off x="2088629" y="2019300"/>
            <a:ext cx="8116603" cy="581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"response":{"numFound":</a:t>
            </a:r>
            <a:r>
              <a:rPr b="1" sz="1500">
                <a:solidFill>
                  <a:srgbClr val="7BDB45"/>
                </a:solidFill>
                <a:latin typeface="Courier"/>
                <a:ea typeface="Courier"/>
                <a:cs typeface="Courier"/>
                <a:sym typeface="Courier"/>
              </a:rPr>
              <a:t>5787345824</a:t>
            </a: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,"start":</a:t>
            </a:r>
            <a:r>
              <a:rPr b="1" sz="150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,"end":20,"docs":[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{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“id":"MA147LL/A", "name":"Apple 60 GB iPod”, "price":399.0,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},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{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“id":"JKA14YU/A", "name":"Nexus 6 32 GB", "price":639.0,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},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...]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———————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"response":{"numFound":</a:t>
            </a:r>
            <a:r>
              <a:rPr b="1" sz="1500">
                <a:solidFill>
                  <a:srgbClr val="7BDB45"/>
                </a:solidFill>
                <a:latin typeface="Courier"/>
                <a:ea typeface="Courier"/>
                <a:cs typeface="Courier"/>
                <a:sym typeface="Courier"/>
              </a:rPr>
              <a:t>5787345732</a:t>
            </a: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,"start":</a:t>
            </a:r>
            <a:r>
              <a:rPr b="1" sz="150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20</a:t>
            </a: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,"end":40,"docs":[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{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“id”:”XXX", "name":"....","price":###.0,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},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...]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———————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"response":{"numFound":</a:t>
            </a:r>
            <a:r>
              <a:rPr b="1" sz="1500">
                <a:solidFill>
                  <a:srgbClr val="7BDB45"/>
                </a:solidFill>
                <a:latin typeface="Courier"/>
                <a:ea typeface="Courier"/>
                <a:cs typeface="Courier"/>
                <a:sym typeface="Courier"/>
              </a:rPr>
              <a:t>3482149317</a:t>
            </a: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,"start":</a:t>
            </a:r>
            <a:r>
              <a:rPr b="1" sz="150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29000</a:t>
            </a: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,"end":29020,"docs":[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{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"id":"YYY", "name":",,,,,", "price":###.0,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},</a:t>
            </a:r>
            <a:endParaRPr sz="15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...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