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5D02A-81C3-4718-BC45-94097056DA9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DA739-FA59-4E92-9BE6-F758350D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DA739-FA59-4E92-9BE6-F758350D03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DA739-FA59-4E92-9BE6-F758350D03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DA739-FA59-4E92-9BE6-F758350D03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2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Добавить заголовок «Производительность операции </a:t>
            </a:r>
            <a:r>
              <a:rPr lang="en-US" dirty="0"/>
              <a:t>member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DA739-FA59-4E92-9BE6-F758350D03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8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4005B2-82A5-4FC7-AF12-1B5596A092E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C11CBD-388C-464E-A0A8-02685E0960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0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AC1-C8D6-4F73-A6C4-B0DF2C4C1ECC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C9C-1FAE-43D0-B428-0FA2A0D2F5F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604-EED0-4602-BBA6-F1CE44C3F27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28D5-A866-45BA-B3F8-2477E86040A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1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7902-4724-4CED-BAF9-8993E30AADBF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0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B416-519B-476D-9868-92746C34A875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3B28-5F47-4ED4-B970-C54DB0DE1B00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C655-A5D2-4921-8090-4F2221B634F1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8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D712-C6FA-4D9C-B7D0-C7B495BB91F3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D768-1D10-440E-A1B1-5CC84E4A8D14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65ADC19-0334-4CD3-BC95-9D72C3D1395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C11CBD-388C-464E-A0A8-02685E09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2A886-A19D-42C4-A94B-4AC6B1BB2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b="0" dirty="0"/>
              <a:t>an </a:t>
            </a:r>
            <a:r>
              <a:rPr lang="en-US" dirty="0" err="1"/>
              <a:t>e</a:t>
            </a:r>
            <a:r>
              <a:rPr lang="en-US" b="0" dirty="0" err="1"/>
              <a:t>mde</a:t>
            </a:r>
            <a:r>
              <a:rPr lang="en-US" b="0" dirty="0"/>
              <a:t> </a:t>
            </a:r>
            <a:r>
              <a:rPr lang="en-US" dirty="0"/>
              <a:t>b</a:t>
            </a:r>
            <a:r>
              <a:rPr lang="en-US" b="0" dirty="0"/>
              <a:t>oas tree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25A3F0-41A0-4B84-BC8F-7C70A75A0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460" y="3964884"/>
            <a:ext cx="4683156" cy="1502466"/>
          </a:xfrm>
        </p:spPr>
        <p:txBody>
          <a:bodyPr/>
          <a:lstStyle/>
          <a:p>
            <a:pPr algn="r"/>
            <a:r>
              <a:rPr lang="ru-RU" dirty="0" err="1"/>
              <a:t>Голобородько</a:t>
            </a:r>
            <a:r>
              <a:rPr lang="ru-RU" dirty="0"/>
              <a:t> Димитрий Алексеевич</a:t>
            </a:r>
          </a:p>
          <a:p>
            <a:pPr algn="r"/>
            <a:r>
              <a:rPr lang="ru-RU" dirty="0"/>
              <a:t>Группа Б9121-09.03.03пикд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5DA50-3C6C-4572-8376-9CBE0BBB6ADA}"/>
              </a:ext>
            </a:extLst>
          </p:cNvPr>
          <p:cNvSpPr txBox="1"/>
          <p:nvPr/>
        </p:nvSpPr>
        <p:spPr>
          <a:xfrm>
            <a:off x="0" y="6171009"/>
            <a:ext cx="12186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47961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4833A9CB-2B78-461A-8407-8DAEB3F3F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t="6430" r="9140"/>
          <a:stretch/>
        </p:blipFill>
        <p:spPr>
          <a:xfrm>
            <a:off x="1083077" y="1141199"/>
            <a:ext cx="9632270" cy="529913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9BC2AD-0BA3-4BF8-89A2-9E1BF6F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10</a:t>
            </a:fld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C1D847-5AB0-4192-96C2-3633845F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365125"/>
            <a:ext cx="11327338" cy="8683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Производительность операции </a:t>
            </a:r>
            <a:r>
              <a:rPr lang="en-US" dirty="0"/>
              <a:t>predecessor</a:t>
            </a:r>
          </a:p>
        </p:txBody>
      </p:sp>
    </p:spTree>
    <p:extLst>
      <p:ext uri="{BB962C8B-B14F-4D97-AF65-F5344CB8AC3E}">
        <p14:creationId xmlns:p14="http://schemas.microsoft.com/office/powerpoint/2010/main" val="379334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31AE1-BDAA-4E6E-BFB3-710B466A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329502"/>
            <a:ext cx="11628860" cy="7446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Производительность конструктора/деструктора</a:t>
            </a:r>
            <a:endParaRPr lang="en-US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F4A8EBC5-37E6-453D-9A5E-E06286C78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3"/>
          <a:stretch/>
        </p:blipFill>
        <p:spPr>
          <a:xfrm>
            <a:off x="2032986" y="1204187"/>
            <a:ext cx="8095548" cy="538293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163567-113F-4EDB-94EC-267221AA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3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02CF15E-E915-441B-815C-D4AAD53B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BD73AF-B02F-4074-AD2D-9A2E7EBF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программирования: С</a:t>
            </a:r>
            <a:r>
              <a:rPr lang="en-US" dirty="0"/>
              <a:t>++</a:t>
            </a:r>
            <a:endParaRPr lang="ru-RU" dirty="0"/>
          </a:p>
          <a:p>
            <a:r>
              <a:rPr lang="ru-RU" dirty="0"/>
              <a:t>Коммитов: </a:t>
            </a:r>
          </a:p>
          <a:p>
            <a:r>
              <a:rPr lang="ru-RU" dirty="0"/>
              <a:t>Строк кода (реализация):</a:t>
            </a:r>
          </a:p>
          <a:p>
            <a:r>
              <a:rPr lang="ru-RU" dirty="0"/>
              <a:t>Строк кода (тестирование/измерение производительности):</a:t>
            </a:r>
          </a:p>
          <a:p>
            <a:r>
              <a:rPr lang="ru-RU" dirty="0"/>
              <a:t>Строк кода (построение графиков):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70439A7-FBBA-4829-AD45-2A5C5756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2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DC6A4-720F-400A-8B41-0BB21439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669653-7D47-47B0-9FB6-7572439F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2" y="2057400"/>
            <a:ext cx="7489298" cy="4038600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Структура разработана осенью 1974 года Питером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Эмде</a:t>
            </a:r>
            <a:r>
              <a:rPr lang="ru-RU" dirty="0"/>
              <a:t> </a:t>
            </a:r>
            <a:r>
              <a:rPr lang="ru-RU" dirty="0" err="1"/>
              <a:t>Боасом</a:t>
            </a:r>
            <a:r>
              <a:rPr lang="ru-RU" dirty="0"/>
              <a:t> во время его трёхмесячного пост-докторского </a:t>
            </a:r>
            <a:r>
              <a:rPr lang="ru-RU" dirty="0" err="1"/>
              <a:t>резиденства</a:t>
            </a:r>
            <a:r>
              <a:rPr lang="ru-RU" dirty="0"/>
              <a:t> в Корнеллском университете и представлена в 1975 году.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10350-2FB0-4C66-B0BA-79A9B4A4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62" y="1965960"/>
            <a:ext cx="2524125" cy="38100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027681-F290-42F9-BC0E-D62EAD81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483E8-7211-4737-BD8E-25A66330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</a:t>
            </a:r>
            <a:r>
              <a:rPr lang="en-US" dirty="0"/>
              <a:t> </a:t>
            </a:r>
            <a:r>
              <a:rPr lang="ru-RU" dirty="0"/>
              <a:t>свойства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DFC8CA-907D-4397-A1FA-FD0E3907E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уникальными целыми неотрицательными числами</a:t>
                </a:r>
                <a:endParaRPr lang="en-US" dirty="0"/>
              </a:p>
              <a:p>
                <a:r>
                  <a:rPr lang="ru-RU" dirty="0"/>
                  <a:t>Интервал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Верхняя граница задаётся при формировании структуры</a:t>
                </a:r>
                <a:endParaRPr lang="en-US" dirty="0"/>
              </a:p>
              <a:p>
                <a:r>
                  <a:rPr lang="ru-RU" dirty="0"/>
                  <a:t>Основные операции выполняются за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Затраты памяти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5DFC8CA-907D-4397-A1FA-FD0E3907E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491535-8CDC-46F3-B020-4CDAD148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4CD75-03F6-49D7-B78F-BCC77E02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Поддерживаемые операции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C4FBA9-4120-4D8C-972D-58952670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member</a:t>
            </a:r>
            <a:r>
              <a:rPr lang="en-US" dirty="0"/>
              <a:t>(x)</a:t>
            </a:r>
            <a:r>
              <a:rPr lang="ru-RU" dirty="0"/>
              <a:t> - проверка наличия числа</a:t>
            </a:r>
            <a:r>
              <a:rPr lang="en-US" dirty="0"/>
              <a:t> x</a:t>
            </a:r>
            <a:endParaRPr lang="ru-RU" dirty="0"/>
          </a:p>
          <a:p>
            <a:r>
              <a:rPr lang="ru-RU" dirty="0" err="1"/>
              <a:t>insert</a:t>
            </a:r>
            <a:r>
              <a:rPr lang="en-US" dirty="0"/>
              <a:t>(x)</a:t>
            </a:r>
            <a:r>
              <a:rPr lang="ru-RU" dirty="0"/>
              <a:t> - вставка числа</a:t>
            </a:r>
            <a:r>
              <a:rPr lang="en-US" dirty="0"/>
              <a:t> x</a:t>
            </a:r>
            <a:endParaRPr lang="ru-RU" dirty="0"/>
          </a:p>
          <a:p>
            <a:r>
              <a:rPr lang="ru-RU" dirty="0" err="1"/>
              <a:t>remove</a:t>
            </a:r>
            <a:r>
              <a:rPr lang="en-US" dirty="0"/>
              <a:t>(x)</a:t>
            </a:r>
            <a:r>
              <a:rPr lang="ru-RU" dirty="0"/>
              <a:t> - удаление числа</a:t>
            </a:r>
            <a:r>
              <a:rPr lang="en-US" dirty="0"/>
              <a:t> x</a:t>
            </a:r>
            <a:endParaRPr lang="ru-RU" dirty="0"/>
          </a:p>
          <a:p>
            <a:r>
              <a:rPr lang="ru-RU" dirty="0" err="1"/>
              <a:t>successor</a:t>
            </a:r>
            <a:r>
              <a:rPr lang="en-US" dirty="0"/>
              <a:t>(x)</a:t>
            </a:r>
            <a:r>
              <a:rPr lang="ru-RU" dirty="0"/>
              <a:t> - поиск следующего по возрастанию числа за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 err="1"/>
              <a:t>predecessor</a:t>
            </a:r>
            <a:r>
              <a:rPr lang="en-US" dirty="0"/>
              <a:t>(x)</a:t>
            </a:r>
            <a:r>
              <a:rPr lang="ru-RU" dirty="0"/>
              <a:t> - поиск следующего по убыванию числа за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 err="1"/>
              <a:t>min</a:t>
            </a:r>
            <a:r>
              <a:rPr lang="en-US" dirty="0"/>
              <a:t>()</a:t>
            </a:r>
            <a:r>
              <a:rPr lang="ru-RU" dirty="0"/>
              <a:t>, </a:t>
            </a:r>
            <a:r>
              <a:rPr lang="ru-RU" dirty="0" err="1"/>
              <a:t>max</a:t>
            </a:r>
            <a:r>
              <a:rPr lang="en-US" dirty="0"/>
              <a:t>()</a:t>
            </a:r>
            <a:r>
              <a:rPr lang="ru-RU" dirty="0"/>
              <a:t> - поиск минимального, максимального хранимых чисел 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A651E2-1A6C-4534-BE8C-78AFBA4F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91683-0070-43B2-B5F8-F1421DB4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узла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A8B338-C6CD-4CD3-B3FD-C9A1529C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veb_node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unsigned int u;</a:t>
            </a:r>
          </a:p>
          <a:p>
            <a:pPr marL="4572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unsigned int min;</a:t>
            </a:r>
          </a:p>
          <a:p>
            <a:pPr marL="4572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unsigned int max;</a:t>
            </a:r>
          </a:p>
          <a:p>
            <a:pPr marL="4572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veb</a:t>
            </a:r>
            <a:r>
              <a:rPr lang="en-US" b="0" dirty="0">
                <a:effectLst/>
                <a:latin typeface="Consolas" panose="020B0609020204030204" pitchFamily="49" charset="0"/>
              </a:rPr>
              <a:t> *summary;</a:t>
            </a:r>
          </a:p>
          <a:p>
            <a:pPr marL="4572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veb</a:t>
            </a:r>
            <a:r>
              <a:rPr lang="en-US" b="0" dirty="0">
                <a:effectLst/>
                <a:latin typeface="Consolas" panose="020B0609020204030204" pitchFamily="49" charset="0"/>
              </a:rPr>
              <a:t> **cluster;</a:t>
            </a:r>
          </a:p>
          <a:p>
            <a:pPr marL="4572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85F493-81A6-4C5B-9C6F-DF724BFD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35" y="2505059"/>
            <a:ext cx="5480807" cy="238698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E9CDBA-9201-4764-A8AB-544D356A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6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DD157-CEDB-4540-B3FB-EEB216CD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9181"/>
            <a:ext cx="9875520" cy="1356360"/>
          </a:xfrm>
        </p:spPr>
        <p:txBody>
          <a:bodyPr/>
          <a:lstStyle/>
          <a:p>
            <a:pPr algn="ctr"/>
            <a:r>
              <a:rPr lang="ru-RU" dirty="0"/>
              <a:t>Структура данных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0EEE5-4D33-4EBB-9C02-6A45C7F612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02406" y="1029634"/>
            <a:ext cx="5867570" cy="5149804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F0FC36B-6FE0-4BFA-96BA-6DD1AC06A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0873" y="995186"/>
            <a:ext cx="5788241" cy="5187342"/>
          </a:xfrm>
        </p:spPr>
        <p:txBody>
          <a:bodyPr/>
          <a:lstStyle/>
          <a:p>
            <a:r>
              <a:rPr lang="ru-RU" dirty="0"/>
              <a:t>Рекурсивна</a:t>
            </a:r>
            <a:r>
              <a:rPr lang="en-US" dirty="0"/>
              <a:t>, </a:t>
            </a:r>
            <a:r>
              <a:rPr lang="ru-RU" dirty="0"/>
              <a:t>подструктуры (включая справочные </a:t>
            </a:r>
            <a:r>
              <a:rPr lang="en-US" dirty="0"/>
              <a:t>summary</a:t>
            </a:r>
            <a:r>
              <a:rPr lang="ru-RU" dirty="0"/>
              <a:t> структуры) являются </a:t>
            </a:r>
            <a:r>
              <a:rPr lang="en-US" dirty="0"/>
              <a:t>VEB-</a:t>
            </a:r>
            <a:r>
              <a:rPr lang="ru-RU" dirty="0"/>
              <a:t>деревьями</a:t>
            </a:r>
            <a:endParaRPr lang="en-US" dirty="0"/>
          </a:p>
          <a:p>
            <a:r>
              <a:rPr lang="ru-RU" dirty="0"/>
              <a:t>Минимум/максимум</a:t>
            </a:r>
            <a:r>
              <a:rPr lang="en-US" dirty="0"/>
              <a:t> </a:t>
            </a:r>
            <a:r>
              <a:rPr lang="ru-RU" dirty="0"/>
              <a:t>хранятся в корневом элементе, извлекаются за </a:t>
            </a:r>
            <a:r>
              <a:rPr lang="en-US" dirty="0"/>
              <a:t>O(1)</a:t>
            </a:r>
            <a:endParaRPr lang="ru-RU" dirty="0"/>
          </a:p>
          <a:p>
            <a:r>
              <a:rPr lang="ru-RU" dirty="0"/>
              <a:t>Значения минимума/максимума хранятся только в соответствующих полях (не упоминаются глубже по дереву), позволяет определять за </a:t>
            </a:r>
            <a:r>
              <a:rPr lang="en-US" dirty="0"/>
              <a:t>O(1):</a:t>
            </a:r>
          </a:p>
          <a:p>
            <a:pPr lvl="1"/>
            <a:r>
              <a:rPr lang="ru-RU" dirty="0"/>
              <a:t>Отсутствие элементов в поддереве</a:t>
            </a:r>
          </a:p>
          <a:p>
            <a:pPr lvl="1"/>
            <a:r>
              <a:rPr lang="ru-RU" dirty="0"/>
              <a:t>Наличие ровно одного элемента (</a:t>
            </a:r>
            <a:r>
              <a:rPr lang="en-US" dirty="0"/>
              <a:t>min==max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Наличие двух и более элементов</a:t>
            </a:r>
            <a:endParaRPr lang="en-US" dirty="0"/>
          </a:p>
          <a:p>
            <a:r>
              <a:rPr lang="ru-RU" dirty="0"/>
              <a:t>Вставка в пустое поддерево и удаление последнего элемента за </a:t>
            </a:r>
            <a:r>
              <a:rPr lang="en-US" dirty="0"/>
              <a:t>O(1)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380952-801C-4B3E-B8F5-3127D176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D6B39-3B26-4BA2-A91F-A67BB3D9D7B5}"/>
              </a:ext>
            </a:extLst>
          </p:cNvPr>
          <p:cNvSpPr txBox="1"/>
          <p:nvPr/>
        </p:nvSpPr>
        <p:spPr>
          <a:xfrm>
            <a:off x="302406" y="6193164"/>
            <a:ext cx="5737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Дерево размерностью 16, содержащее числа 2, 3, 4, 5, 7, 14, 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602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B770D8F-E238-416A-B1E8-13FF3B67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6000" dirty="0"/>
              <a:t>Тестирование производительности</a:t>
            </a:r>
            <a:endParaRPr lang="en-US" sz="60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4A04CAAA-86F4-4D82-ADE6-B4C2809F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Протестированы операции поиска (</a:t>
            </a:r>
            <a:r>
              <a:rPr lang="en-US" dirty="0"/>
              <a:t>member, successor, predecessor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Тестирование производительности выполнено на трёх наборах случайных данных объёмом 1 тыс., 10 тыс. и 100 тыс. элементов на деревьях размерностью от 2</a:t>
            </a:r>
            <a:r>
              <a:rPr lang="en-US" dirty="0"/>
              <a:t>^17 </a:t>
            </a:r>
            <a:r>
              <a:rPr lang="ru-RU" dirty="0"/>
              <a:t>до 2</a:t>
            </a:r>
            <a:r>
              <a:rPr lang="en-US" dirty="0"/>
              <a:t>^</a:t>
            </a:r>
            <a:r>
              <a:rPr lang="ru-RU" dirty="0"/>
              <a:t>24.</a:t>
            </a:r>
          </a:p>
          <a:p>
            <a:r>
              <a:rPr lang="ru-RU" dirty="0"/>
              <a:t>Усреднено время, затраченное на миллион операций.</a:t>
            </a:r>
            <a:endParaRPr lang="en-US" dirty="0"/>
          </a:p>
          <a:p>
            <a:r>
              <a:rPr lang="ru-RU" dirty="0"/>
              <a:t>Демонстрируется зависимость среднего времени, затраченного на операцию от размерности дерева и объёма хранимых данных.</a:t>
            </a:r>
          </a:p>
          <a:p>
            <a:r>
              <a:rPr lang="ru-RU" dirty="0"/>
              <a:t>Измерено время на создание и разрушение дерева.</a:t>
            </a:r>
            <a:endParaRPr lang="en-US" dirty="0"/>
          </a:p>
          <a:p>
            <a:pPr marL="45720" indent="0">
              <a:buNone/>
            </a:pPr>
            <a:r>
              <a:rPr lang="ru-RU" dirty="0"/>
              <a:t>Будет дополнено</a:t>
            </a:r>
            <a:r>
              <a:rPr lang="en-US" dirty="0"/>
              <a:t> </a:t>
            </a:r>
            <a:r>
              <a:rPr lang="ru-RU" dirty="0"/>
              <a:t>сравнением с </a:t>
            </a:r>
            <a:r>
              <a:rPr lang="en-US" dirty="0"/>
              <a:t>set </a:t>
            </a:r>
            <a:r>
              <a:rPr lang="ru-RU" dirty="0"/>
              <a:t>и </a:t>
            </a:r>
            <a:r>
              <a:rPr lang="en-US"/>
              <a:t>unordered set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80917C-1098-49C0-A8E7-64E4182C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2560B-9CB7-4B96-8172-4A0F6EBF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6" y="307757"/>
            <a:ext cx="11522328" cy="926237"/>
          </a:xfrm>
        </p:spPr>
        <p:txBody>
          <a:bodyPr/>
          <a:lstStyle/>
          <a:p>
            <a:pPr algn="ctr"/>
            <a:r>
              <a:rPr lang="ru-RU" dirty="0"/>
              <a:t>Производительность операции </a:t>
            </a:r>
            <a:r>
              <a:rPr lang="en-US" dirty="0"/>
              <a:t>member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FE9FE74-5F42-4C14-A30F-EECD0F84F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6746" y="1086463"/>
            <a:ext cx="10528028" cy="5264014"/>
          </a:xfr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F5AA898-4761-4F80-9C52-1101E928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6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F3B7D-1FDC-4F72-8891-B537F4F8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76" y="269047"/>
            <a:ext cx="11131710" cy="74971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Производительность операции </a:t>
            </a:r>
            <a:r>
              <a:rPr lang="en-US" dirty="0"/>
              <a:t>successor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F7542503-FB9D-48DB-913D-FD5538CC3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8"/>
          <a:stretch/>
        </p:blipFill>
        <p:spPr>
          <a:xfrm>
            <a:off x="345942" y="1154096"/>
            <a:ext cx="11466778" cy="533389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E23605-05FF-4F66-9459-94C5A305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1CBD-388C-464E-A0A8-02685E0960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19167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16930</TotalTime>
  <Words>427</Words>
  <Application>Microsoft Office PowerPoint</Application>
  <PresentationFormat>Широкоэкранный</PresentationFormat>
  <Paragraphs>71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Consolas</vt:lpstr>
      <vt:lpstr>Corbel</vt:lpstr>
      <vt:lpstr>Базис</vt:lpstr>
      <vt:lpstr>Van emde boas tree</vt:lpstr>
      <vt:lpstr>История</vt:lpstr>
      <vt:lpstr>Основные свойства </vt:lpstr>
      <vt:lpstr>Поддерживаемые операции</vt:lpstr>
      <vt:lpstr>Структура узла</vt:lpstr>
      <vt:lpstr>Структура данных</vt:lpstr>
      <vt:lpstr>Тестирование производительности</vt:lpstr>
      <vt:lpstr>Производительность операции member</vt:lpstr>
      <vt:lpstr>Производительность операции successor</vt:lpstr>
      <vt:lpstr>Производительность операции predecessor</vt:lpstr>
      <vt:lpstr>Производительность конструктора/деструктора</vt:lpstr>
      <vt:lpstr>Характеристики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ван Эмде Боаса</dc:title>
  <dc:creator>Dimitrii</dc:creator>
  <cp:lastModifiedBy>Dimitrii</cp:lastModifiedBy>
  <cp:revision>60</cp:revision>
  <dcterms:created xsi:type="dcterms:W3CDTF">2022-12-10T05:45:14Z</dcterms:created>
  <dcterms:modified xsi:type="dcterms:W3CDTF">2023-01-09T22:52:50Z</dcterms:modified>
</cp:coreProperties>
</file>