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Garamond"/>
      <p:regular r:id="rId13"/>
      <p:bold r:id="rId14"/>
      <p:italic r:id="rId15"/>
      <p:boldItalic r:id="rId16"/>
    </p:embeddedFont>
    <p:embeddedFont>
      <p:font typeface="Marcellus SC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4.xml"/><Relationship Id="rId13" Type="http://schemas.openxmlformats.org/officeDocument/2006/relationships/font" Target="fonts/Garamond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schemas.openxmlformats.org/officeDocument/2006/relationships/font" Target="fonts/MarcellusSC-regular.fntdata"/><Relationship Id="rId16" Type="http://schemas.openxmlformats.org/officeDocument/2006/relationships/font" Target="fonts/Garamon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4485ce22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c4485ce22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c4485ce22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7c4485ce22_2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c4485ce22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7c4485ce22_2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4485ce22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c4485ce22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5" name="Google Shape;75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08000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3817477" y="1620442"/>
            <a:ext cx="3138025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3" type="body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08000" y="1123953"/>
            <a:ext cx="2890896" cy="9588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08000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508000" y="3600450"/>
            <a:ext cx="64475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>
            <p:ph idx="2" type="pic"/>
          </p:nvPr>
        </p:nvSpPr>
        <p:spPr>
          <a:xfrm>
            <a:off x="508000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 rot="5400000">
            <a:off x="1186264" y="-221063"/>
            <a:ext cx="3938587" cy="5295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8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mc:AlternateContent>
    <mc:Choice Requires="p14">
      <p:transition spd="slow" p14:dur="28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-103635" y="876783"/>
            <a:ext cx="80010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1F4D77"/>
                </a:solidFill>
                <a:latin typeface="Amatic SC"/>
                <a:ea typeface="Amatic SC"/>
                <a:cs typeface="Amatic SC"/>
                <a:sym typeface="Amatic SC"/>
              </a:rPr>
              <a:t>Impact of Climate Change and Aquatic Salinization</a:t>
            </a:r>
            <a:endParaRPr b="1" sz="11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1F4D77"/>
                </a:solidFill>
                <a:latin typeface="Amatic SC"/>
                <a:ea typeface="Amatic SC"/>
                <a:cs typeface="Amatic SC"/>
                <a:sym typeface="Amatic SC"/>
              </a:rPr>
              <a:t>on Mangrove Species and Poor Communities</a:t>
            </a:r>
            <a:endParaRPr b="1" sz="11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1F4D77"/>
                </a:solidFill>
                <a:latin typeface="Amatic SC"/>
                <a:ea typeface="Amatic SC"/>
                <a:cs typeface="Amatic SC"/>
                <a:sym typeface="Amatic SC"/>
              </a:rPr>
              <a:t>in the Bangladesh Sundarbans</a:t>
            </a:r>
            <a:endParaRPr b="1" i="0" sz="3600" u="none" cap="none" strike="noStrike">
              <a:solidFill>
                <a:srgbClr val="1F4D7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994484" y="3571158"/>
            <a:ext cx="231006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rgbClr val="008FFF"/>
                </a:solidFill>
                <a:latin typeface="Garamond"/>
                <a:ea typeface="Garamond"/>
                <a:cs typeface="Garamond"/>
                <a:sym typeface="Garamond"/>
              </a:rPr>
              <a:t>Susmita Dasgupta</a:t>
            </a:r>
            <a:endParaRPr b="0" i="1" sz="1400" u="none" strike="noStrike">
              <a:solidFill>
                <a:srgbClr val="008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strike="noStrike">
                <a:solidFill>
                  <a:srgbClr val="008FFF"/>
                </a:solidFill>
                <a:latin typeface="Garamond"/>
                <a:ea typeface="Garamond"/>
                <a:cs typeface="Garamond"/>
                <a:sym typeface="Garamond"/>
              </a:rPr>
              <a:t>    Istiak Sobhan</a:t>
            </a:r>
            <a:endParaRPr b="0" i="1" sz="1400" u="none" strike="noStrike">
              <a:solidFill>
                <a:srgbClr val="008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strike="noStrike">
                <a:solidFill>
                  <a:srgbClr val="008FFF"/>
                </a:solidFill>
                <a:latin typeface="Garamond"/>
                <a:ea typeface="Garamond"/>
                <a:cs typeface="Garamond"/>
                <a:sym typeface="Garamond"/>
              </a:rPr>
              <a:t>   David Wheeler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208715" y="3886236"/>
            <a:ext cx="258801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strike="noStrike">
                <a:solidFill>
                  <a:srgbClr val="008FFF"/>
                </a:solidFill>
                <a:latin typeface="Garamond"/>
                <a:ea typeface="Garamond"/>
                <a:cs typeface="Garamond"/>
                <a:sym typeface="Garamond"/>
              </a:rPr>
              <a:t>Development Research Group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strike="noStrike">
                <a:solidFill>
                  <a:srgbClr val="008FFF"/>
                </a:solidFill>
                <a:latin typeface="Garamond"/>
                <a:ea typeface="Garamond"/>
                <a:cs typeface="Garamond"/>
                <a:sym typeface="Garamond"/>
              </a:rPr>
              <a:t>Environment and Energy Team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strike="noStrike">
                <a:solidFill>
                  <a:srgbClr val="008FFF"/>
                </a:solidFill>
                <a:latin typeface="Garamond"/>
                <a:ea typeface="Garamond"/>
                <a:cs typeface="Garamond"/>
                <a:sym typeface="Garamond"/>
              </a:rPr>
              <a:t>June 2016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204" y="3255173"/>
            <a:ext cx="1128518" cy="63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439650" y="678575"/>
            <a:ext cx="2877600" cy="24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arcellus SC"/>
              <a:buNone/>
            </a:pPr>
            <a:r>
              <a:rPr b="1" lang="en" sz="3600">
                <a:latin typeface="Marcellus SC"/>
                <a:ea typeface="Marcellus SC"/>
                <a:cs typeface="Marcellus SC"/>
                <a:sym typeface="Marcellus SC"/>
              </a:rPr>
              <a:t>Map of the Bangladesh Sundarbans</a:t>
            </a:r>
            <a:endParaRPr b="1" sz="36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97" name="Google Shape;19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99" y="158409"/>
            <a:ext cx="4091520" cy="424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108" t="809"/>
          <a:stretch/>
        </p:blipFill>
        <p:spPr>
          <a:xfrm>
            <a:off x="2676855" y="360219"/>
            <a:ext cx="4430527" cy="4156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202131" y="433137"/>
            <a:ext cx="1956334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C911C"/>
                </a:solidFill>
                <a:latin typeface="Marcellus SC"/>
                <a:ea typeface="Marcellus SC"/>
                <a:cs typeface="Marcellus SC"/>
                <a:sym typeface="Marcellus SC"/>
              </a:rPr>
              <a:t>Salt water intrusion into Mangrove species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C911C"/>
                </a:solidFill>
                <a:latin typeface="Marcellus SC"/>
                <a:ea typeface="Marcellus SC"/>
                <a:cs typeface="Marcellus SC"/>
                <a:sym typeface="Marcellus SC"/>
              </a:rPr>
              <a:t>2012</a:t>
            </a:r>
            <a:endParaRPr sz="2700">
              <a:solidFill>
                <a:srgbClr val="6C911C"/>
              </a:solidFill>
              <a:latin typeface="Marcellus SC"/>
              <a:ea typeface="Marcellus SC"/>
              <a:cs typeface="Marcellus SC"/>
              <a:sym typeface="Marcellus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6345" l="21319" r="24221" t="17624"/>
          <a:stretch/>
        </p:blipFill>
        <p:spPr>
          <a:xfrm>
            <a:off x="2660074" y="230428"/>
            <a:ext cx="4564487" cy="4248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166035" y="433136"/>
            <a:ext cx="2035744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C911C"/>
                </a:solidFill>
                <a:latin typeface="Marcellus SC"/>
                <a:ea typeface="Marcellus SC"/>
                <a:cs typeface="Marcellus SC"/>
                <a:sym typeface="Marcellus SC"/>
              </a:rPr>
              <a:t>Salt water intrusion into mangrove species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C911C"/>
                </a:solidFill>
                <a:latin typeface="Marcellus SC"/>
                <a:ea typeface="Marcellus SC"/>
                <a:cs typeface="Marcellus SC"/>
                <a:sym typeface="Marcellus SC"/>
              </a:rPr>
              <a:t>2050</a:t>
            </a:r>
            <a:endParaRPr sz="2700">
              <a:solidFill>
                <a:srgbClr val="6C911C"/>
              </a:solidFill>
              <a:latin typeface="Marcellus SC"/>
              <a:ea typeface="Marcellus SC"/>
              <a:cs typeface="Marcellus SC"/>
              <a:sym typeface="Marcellus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