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0E97D-74CE-46F2-B477-C90BFF452DFB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AD24C304-92E8-4302-AD94-BE7C01B6D900}">
      <dgm:prSet phldrT="[Texto]" custT="1"/>
      <dgm:spPr/>
      <dgm:t>
        <a:bodyPr/>
        <a:lstStyle/>
        <a:p>
          <a:pPr algn="ctr"/>
          <a:r>
            <a:rPr lang="es-E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Introducción y objetivos:</a:t>
          </a:r>
        </a:p>
        <a:p>
          <a:pPr algn="just"/>
          <a:r>
            <a:rPr lang="es-ES" sz="1600" b="0" u="sng" dirty="0">
              <a:latin typeface="Times New Roman" panose="02020603050405020304" pitchFamily="18" charset="0"/>
              <a:cs typeface="Times New Roman" panose="02020603050405020304" pitchFamily="18" charset="0"/>
            </a:rPr>
            <a:t>Objetivo principal:</a:t>
          </a:r>
          <a:r>
            <a:rPr lang="es-E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predecir el monto total de venta en una tienda de retail.</a:t>
          </a:r>
        </a:p>
        <a:p>
          <a:pPr algn="just"/>
          <a:r>
            <a:rPr lang="es-E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Uso de técnicas de </a:t>
          </a:r>
          <a:r>
            <a:rPr lang="es-ES" sz="1600" i="1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</a:t>
          </a:r>
          <a:r>
            <a:rPr lang="es-E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para modelar y comparar distintos algoritmos de regresión.</a:t>
          </a:r>
        </a:p>
        <a:p>
          <a:pPr algn="ctr"/>
          <a:endParaRPr lang="es-CL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E4D0D9-B220-4935-B70E-89842B789AA4}" type="parTrans" cxnId="{708FA8D8-5592-4FC8-B477-C6A3D87733C2}">
      <dgm:prSet/>
      <dgm:spPr/>
      <dgm:t>
        <a:bodyPr/>
        <a:lstStyle/>
        <a:p>
          <a:endParaRPr lang="es-CL"/>
        </a:p>
      </dgm:t>
    </dgm:pt>
    <dgm:pt modelId="{4DEF5713-3EC5-4C6E-8F7F-E166A7C4B443}" type="sibTrans" cxnId="{708FA8D8-5592-4FC8-B477-C6A3D87733C2}">
      <dgm:prSet/>
      <dgm:spPr/>
      <dgm:t>
        <a:bodyPr/>
        <a:lstStyle/>
        <a:p>
          <a:endParaRPr lang="es-CL"/>
        </a:p>
      </dgm:t>
    </dgm:pt>
    <dgm:pt modelId="{A61B5B03-5C09-4062-9FDA-D5BE44282165}">
      <dgm:prSet phldrT="[Texto]" custT="1"/>
      <dgm:spPr/>
      <dgm:t>
        <a:bodyPr/>
        <a:lstStyle/>
        <a:p>
          <a:pPr algn="ctr"/>
          <a:r>
            <a:rPr lang="es-E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 Descripción del conjunto de datos:</a:t>
          </a:r>
        </a:p>
        <a:p>
          <a:pPr algn="just"/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1000 registros con variables numéricas (edad, cantidad, precio y año), variables categóricas (genero, categoría del producto, mes y día de la semana).</a:t>
          </a:r>
        </a:p>
        <a:p>
          <a:pPr algn="just"/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Variables eliminadas por ser irrelevantes o redundantes (</a:t>
          </a:r>
          <a:r>
            <a:rPr lang="es-ES" sz="1600" b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Ids</a:t>
          </a:r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 y variables calculadas a partir del target).</a:t>
          </a:r>
        </a:p>
        <a:p>
          <a:pPr algn="just"/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Target: total_amount (variable continua).</a:t>
          </a:r>
        </a:p>
      </dgm:t>
    </dgm:pt>
    <dgm:pt modelId="{364ADE54-92E3-40DE-BCD6-60ACBBD1502B}" type="parTrans" cxnId="{C81C502A-8EE1-414A-A9B8-98867E7AF898}">
      <dgm:prSet/>
      <dgm:spPr/>
      <dgm:t>
        <a:bodyPr/>
        <a:lstStyle/>
        <a:p>
          <a:endParaRPr lang="es-CL"/>
        </a:p>
      </dgm:t>
    </dgm:pt>
    <dgm:pt modelId="{40FEA5BC-B432-4E2E-860F-DF03ADF92A3D}" type="sibTrans" cxnId="{C81C502A-8EE1-414A-A9B8-98867E7AF898}">
      <dgm:prSet/>
      <dgm:spPr/>
      <dgm:t>
        <a:bodyPr/>
        <a:lstStyle/>
        <a:p>
          <a:endParaRPr lang="es-CL"/>
        </a:p>
      </dgm:t>
    </dgm:pt>
    <dgm:pt modelId="{6670046A-680B-4D77-9087-939237D3AE1B}">
      <dgm:prSet phldrT="[Texto]" custT="1"/>
      <dgm:spPr/>
      <dgm:t>
        <a:bodyPr/>
        <a:lstStyle/>
        <a:p>
          <a:pPr algn="ctr"/>
          <a:r>
            <a:rPr lang="es-E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 Principales análisis y hallazgos:</a:t>
          </a:r>
        </a:p>
        <a:p>
          <a:pPr algn="just"/>
          <a:r>
            <a:rPr lang="es-ES" sz="1600" b="0" u="sng" dirty="0">
              <a:latin typeface="Times New Roman" panose="02020603050405020304" pitchFamily="18" charset="0"/>
              <a:cs typeface="Times New Roman" panose="02020603050405020304" pitchFamily="18" charset="0"/>
            </a:rPr>
            <a:t>Exploración y limpieza :</a:t>
          </a:r>
          <a:r>
            <a:rPr lang="es-E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sin datos nulos ni duplicados. </a:t>
          </a:r>
        </a:p>
        <a:p>
          <a:pPr algn="just"/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Mapa de calor con correlaciones relevantes.</a:t>
          </a:r>
        </a:p>
        <a:p>
          <a:pPr algn="just"/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Visualizaciones de la relación entre cantidad, precio unitario y monto total.</a:t>
          </a:r>
        </a:p>
      </dgm:t>
    </dgm:pt>
    <dgm:pt modelId="{69F7372C-3022-48E9-B628-A1852EFD55AE}" type="parTrans" cxnId="{BFD1C935-CCD1-40C5-A860-3C754B2CBB80}">
      <dgm:prSet/>
      <dgm:spPr/>
      <dgm:t>
        <a:bodyPr/>
        <a:lstStyle/>
        <a:p>
          <a:endParaRPr lang="es-CL"/>
        </a:p>
      </dgm:t>
    </dgm:pt>
    <dgm:pt modelId="{BD00A0AF-A196-4347-BBC7-F2DFDD3C1503}" type="sibTrans" cxnId="{BFD1C935-CCD1-40C5-A860-3C754B2CBB80}">
      <dgm:prSet/>
      <dgm:spPr/>
      <dgm:t>
        <a:bodyPr/>
        <a:lstStyle/>
        <a:p>
          <a:endParaRPr lang="es-CL"/>
        </a:p>
      </dgm:t>
    </dgm:pt>
    <dgm:pt modelId="{443A60F9-6E07-4286-8F07-3DBD1DFEE01D}">
      <dgm:prSet phldrT="[Texto]" custT="1"/>
      <dgm:spPr/>
      <dgm:t>
        <a:bodyPr/>
        <a:lstStyle/>
        <a:p>
          <a:pPr algn="ctr"/>
          <a:r>
            <a:rPr lang="es-E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4. Visualizaciones claves:</a:t>
          </a:r>
        </a:p>
        <a:p>
          <a:pPr algn="just"/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Scatter plots mostraron tendencias de monto total vs cantidad, precio por unidad y edad.</a:t>
          </a:r>
        </a:p>
        <a:p>
          <a:pPr algn="just"/>
          <a:r>
            <a:rPr lang="es-E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Mapa de calor de correlación entre variables numéricas. </a:t>
          </a:r>
          <a:endParaRPr lang="es-CL" sz="1600" dirty="0"/>
        </a:p>
      </dgm:t>
    </dgm:pt>
    <dgm:pt modelId="{47E18543-E988-4E0A-9407-F8F204699194}" type="parTrans" cxnId="{9DBF7910-9956-46CC-9CC3-658170961673}">
      <dgm:prSet/>
      <dgm:spPr/>
      <dgm:t>
        <a:bodyPr/>
        <a:lstStyle/>
        <a:p>
          <a:endParaRPr lang="es-CL"/>
        </a:p>
      </dgm:t>
    </dgm:pt>
    <dgm:pt modelId="{A96EC875-09F8-499D-B490-2DB4D04F09FB}" type="sibTrans" cxnId="{9DBF7910-9956-46CC-9CC3-658170961673}">
      <dgm:prSet/>
      <dgm:spPr/>
      <dgm:t>
        <a:bodyPr/>
        <a:lstStyle/>
        <a:p>
          <a:endParaRPr lang="es-CL"/>
        </a:p>
      </dgm:t>
    </dgm:pt>
    <dgm:pt modelId="{B7F95084-8BCC-440D-91EB-481E30AEDA6A}">
      <dgm:prSet phldrT="[Texto]" custT="1"/>
      <dgm:spPr/>
      <dgm:t>
        <a:bodyPr/>
        <a:lstStyle/>
        <a:p>
          <a:pPr algn="ctr"/>
          <a:r>
            <a:rPr lang="es-E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5. Conclusiones y recomendaciones:</a:t>
          </a:r>
        </a:p>
        <a:p>
          <a:pPr algn="just"/>
          <a:r>
            <a:rPr lang="es-CL" sz="1600" dirty="0"/>
            <a:t>Los mejores modelos para predecir el monto total fueron: Random Forest, XGBoost, LGBM, con un desempeño casi perfecto (R2 ~1).</a:t>
          </a:r>
        </a:p>
        <a:p>
          <a:pPr algn="just"/>
          <a:r>
            <a:rPr lang="es-CL" sz="1600" dirty="0"/>
            <a:t>Modelos clásicos como regresión lineal y KNN mostraron buen desempeño, pero menor precisión. </a:t>
          </a:r>
        </a:p>
        <a:p>
          <a:pPr algn="just"/>
          <a:r>
            <a:rPr lang="es-CL" sz="1600" dirty="0"/>
            <a:t>Como recomendación, incluir mas datos históricos.</a:t>
          </a:r>
        </a:p>
      </dgm:t>
    </dgm:pt>
    <dgm:pt modelId="{E65BAD4B-7A36-43B0-954B-C93B52A3208C}" type="parTrans" cxnId="{5C53F1BB-746D-4C6E-AED1-271F73888F68}">
      <dgm:prSet/>
      <dgm:spPr/>
      <dgm:t>
        <a:bodyPr/>
        <a:lstStyle/>
        <a:p>
          <a:endParaRPr lang="es-CL"/>
        </a:p>
      </dgm:t>
    </dgm:pt>
    <dgm:pt modelId="{E1245B38-441D-4813-894B-7945CA2D4B56}" type="sibTrans" cxnId="{5C53F1BB-746D-4C6E-AED1-271F73888F68}">
      <dgm:prSet/>
      <dgm:spPr/>
      <dgm:t>
        <a:bodyPr/>
        <a:lstStyle/>
        <a:p>
          <a:endParaRPr lang="es-CL"/>
        </a:p>
      </dgm:t>
    </dgm:pt>
    <dgm:pt modelId="{4E97ABF9-64C0-4817-A959-7DA551AE3A4E}" type="pres">
      <dgm:prSet presAssocID="{F210E97D-74CE-46F2-B477-C90BFF452DFB}" presName="diagram" presStyleCnt="0">
        <dgm:presLayoutVars>
          <dgm:dir/>
          <dgm:resizeHandles val="exact"/>
        </dgm:presLayoutVars>
      </dgm:prSet>
      <dgm:spPr/>
    </dgm:pt>
    <dgm:pt modelId="{1B1E5C89-F7F1-4644-B148-FB7408EDB4EB}" type="pres">
      <dgm:prSet presAssocID="{AD24C304-92E8-4302-AD94-BE7C01B6D900}" presName="node" presStyleLbl="node1" presStyleIdx="0" presStyleCnt="5">
        <dgm:presLayoutVars>
          <dgm:bulletEnabled val="1"/>
        </dgm:presLayoutVars>
      </dgm:prSet>
      <dgm:spPr/>
    </dgm:pt>
    <dgm:pt modelId="{85DA7A29-E2EB-4F88-A611-19221876E8B2}" type="pres">
      <dgm:prSet presAssocID="{4DEF5713-3EC5-4C6E-8F7F-E166A7C4B443}" presName="sibTrans" presStyleCnt="0"/>
      <dgm:spPr/>
    </dgm:pt>
    <dgm:pt modelId="{2700C086-52AB-4C5A-9CBF-42C4DD7F4537}" type="pres">
      <dgm:prSet presAssocID="{A61B5B03-5C09-4062-9FDA-D5BE44282165}" presName="node" presStyleLbl="node1" presStyleIdx="1" presStyleCnt="5">
        <dgm:presLayoutVars>
          <dgm:bulletEnabled val="1"/>
        </dgm:presLayoutVars>
      </dgm:prSet>
      <dgm:spPr/>
    </dgm:pt>
    <dgm:pt modelId="{9452B78D-272F-4ABC-8EDB-9A448B6FCF7E}" type="pres">
      <dgm:prSet presAssocID="{40FEA5BC-B432-4E2E-860F-DF03ADF92A3D}" presName="sibTrans" presStyleCnt="0"/>
      <dgm:spPr/>
    </dgm:pt>
    <dgm:pt modelId="{B4AB5AAC-0AAC-4F71-BE67-874FC4D2CE72}" type="pres">
      <dgm:prSet presAssocID="{6670046A-680B-4D77-9087-939237D3AE1B}" presName="node" presStyleLbl="node1" presStyleIdx="2" presStyleCnt="5">
        <dgm:presLayoutVars>
          <dgm:bulletEnabled val="1"/>
        </dgm:presLayoutVars>
      </dgm:prSet>
      <dgm:spPr/>
    </dgm:pt>
    <dgm:pt modelId="{B8002AC4-CDCE-4A25-A016-19CE8CE08296}" type="pres">
      <dgm:prSet presAssocID="{BD00A0AF-A196-4347-BBC7-F2DFDD3C1503}" presName="sibTrans" presStyleCnt="0"/>
      <dgm:spPr/>
    </dgm:pt>
    <dgm:pt modelId="{FBD68A94-9B85-4C77-B5C4-A9F7DE12AF7A}" type="pres">
      <dgm:prSet presAssocID="{443A60F9-6E07-4286-8F07-3DBD1DFEE01D}" presName="node" presStyleLbl="node1" presStyleIdx="3" presStyleCnt="5">
        <dgm:presLayoutVars>
          <dgm:bulletEnabled val="1"/>
        </dgm:presLayoutVars>
      </dgm:prSet>
      <dgm:spPr/>
    </dgm:pt>
    <dgm:pt modelId="{8B7B5B92-7C94-4C09-87C5-A6C3D444A3B7}" type="pres">
      <dgm:prSet presAssocID="{A96EC875-09F8-499D-B490-2DB4D04F09FB}" presName="sibTrans" presStyleCnt="0"/>
      <dgm:spPr/>
    </dgm:pt>
    <dgm:pt modelId="{B9B48369-3774-4525-A863-1E49B4987836}" type="pres">
      <dgm:prSet presAssocID="{B7F95084-8BCC-440D-91EB-481E30AEDA6A}" presName="node" presStyleLbl="node1" presStyleIdx="4" presStyleCnt="5">
        <dgm:presLayoutVars>
          <dgm:bulletEnabled val="1"/>
        </dgm:presLayoutVars>
      </dgm:prSet>
      <dgm:spPr/>
    </dgm:pt>
  </dgm:ptLst>
  <dgm:cxnLst>
    <dgm:cxn modelId="{9DBF7910-9956-46CC-9CC3-658170961673}" srcId="{F210E97D-74CE-46F2-B477-C90BFF452DFB}" destId="{443A60F9-6E07-4286-8F07-3DBD1DFEE01D}" srcOrd="3" destOrd="0" parTransId="{47E18543-E988-4E0A-9407-F8F204699194}" sibTransId="{A96EC875-09F8-499D-B490-2DB4D04F09FB}"/>
    <dgm:cxn modelId="{C81C502A-8EE1-414A-A9B8-98867E7AF898}" srcId="{F210E97D-74CE-46F2-B477-C90BFF452DFB}" destId="{A61B5B03-5C09-4062-9FDA-D5BE44282165}" srcOrd="1" destOrd="0" parTransId="{364ADE54-92E3-40DE-BCD6-60ACBBD1502B}" sibTransId="{40FEA5BC-B432-4E2E-860F-DF03ADF92A3D}"/>
    <dgm:cxn modelId="{BFD1C935-CCD1-40C5-A860-3C754B2CBB80}" srcId="{F210E97D-74CE-46F2-B477-C90BFF452DFB}" destId="{6670046A-680B-4D77-9087-939237D3AE1B}" srcOrd="2" destOrd="0" parTransId="{69F7372C-3022-48E9-B628-A1852EFD55AE}" sibTransId="{BD00A0AF-A196-4347-BBC7-F2DFDD3C1503}"/>
    <dgm:cxn modelId="{9DBB4238-FBAA-4B2F-9B39-66C77B09A028}" type="presOf" srcId="{B7F95084-8BCC-440D-91EB-481E30AEDA6A}" destId="{B9B48369-3774-4525-A863-1E49B4987836}" srcOrd="0" destOrd="0" presId="urn:microsoft.com/office/officeart/2005/8/layout/default"/>
    <dgm:cxn modelId="{19177E4A-3299-475C-8D16-B5B64D235394}" type="presOf" srcId="{A61B5B03-5C09-4062-9FDA-D5BE44282165}" destId="{2700C086-52AB-4C5A-9CBF-42C4DD7F4537}" srcOrd="0" destOrd="0" presId="urn:microsoft.com/office/officeart/2005/8/layout/default"/>
    <dgm:cxn modelId="{3945D99C-6AEB-40C1-977D-FAEAB12D3B5B}" type="presOf" srcId="{F210E97D-74CE-46F2-B477-C90BFF452DFB}" destId="{4E97ABF9-64C0-4817-A959-7DA551AE3A4E}" srcOrd="0" destOrd="0" presId="urn:microsoft.com/office/officeart/2005/8/layout/default"/>
    <dgm:cxn modelId="{C194F6A5-CC43-4223-8A4C-F103AB8FA3FD}" type="presOf" srcId="{AD24C304-92E8-4302-AD94-BE7C01B6D900}" destId="{1B1E5C89-F7F1-4644-B148-FB7408EDB4EB}" srcOrd="0" destOrd="0" presId="urn:microsoft.com/office/officeart/2005/8/layout/default"/>
    <dgm:cxn modelId="{D1D776B1-85DA-4B2F-9566-1BE138FC3240}" type="presOf" srcId="{6670046A-680B-4D77-9087-939237D3AE1B}" destId="{B4AB5AAC-0AAC-4F71-BE67-874FC4D2CE72}" srcOrd="0" destOrd="0" presId="urn:microsoft.com/office/officeart/2005/8/layout/default"/>
    <dgm:cxn modelId="{5C53F1BB-746D-4C6E-AED1-271F73888F68}" srcId="{F210E97D-74CE-46F2-B477-C90BFF452DFB}" destId="{B7F95084-8BCC-440D-91EB-481E30AEDA6A}" srcOrd="4" destOrd="0" parTransId="{E65BAD4B-7A36-43B0-954B-C93B52A3208C}" sibTransId="{E1245B38-441D-4813-894B-7945CA2D4B56}"/>
    <dgm:cxn modelId="{708FA8D8-5592-4FC8-B477-C6A3D87733C2}" srcId="{F210E97D-74CE-46F2-B477-C90BFF452DFB}" destId="{AD24C304-92E8-4302-AD94-BE7C01B6D900}" srcOrd="0" destOrd="0" parTransId="{D9E4D0D9-B220-4935-B70E-89842B789AA4}" sibTransId="{4DEF5713-3EC5-4C6E-8F7F-E166A7C4B443}"/>
    <dgm:cxn modelId="{0576E2D8-D916-4E7A-A93F-FD0650970070}" type="presOf" srcId="{443A60F9-6E07-4286-8F07-3DBD1DFEE01D}" destId="{FBD68A94-9B85-4C77-B5C4-A9F7DE12AF7A}" srcOrd="0" destOrd="0" presId="urn:microsoft.com/office/officeart/2005/8/layout/default"/>
    <dgm:cxn modelId="{55433054-F5D4-498B-9BE9-92831DEFBF93}" type="presParOf" srcId="{4E97ABF9-64C0-4817-A959-7DA551AE3A4E}" destId="{1B1E5C89-F7F1-4644-B148-FB7408EDB4EB}" srcOrd="0" destOrd="0" presId="urn:microsoft.com/office/officeart/2005/8/layout/default"/>
    <dgm:cxn modelId="{24FB5B58-6630-4041-9A3D-A78AF9606C72}" type="presParOf" srcId="{4E97ABF9-64C0-4817-A959-7DA551AE3A4E}" destId="{85DA7A29-E2EB-4F88-A611-19221876E8B2}" srcOrd="1" destOrd="0" presId="urn:microsoft.com/office/officeart/2005/8/layout/default"/>
    <dgm:cxn modelId="{A104C7F3-D7F5-4737-A1F8-42B055426E80}" type="presParOf" srcId="{4E97ABF9-64C0-4817-A959-7DA551AE3A4E}" destId="{2700C086-52AB-4C5A-9CBF-42C4DD7F4537}" srcOrd="2" destOrd="0" presId="urn:microsoft.com/office/officeart/2005/8/layout/default"/>
    <dgm:cxn modelId="{31827520-3243-4C00-9CDB-611F99E791E9}" type="presParOf" srcId="{4E97ABF9-64C0-4817-A959-7DA551AE3A4E}" destId="{9452B78D-272F-4ABC-8EDB-9A448B6FCF7E}" srcOrd="3" destOrd="0" presId="urn:microsoft.com/office/officeart/2005/8/layout/default"/>
    <dgm:cxn modelId="{A2E123FE-F116-4F3A-BBDF-8BFF979D448D}" type="presParOf" srcId="{4E97ABF9-64C0-4817-A959-7DA551AE3A4E}" destId="{B4AB5AAC-0AAC-4F71-BE67-874FC4D2CE72}" srcOrd="4" destOrd="0" presId="urn:microsoft.com/office/officeart/2005/8/layout/default"/>
    <dgm:cxn modelId="{62D07E5E-828F-45A4-8F80-90F588141C24}" type="presParOf" srcId="{4E97ABF9-64C0-4817-A959-7DA551AE3A4E}" destId="{B8002AC4-CDCE-4A25-A016-19CE8CE08296}" srcOrd="5" destOrd="0" presId="urn:microsoft.com/office/officeart/2005/8/layout/default"/>
    <dgm:cxn modelId="{D7FF9E64-9BB4-4427-B700-FDC719A06683}" type="presParOf" srcId="{4E97ABF9-64C0-4817-A959-7DA551AE3A4E}" destId="{FBD68A94-9B85-4C77-B5C4-A9F7DE12AF7A}" srcOrd="6" destOrd="0" presId="urn:microsoft.com/office/officeart/2005/8/layout/default"/>
    <dgm:cxn modelId="{97B2629C-0511-4F6A-8D2C-15F6A98BC937}" type="presParOf" srcId="{4E97ABF9-64C0-4817-A959-7DA551AE3A4E}" destId="{8B7B5B92-7C94-4C09-87C5-A6C3D444A3B7}" srcOrd="7" destOrd="0" presId="urn:microsoft.com/office/officeart/2005/8/layout/default"/>
    <dgm:cxn modelId="{5A050CD7-9D65-4359-B296-2DF1B555BD50}" type="presParOf" srcId="{4E97ABF9-64C0-4817-A959-7DA551AE3A4E}" destId="{B9B48369-3774-4525-A863-1E49B498783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E5C89-F7F1-4644-B148-FB7408EDB4EB}">
      <dsp:nvSpPr>
        <dsp:cNvPr id="0" name=""/>
        <dsp:cNvSpPr/>
      </dsp:nvSpPr>
      <dsp:spPr>
        <a:xfrm>
          <a:off x="0" y="1231979"/>
          <a:ext cx="3671861" cy="22031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Introducción y objetivos: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Objetivo principal:</a:t>
          </a:r>
          <a:r>
            <a:rPr lang="es-E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predecir el monto total de venta en una tienda de retail.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Uso de técnicas de </a:t>
          </a:r>
          <a:r>
            <a:rPr lang="es-ES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</a:t>
          </a:r>
          <a:r>
            <a:rPr lang="es-E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para modelar y comparar distintos algoritmos de regresión.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31979"/>
        <a:ext cx="3671861" cy="2203116"/>
      </dsp:txXfrm>
    </dsp:sp>
    <dsp:sp modelId="{2700C086-52AB-4C5A-9CBF-42C4DD7F4537}">
      <dsp:nvSpPr>
        <dsp:cNvPr id="0" name=""/>
        <dsp:cNvSpPr/>
      </dsp:nvSpPr>
      <dsp:spPr>
        <a:xfrm>
          <a:off x="4039047" y="1231979"/>
          <a:ext cx="3671861" cy="22031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Descripción del conjunto de datos: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1000 registros con variables numéricas (edad, cantidad, precio y año), variables categóricas (genero, categoría del producto, mes y día de la semana).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Variables eliminadas por ser irrelevantes o redundantes (</a:t>
          </a:r>
          <a:r>
            <a:rPr lang="es-ES" sz="1600" b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Ids</a:t>
          </a: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y variables calculadas a partir del target).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Target: total_amount (variable continua).</a:t>
          </a:r>
        </a:p>
      </dsp:txBody>
      <dsp:txXfrm>
        <a:off x="4039047" y="1231979"/>
        <a:ext cx="3671861" cy="2203116"/>
      </dsp:txXfrm>
    </dsp:sp>
    <dsp:sp modelId="{B4AB5AAC-0AAC-4F71-BE67-874FC4D2CE72}">
      <dsp:nvSpPr>
        <dsp:cNvPr id="0" name=""/>
        <dsp:cNvSpPr/>
      </dsp:nvSpPr>
      <dsp:spPr>
        <a:xfrm>
          <a:off x="8078094" y="1231979"/>
          <a:ext cx="3671861" cy="22031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Principales análisis y hallazgos: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Exploración y limpieza :</a:t>
          </a:r>
          <a:r>
            <a:rPr lang="es-E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 datos nulos ni duplicados. 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Mapa de calor con correlaciones relevantes.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Visualizaciones de la relación entre cantidad, precio unitario y monto total.</a:t>
          </a:r>
        </a:p>
      </dsp:txBody>
      <dsp:txXfrm>
        <a:off x="8078094" y="1231979"/>
        <a:ext cx="3671861" cy="2203116"/>
      </dsp:txXfrm>
    </dsp:sp>
    <dsp:sp modelId="{FBD68A94-9B85-4C77-B5C4-A9F7DE12AF7A}">
      <dsp:nvSpPr>
        <dsp:cNvPr id="0" name=""/>
        <dsp:cNvSpPr/>
      </dsp:nvSpPr>
      <dsp:spPr>
        <a:xfrm>
          <a:off x="2019523" y="3802282"/>
          <a:ext cx="3671861" cy="22031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Visualizaciones claves: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Scatter plots mostraron tendencias de monto total vs cantidad, precio por unidad y edad.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Mapa de calor de correlación entre variables numéricas. </a:t>
          </a:r>
          <a:endParaRPr lang="es-CL" sz="1600" kern="1200" dirty="0"/>
        </a:p>
      </dsp:txBody>
      <dsp:txXfrm>
        <a:off x="2019523" y="3802282"/>
        <a:ext cx="3671861" cy="2203116"/>
      </dsp:txXfrm>
    </dsp:sp>
    <dsp:sp modelId="{B9B48369-3774-4525-A863-1E49B4987836}">
      <dsp:nvSpPr>
        <dsp:cNvPr id="0" name=""/>
        <dsp:cNvSpPr/>
      </dsp:nvSpPr>
      <dsp:spPr>
        <a:xfrm>
          <a:off x="6058571" y="3802282"/>
          <a:ext cx="3671861" cy="22031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Conclusiones y recomendaciones: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Los mejores modelos para predecir el monto total fueron: Random Forest, XGBoost, LGBM, con un desempeño casi perfecto (R2 ~1).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Modelos clásicos como regresión lineal y KNN mostraron buen desempeño, pero menor precisión. </a:t>
          </a:r>
        </a:p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Como recomendación, incluir mas datos históricos.</a:t>
          </a:r>
        </a:p>
      </dsp:txBody>
      <dsp:txXfrm>
        <a:off x="6058571" y="3802282"/>
        <a:ext cx="3671861" cy="220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BAC145D-8BCC-3B02-8960-36174F763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129399"/>
              </p:ext>
            </p:extLst>
          </p:nvPr>
        </p:nvGraphicFramePr>
        <p:xfrm>
          <a:off x="145915" y="428017"/>
          <a:ext cx="11749956" cy="7237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CD94C38-08FE-8E50-F248-6F58BAE9D422}"/>
              </a:ext>
            </a:extLst>
          </p:cNvPr>
          <p:cNvSpPr txBox="1"/>
          <p:nvPr/>
        </p:nvSpPr>
        <p:spPr>
          <a:xfrm>
            <a:off x="1197138" y="600406"/>
            <a:ext cx="6313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Proyecto de Predicción de Ventas</a:t>
            </a:r>
            <a:endParaRPr lang="es-CL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67B0C78F-8C79-FE1A-D290-2E210BB054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4202" y="0"/>
            <a:ext cx="4817798" cy="11743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9564CE-4C6C-EB4A-6918-F83B7957E665}"/>
              </a:ext>
            </a:extLst>
          </p:cNvPr>
          <p:cNvSpPr txBox="1"/>
          <p:nvPr/>
        </p:nvSpPr>
        <p:spPr>
          <a:xfrm>
            <a:off x="10588170" y="6273225"/>
            <a:ext cx="341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Mitzy Ponce</a:t>
            </a:r>
            <a:endParaRPr lang="es-C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33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230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Circuito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Mitzy Ponce</dc:creator>
  <cp:lastModifiedBy>Mitzy Ponce</cp:lastModifiedBy>
  <cp:revision>3</cp:revision>
  <dcterms:created xsi:type="dcterms:W3CDTF">2025-07-10T00:39:47Z</dcterms:created>
  <dcterms:modified xsi:type="dcterms:W3CDTF">2025-07-10T01:02:47Z</dcterms:modified>
</cp:coreProperties>
</file>