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5" r:id="rId4"/>
    <p:sldId id="266" r:id="rId5"/>
    <p:sldId id="267" r:id="rId6"/>
    <p:sldId id="258" r:id="rId7"/>
    <p:sldId id="259" r:id="rId8"/>
    <p:sldId id="260" r:id="rId9"/>
    <p:sldId id="264" r:id="rId10"/>
    <p:sldId id="261" r:id="rId11"/>
    <p:sldId id="270" r:id="rId12"/>
    <p:sldId id="271" r:id="rId13"/>
    <p:sldId id="268" r:id="rId1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26FE"/>
    <a:srgbClr val="B8F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97"/>
    <p:restoredTop sz="94761"/>
  </p:normalViewPr>
  <p:slideViewPr>
    <p:cSldViewPr snapToGrid="0">
      <p:cViewPr varScale="1">
        <p:scale>
          <a:sx n="143" d="100"/>
          <a:sy n="143" d="100"/>
        </p:scale>
        <p:origin x="18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835FD-75C2-DF4B-8DB4-87A00B36A8AA}" type="datetimeFigureOut">
              <a:rPr kumimoji="1" lang="ko-Kore-KR" altLang="en-US" smtClean="0"/>
              <a:t>2023. 6. 6.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95A35-43E8-9140-A562-E22CAD589F3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046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95A35-43E8-9140-A562-E22CAD589F3B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3652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95A35-43E8-9140-A562-E22CAD589F3B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0767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95A35-43E8-9140-A562-E22CAD589F3B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7097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95A35-43E8-9140-A562-E22CAD589F3B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8755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ADA5B-61C7-EDE5-0B11-48BCFD941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8E3258-2100-2570-AE0A-47539DFDD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BF661-B107-DA0E-3E2B-BCB09DF74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B245-F44F-974F-A83F-C90DDDB8965E}" type="datetimeFigureOut">
              <a:rPr kumimoji="1" lang="ko-Kore-KR" altLang="en-US" smtClean="0"/>
              <a:t>2023. 6. 6.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5BFB4-E7E8-8180-9551-3B65054DB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249855-2128-41DF-457D-E3871515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0EA-8481-0C41-8E72-DF41D2262D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309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A454E-DF68-C766-C291-D894F755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2730B3-F141-1AC6-94E5-F20637BD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068CC9-9547-8AB6-E979-5D0E9DEC4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B245-F44F-974F-A83F-C90DDDB8965E}" type="datetimeFigureOut">
              <a:rPr kumimoji="1" lang="ko-Kore-KR" altLang="en-US" smtClean="0"/>
              <a:t>2023. 6. 6.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3AA1CD-831E-D991-B434-5CC87DB3A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6DA25-B234-44F9-E2EE-BF2C0579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0EA-8481-0C41-8E72-DF41D2262D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510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EE9DBC-752E-56B5-21D7-68E6516D8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FDC0F0-9A4A-5140-290A-EB77D53D4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52826D-DB90-3581-6EE6-24A52FC95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B245-F44F-974F-A83F-C90DDDB8965E}" type="datetimeFigureOut">
              <a:rPr kumimoji="1" lang="ko-Kore-KR" altLang="en-US" smtClean="0"/>
              <a:t>2023. 6. 6.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F0DEE-A293-4CA6-886A-FD7DAFA0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F1C5F1-A241-F1F6-7D47-3810D70A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0EA-8481-0C41-8E72-DF41D2262D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186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A2DCC-93CF-1FB9-D6C7-6B8B1E49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9B9F74-FBB7-90FC-9C78-C2D698A96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CDCACF-D4D7-4B36-F3BD-E95E0F3F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B245-F44F-974F-A83F-C90DDDB8965E}" type="datetimeFigureOut">
              <a:rPr kumimoji="1" lang="ko-Kore-KR" altLang="en-US" smtClean="0"/>
              <a:t>2023. 6. 6.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0B8472-46A3-BAB5-D989-4EB0EF43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152C9B-51A8-8FC6-3CFC-79135BE5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0EA-8481-0C41-8E72-DF41D2262D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2341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F184D-5A6F-C0C8-154F-4B5601814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17A91A-C9E3-2229-F32B-E477AF694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A8A941-C98C-6744-F437-C1228F1E6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B245-F44F-974F-A83F-C90DDDB8965E}" type="datetimeFigureOut">
              <a:rPr kumimoji="1" lang="ko-Kore-KR" altLang="en-US" smtClean="0"/>
              <a:t>2023. 6. 6.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B0E50D-32C2-E2A4-E4D7-4D70B6388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A05E9-C5B9-F526-3C72-9924ACB2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0EA-8481-0C41-8E72-DF41D2262D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893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F41D2-DEAF-F7EE-2FCB-001824575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17D876-4E04-6543-1F72-A47A306D3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F8E8D1-52A6-911D-0DE3-38BFA5E3D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1C44F1-61A4-7360-31A6-273C5277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B245-F44F-974F-A83F-C90DDDB8965E}" type="datetimeFigureOut">
              <a:rPr kumimoji="1" lang="ko-Kore-KR" altLang="en-US" smtClean="0"/>
              <a:t>2023. 6. 6.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A44B62-2592-D668-5EF6-A4FB00DE2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9E676B-5E06-78C2-6031-396E9094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0EA-8481-0C41-8E72-DF41D2262D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78748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7B893-3DF8-AE94-4870-04AF313F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959F7C-10DD-940C-8CB6-6AE02F0E2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1E4213-DBEA-C059-CE67-06DFB5259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AB554E-423A-875B-898F-E1B4D883F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4DEAF1-6091-D07A-F6DD-7B677F7DB1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C5ABC9-74EC-CE12-D4E9-E0EA0EB37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B245-F44F-974F-A83F-C90DDDB8965E}" type="datetimeFigureOut">
              <a:rPr kumimoji="1" lang="ko-Kore-KR" altLang="en-US" smtClean="0"/>
              <a:t>2023. 6. 6.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42149B-629D-BD65-8C09-7F0472129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72B280-D0C4-819B-7140-272145B59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0EA-8481-0C41-8E72-DF41D2262D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511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843A5-BF1F-58B8-A04A-8C663AE8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F4B489-EA64-7CC3-D606-5AFF02CB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B245-F44F-974F-A83F-C90DDDB8965E}" type="datetimeFigureOut">
              <a:rPr kumimoji="1" lang="ko-Kore-KR" altLang="en-US" smtClean="0"/>
              <a:t>2023. 6. 6.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7A7E3F-8603-E536-9B94-B443C6C2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6D3E11-C9E1-DDB2-28C3-C404DBA27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0EA-8481-0C41-8E72-DF41D2262D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534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40CEFE-0C20-22B6-8407-12C8A20E1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B245-F44F-974F-A83F-C90DDDB8965E}" type="datetimeFigureOut">
              <a:rPr kumimoji="1" lang="ko-Kore-KR" altLang="en-US" smtClean="0"/>
              <a:t>2023. 6. 6.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DF6EEC-F426-7A33-9A24-FE3DE4FF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9BFFCD-2DE9-165A-C457-C0BF021B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0EA-8481-0C41-8E72-DF41D2262D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657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22290-A493-1B63-C2FF-E4640DB4A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A38ADF-8F8F-914B-5323-EB47C896A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363253-22AE-C7F6-4CF2-36839D805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F0F690-DF8B-B209-D18F-23A870FC5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B245-F44F-974F-A83F-C90DDDB8965E}" type="datetimeFigureOut">
              <a:rPr kumimoji="1" lang="ko-Kore-KR" altLang="en-US" smtClean="0"/>
              <a:t>2023. 6. 6.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8C65AE-E07B-6FD3-5A70-C2966810F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B809A-0D2C-8A12-2703-B50C5CDB1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0EA-8481-0C41-8E72-DF41D2262D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5154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E8D72-9A71-4E44-E8F9-451453015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8DBFE6-59C0-21C6-4376-FA79CA859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514852-42A7-FCE8-F889-2395C7578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81CC7E-AB4C-0741-0ABE-99B5B0D94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B245-F44F-974F-A83F-C90DDDB8965E}" type="datetimeFigureOut">
              <a:rPr kumimoji="1" lang="ko-Kore-KR" altLang="en-US" smtClean="0"/>
              <a:t>2023. 6. 6.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FE6F7E-844B-29CE-4345-B724B8E7C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DCFE9A-5C64-9B5B-20C5-7F1D0D916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0EA-8481-0C41-8E72-DF41D2262D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37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9A76EB-7FBD-CDA1-507D-9C37CFCAD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075BC9-5970-38C1-387D-94E72C005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A93872-55DA-BFBF-ED6F-6DBD9FDD2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5B245-F44F-974F-A83F-C90DDDB8965E}" type="datetimeFigureOut">
              <a:rPr kumimoji="1" lang="ko-Kore-KR" altLang="en-US" smtClean="0"/>
              <a:t>2023. 6. 6.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EB1E08-2B7E-B7CC-833F-A81646761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5304CD-03CD-9C8A-5512-6F9DDA253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150EA-8481-0C41-8E72-DF41D2262D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67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jeongmiae/Library/Mobile%20Documents/com~apple~CloudDocs/odada/00-oddodd/00-ezen/230525-&#4361;&#4467;&#4358;&#4449;&#4368;&#4467;%20&#4363;&#4464;&#4536;&#4367;&#4457;&#4523;&#4368;&#4454;&#4523;&#4366;&#4467;%20UIUX%20&#4355;&#4469;&#4364;&#4449;&#4363;&#4469;&#4523;%20&amp;%20&#4369;&#4467;&#4357;&#4457;&#4523;&#4368;&#4467;&#4363;&#4454;&#4523;&#4355;&#4467;(React,%20node.js)/00-intro/02-&#4355;&#4469;&#4364;&#4449;&#4363;&#4469;&#4523;/&#4359;&#4467;&#4357;&#4450;&#4523;&#4355;&#4467;&#4355;&#4450;&#4361;&#4449;&#4540;%20&#4363;&#4469;&#4359;&#4454;&#4523;&#4368;&#4467;%20&#4369;&#4454;&#4363;&#4469;&#4364;&#4469;%20&#4366;&#4460;&#4364;&#4457;&#4540;%20&#4355;&#4469;&#4364;&#4449;&#4363;&#4469;&#4523;%20(CSR-105708)/%5b&#4355;&#4457;&#4520;&#4361;&#4453;&#4354;&#4457;&#4523;&#4361;&#4462;&#4527;%5d&#4359;&#4467;&#4357;&#4450;&#4523;&#4355;&#4467;&#4355;&#4450;&#4361;&#4449;&#4540;_web_full(210810)_FL.png" TargetMode="External"/><Relationship Id="rId2" Type="http://schemas.openxmlformats.org/officeDocument/2006/relationships/hyperlink" Target="01-&#4352;&#4469;&#4370;&#4460;&#4520;/&#4370;&#4450;&#4359;&#4453;&#4536;_&#4355;&#4457;&#4520;&#4361;&#4453;&#4354;&#4457;&#4523;&#4361;&#4462;&#4527;%20&#4361;&#4462;&#4361;&#4449;&#4540;%20&#4363;&#4469;&#4359;&#4454;&#4523;&#4368;&#4467;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accal.co.kr:441/Event/BrandAward/" TargetMode="External"/><Relationship Id="rId4" Type="http://schemas.openxmlformats.org/officeDocument/2006/relationships/hyperlink" Target="https://eehd80.github.io/hb-event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ddcode.tistory.com/" TargetMode="External"/><Relationship Id="rId2" Type="http://schemas.openxmlformats.org/officeDocument/2006/relationships/hyperlink" Target="https://velog.io/@odad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xnet.co.k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dweb.co.kr/sub/agency.as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xnet.co.k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dweb.co.kr/sub/agency.as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xnet.co.k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dweb.co.kr/sub/agency.asp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kT4iVsnnhg?feature=oembe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그림 162">
            <a:extLst>
              <a:ext uri="{FF2B5EF4-FFF2-40B4-BE49-F238E27FC236}">
                <a16:creationId xmlns:a16="http://schemas.microsoft.com/office/drawing/2014/main" id="{D0F79F23-FF06-32BD-03C5-84D2AF86F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84371" y="0"/>
            <a:ext cx="1718055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0501C5-7B67-EB2F-7F9E-77FE4CF573C0}"/>
              </a:ext>
            </a:extLst>
          </p:cNvPr>
          <p:cNvSpPr txBox="1"/>
          <p:nvPr/>
        </p:nvSpPr>
        <p:spPr>
          <a:xfrm>
            <a:off x="5476412" y="3404573"/>
            <a:ext cx="58592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스마트 </a:t>
            </a:r>
            <a:r>
              <a:rPr kumimoji="1" lang="ko-KR" altLang="en-US" sz="24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웹콘텐츠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pPr algn="r"/>
            <a:r>
              <a:rPr kumimoji="1" lang="en-US" altLang="ko-KR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UIUX </a:t>
            </a: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디자인 </a:t>
            </a:r>
            <a:r>
              <a:rPr kumimoji="1" lang="en-US" altLang="ko-KR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&amp;</a:t>
            </a: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</a:t>
            </a:r>
            <a:r>
              <a:rPr kumimoji="1" lang="ko-KR" altLang="en-US" sz="24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프론트엔드</a:t>
            </a:r>
            <a:r>
              <a:rPr kumimoji="1" lang="en-US" altLang="ko-KR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(React, </a:t>
            </a:r>
            <a:r>
              <a:rPr kumimoji="1" lang="en-US" altLang="ko-KR" sz="24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node.js</a:t>
            </a:r>
            <a:r>
              <a:rPr kumimoji="1" lang="en-US" altLang="ko-KR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)</a:t>
            </a:r>
          </a:p>
        </p:txBody>
      </p:sp>
      <p:cxnSp>
        <p:nvCxnSpPr>
          <p:cNvPr id="161" name="직선 연결선[R] 160">
            <a:extLst>
              <a:ext uri="{FF2B5EF4-FFF2-40B4-BE49-F238E27FC236}">
                <a16:creationId xmlns:a16="http://schemas.microsoft.com/office/drawing/2014/main" id="{9885C448-22F6-AF10-4A11-BA414E6B8779}"/>
              </a:ext>
            </a:extLst>
          </p:cNvPr>
          <p:cNvCxnSpPr>
            <a:cxnSpLocks/>
          </p:cNvCxnSpPr>
          <p:nvPr/>
        </p:nvCxnSpPr>
        <p:spPr>
          <a:xfrm>
            <a:off x="5615709" y="4235570"/>
            <a:ext cx="689032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B8C6AF5F-0BEF-991C-1B32-4ECF4A6D07D4}"/>
              </a:ext>
            </a:extLst>
          </p:cNvPr>
          <p:cNvSpPr txBox="1"/>
          <p:nvPr/>
        </p:nvSpPr>
        <p:spPr>
          <a:xfrm>
            <a:off x="10056191" y="255137"/>
            <a:ext cx="1279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EZEN 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아카데미</a:t>
            </a:r>
            <a:endParaRPr kumimoji="1"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1789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60727A7-DB5D-84B2-F4FA-782C6A08B833}"/>
              </a:ext>
            </a:extLst>
          </p:cNvPr>
          <p:cNvSpPr txBox="1"/>
          <p:nvPr/>
        </p:nvSpPr>
        <p:spPr>
          <a:xfrm>
            <a:off x="995844" y="571223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pc="-15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우리의 하루 일정</a:t>
            </a:r>
            <a:endParaRPr kumimoji="1" lang="en-US" altLang="ko-KR" spc="-150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5D72E-7B1C-8827-FBDB-EAB5B69674E0}"/>
              </a:ext>
            </a:extLst>
          </p:cNvPr>
          <p:cNvSpPr txBox="1"/>
          <p:nvPr/>
        </p:nvSpPr>
        <p:spPr>
          <a:xfrm>
            <a:off x="995844" y="3055037"/>
            <a:ext cx="1569660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09:30</a:t>
            </a:r>
            <a:r>
              <a:rPr kumimoji="1" lang="ko-KR" altLang="en-US" sz="16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 </a:t>
            </a:r>
            <a:r>
              <a:rPr kumimoji="1" lang="en-US" altLang="ko-KR" sz="16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~</a:t>
            </a:r>
            <a:r>
              <a:rPr kumimoji="1" lang="ko-KR" altLang="en-US" sz="16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 </a:t>
            </a:r>
            <a:r>
              <a:rPr kumimoji="1" lang="en-US" altLang="ko-KR" sz="16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10:00</a:t>
            </a:r>
            <a:endParaRPr kumimoji="1" lang="en-US" altLang="ko-Kore-KR" sz="1600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8C582-FDB6-6E23-E1E0-0C3113B923FA}"/>
              </a:ext>
            </a:extLst>
          </p:cNvPr>
          <p:cNvSpPr txBox="1"/>
          <p:nvPr/>
        </p:nvSpPr>
        <p:spPr>
          <a:xfrm>
            <a:off x="3304463" y="3055037"/>
            <a:ext cx="1845377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ko-KR" altLang="en-US" sz="1600" dirty="0" err="1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디자인서칭</a:t>
            </a:r>
            <a:r>
              <a:rPr kumimoji="1" lang="ko-KR" altLang="en-US" sz="16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</a:t>
            </a:r>
            <a:r>
              <a:rPr kumimoji="1" lang="en-US" altLang="ko-Kore-KR" sz="16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(</a:t>
            </a:r>
            <a:r>
              <a:rPr kumimoji="1" lang="en-US" altLang="ko-KR" sz="16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0.5h)</a:t>
            </a:r>
            <a:endParaRPr kumimoji="1" lang="en-US" altLang="ko-Kore-KR" sz="1600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29AEB3-9D64-69D6-A470-638C0CBB8811}"/>
              </a:ext>
            </a:extLst>
          </p:cNvPr>
          <p:cNvSpPr txBox="1"/>
          <p:nvPr/>
        </p:nvSpPr>
        <p:spPr>
          <a:xfrm>
            <a:off x="995844" y="2493055"/>
            <a:ext cx="551754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rgbClr val="6E26FE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AM</a:t>
            </a:r>
            <a:endParaRPr kumimoji="1" lang="en-US" altLang="ko-Kore-KR" sz="1600" dirty="0">
              <a:solidFill>
                <a:srgbClr val="6E26FE"/>
              </a:solidFill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3A4D3D-E9BC-A698-4908-A04E3DA9ECA8}"/>
              </a:ext>
            </a:extLst>
          </p:cNvPr>
          <p:cNvSpPr txBox="1"/>
          <p:nvPr/>
        </p:nvSpPr>
        <p:spPr>
          <a:xfrm>
            <a:off x="995844" y="3512236"/>
            <a:ext cx="1527982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10:00</a:t>
            </a:r>
            <a:r>
              <a:rPr kumimoji="1" lang="ko-KR" altLang="en-US" sz="16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 </a:t>
            </a:r>
            <a:r>
              <a:rPr kumimoji="1" lang="en-US" altLang="ko-KR" sz="16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~</a:t>
            </a:r>
            <a:r>
              <a:rPr kumimoji="1" lang="ko-KR" altLang="en-US" sz="16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 </a:t>
            </a:r>
            <a:r>
              <a:rPr kumimoji="1" lang="en-US" altLang="ko-KR" sz="16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12:00</a:t>
            </a:r>
            <a:endParaRPr kumimoji="1" lang="en-US" altLang="ko-Kore-KR" sz="1600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A17200-2F4A-BB6B-A12B-144A94CAA967}"/>
              </a:ext>
            </a:extLst>
          </p:cNvPr>
          <p:cNvSpPr txBox="1"/>
          <p:nvPr/>
        </p:nvSpPr>
        <p:spPr>
          <a:xfrm>
            <a:off x="3304463" y="3512236"/>
            <a:ext cx="1058303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ko-KR" altLang="en-US" sz="16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코딩 </a:t>
            </a:r>
            <a:r>
              <a:rPr kumimoji="1" lang="en-US" altLang="ko-KR" sz="16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(2h)</a:t>
            </a:r>
            <a:endParaRPr kumimoji="1" lang="en-US" altLang="ko-Kore-KR" sz="1600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0349C8-2733-93E5-0D36-2653AEFBF56B}"/>
              </a:ext>
            </a:extLst>
          </p:cNvPr>
          <p:cNvSpPr txBox="1"/>
          <p:nvPr/>
        </p:nvSpPr>
        <p:spPr>
          <a:xfrm>
            <a:off x="6471611" y="3055037"/>
            <a:ext cx="1579278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01:00</a:t>
            </a:r>
            <a:r>
              <a:rPr kumimoji="1" lang="ko-KR" altLang="en-US" sz="16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 </a:t>
            </a:r>
            <a:r>
              <a:rPr kumimoji="1" lang="en-US" altLang="ko-KR" sz="16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~</a:t>
            </a:r>
            <a:r>
              <a:rPr kumimoji="1" lang="ko-KR" altLang="en-US" sz="16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 </a:t>
            </a:r>
            <a:r>
              <a:rPr kumimoji="1" lang="en-US" altLang="ko-KR" sz="16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03:00</a:t>
            </a:r>
            <a:endParaRPr kumimoji="1" lang="en-US" altLang="ko-Kore-KR" sz="1600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BCFDC2-ABD1-22A8-D92C-80B4F90819F0}"/>
              </a:ext>
            </a:extLst>
          </p:cNvPr>
          <p:cNvSpPr txBox="1"/>
          <p:nvPr/>
        </p:nvSpPr>
        <p:spPr>
          <a:xfrm>
            <a:off x="8780230" y="3055037"/>
            <a:ext cx="1000595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ko-KR" altLang="en-US" sz="16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기획</a:t>
            </a:r>
            <a:r>
              <a:rPr kumimoji="1" lang="en-US" altLang="ko-KR" sz="16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(2h)</a:t>
            </a:r>
            <a:endParaRPr kumimoji="1" lang="en-US" altLang="ko-Kore-KR" sz="1600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14A426-56F4-A368-EB08-08C822BFD040}"/>
              </a:ext>
            </a:extLst>
          </p:cNvPr>
          <p:cNvSpPr txBox="1"/>
          <p:nvPr/>
        </p:nvSpPr>
        <p:spPr>
          <a:xfrm>
            <a:off x="6471611" y="2493055"/>
            <a:ext cx="534121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rgbClr val="6E26FE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PM</a:t>
            </a:r>
            <a:endParaRPr kumimoji="1" lang="en-US" altLang="ko-Kore-KR" sz="1600" dirty="0">
              <a:solidFill>
                <a:srgbClr val="6E26FE"/>
              </a:solidFill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03AD73-390A-3E4B-9B1C-6C5AF72C6F29}"/>
              </a:ext>
            </a:extLst>
          </p:cNvPr>
          <p:cNvSpPr txBox="1"/>
          <p:nvPr/>
        </p:nvSpPr>
        <p:spPr>
          <a:xfrm>
            <a:off x="6471611" y="3512236"/>
            <a:ext cx="1622560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03:00</a:t>
            </a:r>
            <a:r>
              <a:rPr kumimoji="1" lang="ko-KR" altLang="en-US" sz="16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 </a:t>
            </a:r>
            <a:r>
              <a:rPr kumimoji="1" lang="en-US" altLang="ko-KR" sz="16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~</a:t>
            </a:r>
            <a:r>
              <a:rPr kumimoji="1" lang="ko-KR" altLang="en-US" sz="16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 </a:t>
            </a:r>
            <a:r>
              <a:rPr kumimoji="1" lang="en-US" altLang="ko-KR" sz="16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05:00</a:t>
            </a:r>
            <a:endParaRPr kumimoji="1" lang="en-US" altLang="ko-Kore-KR" sz="1600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E67033-D75B-35B7-E2AB-A755DD883541}"/>
              </a:ext>
            </a:extLst>
          </p:cNvPr>
          <p:cNvSpPr txBox="1"/>
          <p:nvPr/>
        </p:nvSpPr>
        <p:spPr>
          <a:xfrm>
            <a:off x="8780230" y="3512236"/>
            <a:ext cx="1197764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ko-KR" altLang="en-US" sz="16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디자인</a:t>
            </a:r>
            <a:r>
              <a:rPr kumimoji="1" lang="en-US" altLang="ko-KR" sz="16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(2h)</a:t>
            </a:r>
            <a:endParaRPr kumimoji="1" lang="en-US" altLang="ko-Kore-KR" sz="1600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3640AF-F506-9A96-3944-6C80E3C2F68B}"/>
              </a:ext>
            </a:extLst>
          </p:cNvPr>
          <p:cNvSpPr txBox="1"/>
          <p:nvPr/>
        </p:nvSpPr>
        <p:spPr>
          <a:xfrm>
            <a:off x="6471611" y="3969435"/>
            <a:ext cx="1620957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05:00</a:t>
            </a:r>
            <a:r>
              <a:rPr kumimoji="1" lang="ko-KR" altLang="en-US" sz="16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 </a:t>
            </a:r>
            <a:r>
              <a:rPr kumimoji="1" lang="en-US" altLang="ko-KR" sz="16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~</a:t>
            </a:r>
            <a:r>
              <a:rPr kumimoji="1" lang="ko-KR" altLang="en-US" sz="16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 </a:t>
            </a:r>
            <a:r>
              <a:rPr kumimoji="1" lang="en-US" altLang="ko-KR" sz="16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06:30</a:t>
            </a:r>
            <a:endParaRPr kumimoji="1" lang="en-US" altLang="ko-Kore-KR" sz="1600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E83F91-F564-CEDF-78CB-F5F39932B21A}"/>
              </a:ext>
            </a:extLst>
          </p:cNvPr>
          <p:cNvSpPr txBox="1"/>
          <p:nvPr/>
        </p:nvSpPr>
        <p:spPr>
          <a:xfrm>
            <a:off x="8780230" y="3969435"/>
            <a:ext cx="154080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ko-Kore-KR" altLang="en-US" sz="16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개인작업</a:t>
            </a:r>
            <a:r>
              <a:rPr kumimoji="1" lang="en-US" altLang="ko-Kore-KR" sz="16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(</a:t>
            </a:r>
            <a:r>
              <a:rPr kumimoji="1" lang="en-US" altLang="ko-KR" sz="16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1.5h)</a:t>
            </a:r>
            <a:endParaRPr kumimoji="1" lang="en-US" altLang="ko-Kore-KR" sz="1600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173E2F85-8877-5A52-4E98-E0F9142737F0}"/>
              </a:ext>
            </a:extLst>
          </p:cNvPr>
          <p:cNvCxnSpPr/>
          <p:nvPr/>
        </p:nvCxnSpPr>
        <p:spPr>
          <a:xfrm>
            <a:off x="1073888" y="2860156"/>
            <a:ext cx="4075952" cy="0"/>
          </a:xfrm>
          <a:prstGeom prst="line">
            <a:avLst/>
          </a:prstGeom>
          <a:ln w="19050">
            <a:solidFill>
              <a:srgbClr val="6E26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2005887-D04C-B788-7D0C-E53A8E5C2CB2}"/>
              </a:ext>
            </a:extLst>
          </p:cNvPr>
          <p:cNvCxnSpPr/>
          <p:nvPr/>
        </p:nvCxnSpPr>
        <p:spPr>
          <a:xfrm>
            <a:off x="6546042" y="2860156"/>
            <a:ext cx="4075952" cy="0"/>
          </a:xfrm>
          <a:prstGeom prst="line">
            <a:avLst/>
          </a:prstGeom>
          <a:ln w="19050">
            <a:solidFill>
              <a:srgbClr val="6E26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524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CFEFFF8C-1F5B-40AB-B17D-386089ABF72D}"/>
              </a:ext>
            </a:extLst>
          </p:cNvPr>
          <p:cNvSpPr/>
          <p:nvPr/>
        </p:nvSpPr>
        <p:spPr>
          <a:xfrm>
            <a:off x="3851659" y="1767122"/>
            <a:ext cx="4258235" cy="4258235"/>
          </a:xfrm>
          <a:prstGeom prst="ellipse">
            <a:avLst/>
          </a:prstGeom>
          <a:noFill/>
          <a:ln>
            <a:solidFill>
              <a:srgbClr val="6E2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727A7-DB5D-84B2-F4FA-782C6A08B833}"/>
              </a:ext>
            </a:extLst>
          </p:cNvPr>
          <p:cNvSpPr txBox="1"/>
          <p:nvPr/>
        </p:nvSpPr>
        <p:spPr>
          <a:xfrm>
            <a:off x="995844" y="571223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pc="-15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기획</a:t>
            </a:r>
            <a:r>
              <a:rPr kumimoji="1" lang="en-US" altLang="ko-KR" spc="-15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,</a:t>
            </a:r>
            <a:r>
              <a:rPr kumimoji="1" lang="ko-KR" altLang="en-US" spc="-15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디자인</a:t>
            </a:r>
            <a:r>
              <a:rPr kumimoji="1" lang="en-US" altLang="ko-KR" spc="-15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,</a:t>
            </a:r>
            <a:r>
              <a:rPr kumimoji="1" lang="ko-KR" altLang="en-US" spc="-15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개발의 개념</a:t>
            </a:r>
            <a:endParaRPr kumimoji="1" lang="en-US" altLang="ko-KR" spc="-150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2" name="타원 1">
            <a:hlinkClick r:id="rId2"/>
            <a:extLst>
              <a:ext uri="{FF2B5EF4-FFF2-40B4-BE49-F238E27FC236}">
                <a16:creationId xmlns:a16="http://schemas.microsoft.com/office/drawing/2014/main" id="{ACE34B49-15D0-E69B-1FCF-A09175084C67}"/>
              </a:ext>
            </a:extLst>
          </p:cNvPr>
          <p:cNvSpPr/>
          <p:nvPr/>
        </p:nvSpPr>
        <p:spPr>
          <a:xfrm>
            <a:off x="5357145" y="1281869"/>
            <a:ext cx="1247264" cy="1247264"/>
          </a:xfrm>
          <a:prstGeom prst="ellipse">
            <a:avLst/>
          </a:prstGeom>
          <a:solidFill>
            <a:srgbClr val="6E26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3F4CC-E5D0-55DA-272B-C9EBAA74574D}"/>
              </a:ext>
            </a:extLst>
          </p:cNvPr>
          <p:cNvSpPr txBox="1"/>
          <p:nvPr/>
        </p:nvSpPr>
        <p:spPr>
          <a:xfrm>
            <a:off x="5611124" y="1540774"/>
            <a:ext cx="739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spc="-150" dirty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기획팀</a:t>
            </a:r>
            <a:endParaRPr kumimoji="1" lang="en-US" altLang="ko-KR" sz="2000" spc="-150" dirty="0">
              <a:solidFill>
                <a:schemeClr val="bg1"/>
              </a:solidFill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sp>
        <p:nvSpPr>
          <p:cNvPr id="10" name="타원 9">
            <a:hlinkClick r:id="rId3"/>
            <a:extLst>
              <a:ext uri="{FF2B5EF4-FFF2-40B4-BE49-F238E27FC236}">
                <a16:creationId xmlns:a16="http://schemas.microsoft.com/office/drawing/2014/main" id="{AC6E4147-D05F-3032-7E6B-848B1F6A7857}"/>
              </a:ext>
            </a:extLst>
          </p:cNvPr>
          <p:cNvSpPr/>
          <p:nvPr/>
        </p:nvSpPr>
        <p:spPr>
          <a:xfrm>
            <a:off x="7486262" y="3272607"/>
            <a:ext cx="1247264" cy="1247264"/>
          </a:xfrm>
          <a:prstGeom prst="ellipse">
            <a:avLst/>
          </a:prstGeom>
          <a:solidFill>
            <a:srgbClr val="6E26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47F02A-2144-50A6-77E8-8CD676B24082}"/>
              </a:ext>
            </a:extLst>
          </p:cNvPr>
          <p:cNvSpPr txBox="1"/>
          <p:nvPr/>
        </p:nvSpPr>
        <p:spPr>
          <a:xfrm>
            <a:off x="7601582" y="3567372"/>
            <a:ext cx="1016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spc="-150" dirty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디자인팀</a:t>
            </a:r>
            <a:endParaRPr kumimoji="1" lang="en-US" altLang="ko-KR" sz="2000" spc="-150" dirty="0">
              <a:solidFill>
                <a:schemeClr val="bg1"/>
              </a:solidFill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sp>
        <p:nvSpPr>
          <p:cNvPr id="12" name="타원 11">
            <a:hlinkClick r:id="rId4"/>
            <a:extLst>
              <a:ext uri="{FF2B5EF4-FFF2-40B4-BE49-F238E27FC236}">
                <a16:creationId xmlns:a16="http://schemas.microsoft.com/office/drawing/2014/main" id="{B00898C0-4121-ADDF-5B9F-77A095AC2067}"/>
              </a:ext>
            </a:extLst>
          </p:cNvPr>
          <p:cNvSpPr/>
          <p:nvPr/>
        </p:nvSpPr>
        <p:spPr>
          <a:xfrm>
            <a:off x="5357145" y="5208341"/>
            <a:ext cx="1247264" cy="1247264"/>
          </a:xfrm>
          <a:prstGeom prst="ellipse">
            <a:avLst/>
          </a:prstGeom>
          <a:solidFill>
            <a:srgbClr val="6E26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7F768F-7FFA-B73F-2D54-3D240E89E923}"/>
              </a:ext>
            </a:extLst>
          </p:cNvPr>
          <p:cNvSpPr txBox="1"/>
          <p:nvPr/>
        </p:nvSpPr>
        <p:spPr>
          <a:xfrm>
            <a:off x="5333805" y="5556893"/>
            <a:ext cx="1293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spc="-150" dirty="0" err="1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퍼블리싱팀</a:t>
            </a:r>
            <a:endParaRPr kumimoji="1" lang="en-US" altLang="ko-KR" sz="2000" spc="-150" dirty="0">
              <a:solidFill>
                <a:schemeClr val="bg1"/>
              </a:solidFill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sp>
        <p:nvSpPr>
          <p:cNvPr id="14" name="타원 13">
            <a:hlinkClick r:id="rId5"/>
            <a:extLst>
              <a:ext uri="{FF2B5EF4-FFF2-40B4-BE49-F238E27FC236}">
                <a16:creationId xmlns:a16="http://schemas.microsoft.com/office/drawing/2014/main" id="{837CF877-4559-76B0-7989-9C63AAF06177}"/>
              </a:ext>
            </a:extLst>
          </p:cNvPr>
          <p:cNvSpPr/>
          <p:nvPr/>
        </p:nvSpPr>
        <p:spPr>
          <a:xfrm>
            <a:off x="3228027" y="3272607"/>
            <a:ext cx="1247264" cy="1247264"/>
          </a:xfrm>
          <a:prstGeom prst="ellipse">
            <a:avLst/>
          </a:prstGeom>
          <a:solidFill>
            <a:srgbClr val="6E26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DC979D-1391-8524-B339-0D29470AB9D5}"/>
              </a:ext>
            </a:extLst>
          </p:cNvPr>
          <p:cNvSpPr txBox="1"/>
          <p:nvPr/>
        </p:nvSpPr>
        <p:spPr>
          <a:xfrm>
            <a:off x="3204686" y="3575181"/>
            <a:ext cx="1293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spc="-150" dirty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개발</a:t>
            </a:r>
            <a:endParaRPr kumimoji="1" lang="en-US" altLang="ko-KR" sz="2000" spc="-150" dirty="0">
              <a:solidFill>
                <a:schemeClr val="bg1"/>
              </a:solidFill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  <a:p>
            <a:pPr algn="ctr"/>
            <a:r>
              <a:rPr kumimoji="1" lang="ko-KR" altLang="en-US" sz="2000" spc="-150" dirty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팀</a:t>
            </a:r>
            <a:endParaRPr kumimoji="1" lang="en-US" altLang="ko-KR" sz="2000" spc="-150" dirty="0">
              <a:solidFill>
                <a:schemeClr val="bg1"/>
              </a:solidFill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7BB8A0-900F-58C1-F732-820E96114911}"/>
              </a:ext>
            </a:extLst>
          </p:cNvPr>
          <p:cNvSpPr txBox="1"/>
          <p:nvPr/>
        </p:nvSpPr>
        <p:spPr>
          <a:xfrm>
            <a:off x="5218484" y="3328959"/>
            <a:ext cx="15712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spc="-15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해법논술</a:t>
            </a:r>
            <a:endParaRPr kumimoji="1" lang="en-US" altLang="ko-KR" sz="2400" spc="-150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pPr algn="ctr"/>
            <a:r>
              <a:rPr kumimoji="1" lang="ko-KR" altLang="en-US" sz="2400" spc="-15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브랜드대상</a:t>
            </a:r>
            <a:endParaRPr kumimoji="1" lang="en-US" altLang="ko-KR" sz="2400" spc="-150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pPr algn="ctr"/>
            <a:r>
              <a:rPr kumimoji="1" lang="ko-KR" altLang="en-US" sz="2400" spc="-15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이벤트</a:t>
            </a:r>
            <a:endParaRPr kumimoji="1" lang="en-US" altLang="ko-KR" sz="2400" spc="-150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2087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60727A7-DB5D-84B2-F4FA-782C6A08B833}"/>
              </a:ext>
            </a:extLst>
          </p:cNvPr>
          <p:cNvSpPr txBox="1"/>
          <p:nvPr/>
        </p:nvSpPr>
        <p:spPr>
          <a:xfrm>
            <a:off x="3597559" y="1960753"/>
            <a:ext cx="499688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4800" spc="-150" dirty="0">
                <a:solidFill>
                  <a:srgbClr val="6E26FE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10</a:t>
            </a:r>
            <a:r>
              <a:rPr kumimoji="1" lang="ko-KR" altLang="en-US" sz="4800" spc="-150" dirty="0">
                <a:solidFill>
                  <a:srgbClr val="6E26FE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번 </a:t>
            </a:r>
            <a:r>
              <a:rPr kumimoji="1" lang="ko-KR" altLang="en-US" sz="4800" spc="-15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보면 붙고</a:t>
            </a:r>
            <a:endParaRPr kumimoji="1" lang="en-US" altLang="ko-KR" sz="4800" spc="-150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4800" spc="-15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7</a:t>
            </a:r>
            <a:r>
              <a:rPr kumimoji="1" lang="ko-KR" altLang="en-US" sz="4800" spc="-15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번 보면 떨어진다</a:t>
            </a:r>
            <a:r>
              <a:rPr kumimoji="1" lang="en-US" altLang="ko-KR" sz="4800" spc="-15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1182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60727A7-DB5D-84B2-F4FA-782C6A08B833}"/>
              </a:ext>
            </a:extLst>
          </p:cNvPr>
          <p:cNvSpPr txBox="1"/>
          <p:nvPr/>
        </p:nvSpPr>
        <p:spPr>
          <a:xfrm>
            <a:off x="3552675" y="2190702"/>
            <a:ext cx="4219725" cy="213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정미애 </a:t>
            </a:r>
            <a:r>
              <a:rPr kumimoji="1" lang="en-US" altLang="ko-KR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(</a:t>
            </a:r>
            <a:r>
              <a:rPr kumimoji="1" lang="ko-KR" altLang="en-US" dirty="0" err="1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오다다</a:t>
            </a:r>
            <a:r>
              <a:rPr kumimoji="1" lang="en-US" altLang="ko-KR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T. 010-3111-2469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B. </a:t>
            </a:r>
            <a:r>
              <a:rPr kumimoji="1" lang="en-US" altLang="ko-KR" dirty="0">
                <a:latin typeface="Gmarket Sans Medium" panose="02000000000000000000" pitchFamily="2" charset="-128"/>
                <a:ea typeface="Gmarket Sans Medium" panose="02000000000000000000" pitchFamily="2" charset="-128"/>
                <a:hlinkClick r:id="rId2"/>
              </a:rPr>
              <a:t>https://velog.io/@odada</a:t>
            </a:r>
            <a:endParaRPr kumimoji="1" lang="en-US" altLang="ko-KR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    </a:t>
            </a:r>
            <a:r>
              <a:rPr kumimoji="1" lang="en-US" altLang="ko-KR" dirty="0">
                <a:latin typeface="Gmarket Sans Medium" panose="02000000000000000000" pitchFamily="2" charset="-128"/>
                <a:ea typeface="Gmarket Sans Medium" panose="02000000000000000000" pitchFamily="2" charset="-128"/>
                <a:hlinkClick r:id="rId3"/>
              </a:rPr>
              <a:t>https://</a:t>
            </a:r>
            <a:r>
              <a:rPr kumimoji="1" lang="en-US" altLang="ko-KR" dirty="0" err="1">
                <a:latin typeface="Gmarket Sans Medium" panose="02000000000000000000" pitchFamily="2" charset="-128"/>
                <a:ea typeface="Gmarket Sans Medium" panose="02000000000000000000" pitchFamily="2" charset="-128"/>
                <a:hlinkClick r:id="rId3"/>
              </a:rPr>
              <a:t>oddcode.tistory.com</a:t>
            </a:r>
            <a:r>
              <a:rPr kumimoji="1" lang="en-US" altLang="ko-KR" dirty="0">
                <a:latin typeface="Gmarket Sans Medium" panose="02000000000000000000" pitchFamily="2" charset="-128"/>
                <a:ea typeface="Gmarket Sans Medium" panose="02000000000000000000" pitchFamily="2" charset="-128"/>
                <a:hlinkClick r:id="rId3"/>
              </a:rPr>
              <a:t>/</a:t>
            </a:r>
            <a:endParaRPr kumimoji="1" lang="en-US" altLang="ko-KR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pPr>
              <a:lnSpc>
                <a:spcPct val="150000"/>
              </a:lnSpc>
            </a:pPr>
            <a:endParaRPr kumimoji="1" lang="en-US" altLang="ko-KR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175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91F3CB5C-03D4-F065-DE91-0958EFC06D38}"/>
              </a:ext>
            </a:extLst>
          </p:cNvPr>
          <p:cNvSpPr/>
          <p:nvPr/>
        </p:nvSpPr>
        <p:spPr>
          <a:xfrm>
            <a:off x="951350" y="2074452"/>
            <a:ext cx="942109" cy="942109"/>
          </a:xfrm>
          <a:prstGeom prst="ellipse">
            <a:avLst/>
          </a:prstGeom>
          <a:solidFill>
            <a:srgbClr val="6E26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9218B8-326D-3DA9-7924-F266C5B6FCFA}"/>
              </a:ext>
            </a:extLst>
          </p:cNvPr>
          <p:cNvSpPr txBox="1"/>
          <p:nvPr/>
        </p:nvSpPr>
        <p:spPr>
          <a:xfrm>
            <a:off x="1214655" y="2314673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2400" spc="-150" dirty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A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34709F0-E788-04B6-A706-C1853B2B1CD6}"/>
              </a:ext>
            </a:extLst>
          </p:cNvPr>
          <p:cNvSpPr/>
          <p:nvPr/>
        </p:nvSpPr>
        <p:spPr>
          <a:xfrm>
            <a:off x="951350" y="4328125"/>
            <a:ext cx="942109" cy="942109"/>
          </a:xfrm>
          <a:prstGeom prst="ellipse">
            <a:avLst/>
          </a:prstGeom>
          <a:solidFill>
            <a:srgbClr val="6E26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6B73F9-40BB-01DC-21E5-544ACA6CF4BD}"/>
              </a:ext>
            </a:extLst>
          </p:cNvPr>
          <p:cNvSpPr txBox="1"/>
          <p:nvPr/>
        </p:nvSpPr>
        <p:spPr>
          <a:xfrm>
            <a:off x="1214655" y="4568346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2400" spc="-150" dirty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1AD70E-97F6-5780-5CB2-0663650DBF2D}"/>
              </a:ext>
            </a:extLst>
          </p:cNvPr>
          <p:cNvSpPr txBox="1"/>
          <p:nvPr/>
        </p:nvSpPr>
        <p:spPr>
          <a:xfrm>
            <a:off x="2156763" y="2037201"/>
            <a:ext cx="1156086" cy="101566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ko-Kore-KR" altLang="en-US" sz="12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스타트업</a:t>
            </a:r>
            <a:endParaRPr kumimoji="1" lang="en-US" altLang="ko-Kore-KR" sz="1200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endParaRPr kumimoji="1" lang="en-US" altLang="ko-Kore-KR" sz="12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  <a:p>
            <a:r>
              <a:rPr kumimoji="1" lang="ko-Kore-KR" altLang="en-US" sz="12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플래시</a:t>
            </a:r>
            <a:r>
              <a:rPr kumimoji="1" lang="en-US" altLang="ko-Kore-KR" sz="12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 </a:t>
            </a:r>
            <a:r>
              <a:rPr kumimoji="1" lang="ko-KR" altLang="en-US" sz="12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책 집필</a:t>
            </a:r>
            <a:endParaRPr kumimoji="1" lang="en-US" altLang="ko-KR" sz="12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  <a:p>
            <a:r>
              <a:rPr kumimoji="1" lang="ko-KR" altLang="en-US" sz="12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약간의 경력</a:t>
            </a:r>
            <a:endParaRPr kumimoji="1" lang="en-US" altLang="ko-KR" sz="12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  <a:p>
            <a:r>
              <a:rPr kumimoji="1" lang="ko-KR" altLang="en-US" sz="12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최저임금</a:t>
            </a:r>
            <a:endParaRPr kumimoji="1" lang="en-US" altLang="ko-KR" sz="12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EDD39B-50CC-92AF-73E2-FC6E6239E84A}"/>
              </a:ext>
            </a:extLst>
          </p:cNvPr>
          <p:cNvSpPr txBox="1"/>
          <p:nvPr/>
        </p:nvSpPr>
        <p:spPr>
          <a:xfrm>
            <a:off x="2156763" y="4383679"/>
            <a:ext cx="1112805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ko-Kore-KR" altLang="en-US" sz="12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스타트업</a:t>
            </a:r>
            <a:endParaRPr kumimoji="1" lang="en-US" altLang="ko-Kore-KR" sz="1200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endParaRPr kumimoji="1" lang="en-US" altLang="ko-KR" sz="12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  <a:p>
            <a:r>
              <a:rPr kumimoji="1" lang="ko-KR" altLang="en-US" sz="12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신입</a:t>
            </a:r>
            <a:endParaRPr kumimoji="1" lang="en-US" altLang="ko-KR" sz="12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  <a:p>
            <a:r>
              <a:rPr kumimoji="1" lang="ko-KR" altLang="en-US" sz="12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역시 최저임금</a:t>
            </a:r>
            <a:endParaRPr kumimoji="1" lang="en-US" altLang="ko-KR" sz="12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76B7A2-0997-7C1F-93E5-705A9F03BA69}"/>
              </a:ext>
            </a:extLst>
          </p:cNvPr>
          <p:cNvSpPr txBox="1"/>
          <p:nvPr/>
        </p:nvSpPr>
        <p:spPr>
          <a:xfrm>
            <a:off x="995844" y="57822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이야기</a:t>
            </a:r>
            <a:endParaRPr kumimoji="1" lang="ko-Kore-KR" altLang="en-US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6738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91F3CB5C-03D4-F065-DE91-0958EFC06D38}"/>
              </a:ext>
            </a:extLst>
          </p:cNvPr>
          <p:cNvSpPr/>
          <p:nvPr/>
        </p:nvSpPr>
        <p:spPr>
          <a:xfrm>
            <a:off x="951350" y="2074452"/>
            <a:ext cx="942109" cy="942109"/>
          </a:xfrm>
          <a:prstGeom prst="ellipse">
            <a:avLst/>
          </a:prstGeom>
          <a:solidFill>
            <a:srgbClr val="6E26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9218B8-326D-3DA9-7924-F266C5B6FCFA}"/>
              </a:ext>
            </a:extLst>
          </p:cNvPr>
          <p:cNvSpPr txBox="1"/>
          <p:nvPr/>
        </p:nvSpPr>
        <p:spPr>
          <a:xfrm>
            <a:off x="1214655" y="2314673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2400" spc="-150" dirty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A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34709F0-E788-04B6-A706-C1853B2B1CD6}"/>
              </a:ext>
            </a:extLst>
          </p:cNvPr>
          <p:cNvSpPr/>
          <p:nvPr/>
        </p:nvSpPr>
        <p:spPr>
          <a:xfrm>
            <a:off x="951350" y="4328125"/>
            <a:ext cx="942109" cy="942109"/>
          </a:xfrm>
          <a:prstGeom prst="ellipse">
            <a:avLst/>
          </a:prstGeom>
          <a:solidFill>
            <a:srgbClr val="6E26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6B73F9-40BB-01DC-21E5-544ACA6CF4BD}"/>
              </a:ext>
            </a:extLst>
          </p:cNvPr>
          <p:cNvSpPr txBox="1"/>
          <p:nvPr/>
        </p:nvSpPr>
        <p:spPr>
          <a:xfrm>
            <a:off x="1214655" y="4568346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2400" spc="-150" dirty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1AD70E-97F6-5780-5CB2-0663650DBF2D}"/>
              </a:ext>
            </a:extLst>
          </p:cNvPr>
          <p:cNvSpPr txBox="1"/>
          <p:nvPr/>
        </p:nvSpPr>
        <p:spPr>
          <a:xfrm>
            <a:off x="2156763" y="2037201"/>
            <a:ext cx="1156086" cy="101566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ko-Kore-KR" altLang="en-US" sz="12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스타트업</a:t>
            </a:r>
            <a:endParaRPr kumimoji="1" lang="en-US" altLang="ko-Kore-KR" sz="1200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endParaRPr kumimoji="1" lang="en-US" altLang="ko-Kore-KR" sz="12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  <a:p>
            <a:r>
              <a:rPr kumimoji="1" lang="ko-Kore-KR" altLang="en-US" sz="12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플래시</a:t>
            </a:r>
            <a:r>
              <a:rPr kumimoji="1" lang="en-US" altLang="ko-Kore-KR" sz="12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 </a:t>
            </a:r>
            <a:r>
              <a:rPr kumimoji="1" lang="ko-KR" altLang="en-US" sz="12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책 집필</a:t>
            </a:r>
            <a:endParaRPr kumimoji="1" lang="en-US" altLang="ko-KR" sz="12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  <a:p>
            <a:r>
              <a:rPr kumimoji="1" lang="ko-KR" altLang="en-US" sz="12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약간의 경력</a:t>
            </a:r>
            <a:endParaRPr kumimoji="1" lang="en-US" altLang="ko-KR" sz="12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  <a:p>
            <a:r>
              <a:rPr kumimoji="1" lang="ko-KR" altLang="en-US" sz="12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최저임금</a:t>
            </a:r>
            <a:endParaRPr kumimoji="1" lang="en-US" altLang="ko-KR" sz="12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EDD39B-50CC-92AF-73E2-FC6E6239E84A}"/>
              </a:ext>
            </a:extLst>
          </p:cNvPr>
          <p:cNvSpPr txBox="1"/>
          <p:nvPr/>
        </p:nvSpPr>
        <p:spPr>
          <a:xfrm>
            <a:off x="2156763" y="4383679"/>
            <a:ext cx="1112805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ko-Kore-KR" altLang="en-US" sz="12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스타트업</a:t>
            </a:r>
            <a:endParaRPr kumimoji="1" lang="en-US" altLang="ko-Kore-KR" sz="1200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endParaRPr kumimoji="1" lang="en-US" altLang="ko-KR" sz="12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  <a:p>
            <a:r>
              <a:rPr kumimoji="1" lang="ko-KR" altLang="en-US" sz="12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신입</a:t>
            </a:r>
            <a:endParaRPr kumimoji="1" lang="en-US" altLang="ko-KR" sz="12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  <a:p>
            <a:r>
              <a:rPr kumimoji="1" lang="ko-KR" altLang="en-US" sz="12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역시 최저임금</a:t>
            </a:r>
            <a:endParaRPr kumimoji="1" lang="en-US" altLang="ko-KR" sz="12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76B7A2-0997-7C1F-93E5-705A9F03BA69}"/>
              </a:ext>
            </a:extLst>
          </p:cNvPr>
          <p:cNvSpPr txBox="1"/>
          <p:nvPr/>
        </p:nvSpPr>
        <p:spPr>
          <a:xfrm>
            <a:off x="995844" y="57822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이야기</a:t>
            </a:r>
            <a:endParaRPr kumimoji="1" lang="ko-Kore-KR" altLang="en-US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14" name="TextBox 13">
            <a:hlinkClick r:id="rId3"/>
            <a:extLst>
              <a:ext uri="{FF2B5EF4-FFF2-40B4-BE49-F238E27FC236}">
                <a16:creationId xmlns:a16="http://schemas.microsoft.com/office/drawing/2014/main" id="{771DD38C-75B2-01DB-81E4-33144D74A825}"/>
              </a:ext>
            </a:extLst>
          </p:cNvPr>
          <p:cNvSpPr txBox="1"/>
          <p:nvPr/>
        </p:nvSpPr>
        <p:spPr>
          <a:xfrm>
            <a:off x="4318072" y="2338692"/>
            <a:ext cx="113204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ko-KR" altLang="en-US" sz="1600" dirty="0" err="1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팍스넷</a:t>
            </a:r>
            <a:r>
              <a:rPr kumimoji="1" lang="ko-KR" altLang="en-US" sz="12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</a:t>
            </a:r>
            <a:endParaRPr kumimoji="1" lang="en-US" altLang="ko-KR" sz="1200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r>
              <a:rPr kumimoji="1" lang="en-US" altLang="ko-KR" sz="12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(SKT </a:t>
            </a:r>
            <a:r>
              <a:rPr kumimoji="1" lang="ko-KR" altLang="en-US" sz="12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자회사</a:t>
            </a:r>
            <a:r>
              <a:rPr kumimoji="1" lang="en-US" altLang="ko-KR" sz="12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)</a:t>
            </a:r>
            <a:endParaRPr kumimoji="1" lang="ko-Kore-KR" altLang="en-US" sz="1200" dirty="0">
              <a:solidFill>
                <a:srgbClr val="6E26FE"/>
              </a:solidFill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735CFC-ADFA-0EB1-75BD-687473B1F9F6}"/>
              </a:ext>
            </a:extLst>
          </p:cNvPr>
          <p:cNvSpPr txBox="1"/>
          <p:nvPr/>
        </p:nvSpPr>
        <p:spPr>
          <a:xfrm>
            <a:off x="4318072" y="4725329"/>
            <a:ext cx="973343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ko-KR" altLang="en-US" sz="1600" dirty="0">
                <a:latin typeface="Gmarket Sans Medium" panose="02000000000000000000" pitchFamily="2" charset="-128"/>
                <a:ea typeface="Gmarket Sans Medium" panose="02000000000000000000" pitchFamily="2" charset="-128"/>
                <a:hlinkClick r:id="rId4"/>
              </a:rPr>
              <a:t>에이전시</a:t>
            </a:r>
            <a:endParaRPr kumimoji="1" lang="ko-Kore-KR" altLang="en-US" sz="1600" dirty="0">
              <a:solidFill>
                <a:srgbClr val="6E26FE"/>
              </a:solidFill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6447481-6E9A-B767-7DA9-E77D5B13249C}"/>
              </a:ext>
            </a:extLst>
          </p:cNvPr>
          <p:cNvCxnSpPr/>
          <p:nvPr/>
        </p:nvCxnSpPr>
        <p:spPr>
          <a:xfrm>
            <a:off x="3629891" y="2545502"/>
            <a:ext cx="415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760765E-5FA4-880F-0885-694809E05EB2}"/>
              </a:ext>
            </a:extLst>
          </p:cNvPr>
          <p:cNvCxnSpPr/>
          <p:nvPr/>
        </p:nvCxnSpPr>
        <p:spPr>
          <a:xfrm>
            <a:off x="3629891" y="4863829"/>
            <a:ext cx="415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589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91F3CB5C-03D4-F065-DE91-0958EFC06D38}"/>
              </a:ext>
            </a:extLst>
          </p:cNvPr>
          <p:cNvSpPr/>
          <p:nvPr/>
        </p:nvSpPr>
        <p:spPr>
          <a:xfrm>
            <a:off x="951350" y="2074452"/>
            <a:ext cx="942109" cy="942109"/>
          </a:xfrm>
          <a:prstGeom prst="ellipse">
            <a:avLst/>
          </a:prstGeom>
          <a:solidFill>
            <a:srgbClr val="6E26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9218B8-326D-3DA9-7924-F266C5B6FCFA}"/>
              </a:ext>
            </a:extLst>
          </p:cNvPr>
          <p:cNvSpPr txBox="1"/>
          <p:nvPr/>
        </p:nvSpPr>
        <p:spPr>
          <a:xfrm>
            <a:off x="1214655" y="2314673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2400" spc="-150" dirty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A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34709F0-E788-04B6-A706-C1853B2B1CD6}"/>
              </a:ext>
            </a:extLst>
          </p:cNvPr>
          <p:cNvSpPr/>
          <p:nvPr/>
        </p:nvSpPr>
        <p:spPr>
          <a:xfrm>
            <a:off x="951350" y="4328125"/>
            <a:ext cx="942109" cy="942109"/>
          </a:xfrm>
          <a:prstGeom prst="ellipse">
            <a:avLst/>
          </a:prstGeom>
          <a:solidFill>
            <a:srgbClr val="6E26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6B73F9-40BB-01DC-21E5-544ACA6CF4BD}"/>
              </a:ext>
            </a:extLst>
          </p:cNvPr>
          <p:cNvSpPr txBox="1"/>
          <p:nvPr/>
        </p:nvSpPr>
        <p:spPr>
          <a:xfrm>
            <a:off x="1214655" y="4568346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2400" spc="-150" dirty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1AD70E-97F6-5780-5CB2-0663650DBF2D}"/>
              </a:ext>
            </a:extLst>
          </p:cNvPr>
          <p:cNvSpPr txBox="1"/>
          <p:nvPr/>
        </p:nvSpPr>
        <p:spPr>
          <a:xfrm>
            <a:off x="2156763" y="2037201"/>
            <a:ext cx="1156086" cy="101566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ko-Kore-KR" altLang="en-US" sz="12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스타트업</a:t>
            </a:r>
            <a:endParaRPr kumimoji="1" lang="en-US" altLang="ko-Kore-KR" sz="1200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endParaRPr kumimoji="1" lang="en-US" altLang="ko-Kore-KR" sz="12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  <a:p>
            <a:r>
              <a:rPr kumimoji="1" lang="ko-Kore-KR" altLang="en-US" sz="12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플래시</a:t>
            </a:r>
            <a:r>
              <a:rPr kumimoji="1" lang="en-US" altLang="ko-Kore-KR" sz="12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 </a:t>
            </a:r>
            <a:r>
              <a:rPr kumimoji="1" lang="ko-KR" altLang="en-US" sz="12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책 집필</a:t>
            </a:r>
            <a:endParaRPr kumimoji="1" lang="en-US" altLang="ko-KR" sz="12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  <a:p>
            <a:r>
              <a:rPr kumimoji="1" lang="ko-KR" altLang="en-US" sz="12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약간의 경력</a:t>
            </a:r>
            <a:endParaRPr kumimoji="1" lang="en-US" altLang="ko-KR" sz="12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  <a:p>
            <a:r>
              <a:rPr kumimoji="1" lang="ko-KR" altLang="en-US" sz="12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최저임금</a:t>
            </a:r>
            <a:endParaRPr kumimoji="1" lang="en-US" altLang="ko-KR" sz="12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EDD39B-50CC-92AF-73E2-FC6E6239E84A}"/>
              </a:ext>
            </a:extLst>
          </p:cNvPr>
          <p:cNvSpPr txBox="1"/>
          <p:nvPr/>
        </p:nvSpPr>
        <p:spPr>
          <a:xfrm>
            <a:off x="2156763" y="4383679"/>
            <a:ext cx="1112805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ko-Kore-KR" altLang="en-US" sz="12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스타트업</a:t>
            </a:r>
            <a:endParaRPr kumimoji="1" lang="en-US" altLang="ko-Kore-KR" sz="1200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endParaRPr kumimoji="1" lang="en-US" altLang="ko-KR" sz="12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  <a:p>
            <a:r>
              <a:rPr kumimoji="1" lang="ko-KR" altLang="en-US" sz="12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신입</a:t>
            </a:r>
            <a:endParaRPr kumimoji="1" lang="en-US" altLang="ko-KR" sz="12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  <a:p>
            <a:r>
              <a:rPr kumimoji="1" lang="ko-KR" altLang="en-US" sz="12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역시 최저임금</a:t>
            </a:r>
            <a:endParaRPr kumimoji="1" lang="en-US" altLang="ko-KR" sz="12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76B7A2-0997-7C1F-93E5-705A9F03BA69}"/>
              </a:ext>
            </a:extLst>
          </p:cNvPr>
          <p:cNvSpPr txBox="1"/>
          <p:nvPr/>
        </p:nvSpPr>
        <p:spPr>
          <a:xfrm>
            <a:off x="995844" y="57822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이야기</a:t>
            </a:r>
            <a:endParaRPr kumimoji="1" lang="ko-Kore-KR" altLang="en-US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14" name="TextBox 13">
            <a:hlinkClick r:id="rId3"/>
            <a:extLst>
              <a:ext uri="{FF2B5EF4-FFF2-40B4-BE49-F238E27FC236}">
                <a16:creationId xmlns:a16="http://schemas.microsoft.com/office/drawing/2014/main" id="{771DD38C-75B2-01DB-81E4-33144D74A825}"/>
              </a:ext>
            </a:extLst>
          </p:cNvPr>
          <p:cNvSpPr txBox="1"/>
          <p:nvPr/>
        </p:nvSpPr>
        <p:spPr>
          <a:xfrm>
            <a:off x="4318072" y="2338692"/>
            <a:ext cx="113204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ko-KR" altLang="en-US" sz="1600" dirty="0" err="1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팍스넷</a:t>
            </a:r>
            <a:r>
              <a:rPr kumimoji="1" lang="ko-KR" altLang="en-US" sz="12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</a:t>
            </a:r>
            <a:endParaRPr kumimoji="1" lang="en-US" altLang="ko-KR" sz="1200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r>
              <a:rPr kumimoji="1" lang="en-US" altLang="ko-KR" sz="12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(SKT </a:t>
            </a:r>
            <a:r>
              <a:rPr kumimoji="1" lang="ko-KR" altLang="en-US" sz="12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자회사</a:t>
            </a:r>
            <a:r>
              <a:rPr kumimoji="1" lang="en-US" altLang="ko-KR" sz="12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)</a:t>
            </a:r>
            <a:endParaRPr kumimoji="1" lang="ko-Kore-KR" altLang="en-US" sz="1200" dirty="0">
              <a:solidFill>
                <a:srgbClr val="6E26FE"/>
              </a:solidFill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735CFC-ADFA-0EB1-75BD-687473B1F9F6}"/>
              </a:ext>
            </a:extLst>
          </p:cNvPr>
          <p:cNvSpPr txBox="1"/>
          <p:nvPr/>
        </p:nvSpPr>
        <p:spPr>
          <a:xfrm>
            <a:off x="4318072" y="4725329"/>
            <a:ext cx="973343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ko-KR" altLang="en-US" sz="1600" dirty="0">
                <a:latin typeface="Gmarket Sans Medium" panose="02000000000000000000" pitchFamily="2" charset="-128"/>
                <a:ea typeface="Gmarket Sans Medium" panose="02000000000000000000" pitchFamily="2" charset="-128"/>
                <a:hlinkClick r:id="rId4"/>
              </a:rPr>
              <a:t>에이전시</a:t>
            </a:r>
            <a:endParaRPr kumimoji="1" lang="ko-Kore-KR" altLang="en-US" sz="1600" dirty="0">
              <a:solidFill>
                <a:srgbClr val="6E26FE"/>
              </a:solidFill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6447481-6E9A-B767-7DA9-E77D5B13249C}"/>
              </a:ext>
            </a:extLst>
          </p:cNvPr>
          <p:cNvCxnSpPr/>
          <p:nvPr/>
        </p:nvCxnSpPr>
        <p:spPr>
          <a:xfrm>
            <a:off x="3629891" y="2545502"/>
            <a:ext cx="415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760765E-5FA4-880F-0885-694809E05EB2}"/>
              </a:ext>
            </a:extLst>
          </p:cNvPr>
          <p:cNvCxnSpPr/>
          <p:nvPr/>
        </p:nvCxnSpPr>
        <p:spPr>
          <a:xfrm>
            <a:off x="3629891" y="4863829"/>
            <a:ext cx="415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460FCDB-557F-57E6-757F-AD17361CCE3D}"/>
              </a:ext>
            </a:extLst>
          </p:cNvPr>
          <p:cNvSpPr txBox="1"/>
          <p:nvPr/>
        </p:nvSpPr>
        <p:spPr>
          <a:xfrm>
            <a:off x="7218290" y="4725329"/>
            <a:ext cx="579005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ko-KR" altLang="en-US" sz="16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멜론</a:t>
            </a:r>
            <a:endParaRPr kumimoji="1" lang="ko-Kore-KR" altLang="en-US" sz="1600" dirty="0">
              <a:solidFill>
                <a:srgbClr val="6E26FE"/>
              </a:solidFill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F954426-BFF9-205F-2812-57B9BD8EE5A8}"/>
              </a:ext>
            </a:extLst>
          </p:cNvPr>
          <p:cNvCxnSpPr/>
          <p:nvPr/>
        </p:nvCxnSpPr>
        <p:spPr>
          <a:xfrm>
            <a:off x="6530109" y="4863829"/>
            <a:ext cx="415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811E252-9DCC-CDCD-6DD6-C79FD6445F9D}"/>
              </a:ext>
            </a:extLst>
          </p:cNvPr>
          <p:cNvSpPr txBox="1"/>
          <p:nvPr/>
        </p:nvSpPr>
        <p:spPr>
          <a:xfrm>
            <a:off x="7212038" y="2376225"/>
            <a:ext cx="1170513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ko-KR" altLang="en-US" sz="1600" dirty="0" err="1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웅진패스원</a:t>
            </a:r>
            <a:endParaRPr kumimoji="1" lang="en-US" altLang="ko-KR" sz="1600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540CF64-5BAF-E6A4-346B-1187C78DB285}"/>
              </a:ext>
            </a:extLst>
          </p:cNvPr>
          <p:cNvCxnSpPr/>
          <p:nvPr/>
        </p:nvCxnSpPr>
        <p:spPr>
          <a:xfrm>
            <a:off x="6530108" y="2512292"/>
            <a:ext cx="415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221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91F3CB5C-03D4-F065-DE91-0958EFC06D38}"/>
              </a:ext>
            </a:extLst>
          </p:cNvPr>
          <p:cNvSpPr/>
          <p:nvPr/>
        </p:nvSpPr>
        <p:spPr>
          <a:xfrm>
            <a:off x="951350" y="2074452"/>
            <a:ext cx="942109" cy="942109"/>
          </a:xfrm>
          <a:prstGeom prst="ellipse">
            <a:avLst/>
          </a:prstGeom>
          <a:solidFill>
            <a:srgbClr val="6E26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9218B8-326D-3DA9-7924-F266C5B6FCFA}"/>
              </a:ext>
            </a:extLst>
          </p:cNvPr>
          <p:cNvSpPr txBox="1"/>
          <p:nvPr/>
        </p:nvSpPr>
        <p:spPr>
          <a:xfrm>
            <a:off x="1214655" y="2314673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2400" spc="-150" dirty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A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34709F0-E788-04B6-A706-C1853B2B1CD6}"/>
              </a:ext>
            </a:extLst>
          </p:cNvPr>
          <p:cNvSpPr/>
          <p:nvPr/>
        </p:nvSpPr>
        <p:spPr>
          <a:xfrm>
            <a:off x="951350" y="4328125"/>
            <a:ext cx="942109" cy="942109"/>
          </a:xfrm>
          <a:prstGeom prst="ellipse">
            <a:avLst/>
          </a:prstGeom>
          <a:solidFill>
            <a:srgbClr val="6E26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6B73F9-40BB-01DC-21E5-544ACA6CF4BD}"/>
              </a:ext>
            </a:extLst>
          </p:cNvPr>
          <p:cNvSpPr txBox="1"/>
          <p:nvPr/>
        </p:nvSpPr>
        <p:spPr>
          <a:xfrm>
            <a:off x="1214655" y="4568346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2400" spc="-150" dirty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1AD70E-97F6-5780-5CB2-0663650DBF2D}"/>
              </a:ext>
            </a:extLst>
          </p:cNvPr>
          <p:cNvSpPr txBox="1"/>
          <p:nvPr/>
        </p:nvSpPr>
        <p:spPr>
          <a:xfrm>
            <a:off x="2156763" y="2037201"/>
            <a:ext cx="1156086" cy="101566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ko-Kore-KR" altLang="en-US" sz="12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스타트업</a:t>
            </a:r>
            <a:endParaRPr kumimoji="1" lang="en-US" altLang="ko-Kore-KR" sz="1200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endParaRPr kumimoji="1" lang="en-US" altLang="ko-Kore-KR" sz="12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  <a:p>
            <a:r>
              <a:rPr kumimoji="1" lang="ko-Kore-KR" altLang="en-US" sz="12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플래시</a:t>
            </a:r>
            <a:r>
              <a:rPr kumimoji="1" lang="en-US" altLang="ko-Kore-KR" sz="12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 </a:t>
            </a:r>
            <a:r>
              <a:rPr kumimoji="1" lang="ko-KR" altLang="en-US" sz="12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책 집필</a:t>
            </a:r>
            <a:endParaRPr kumimoji="1" lang="en-US" altLang="ko-KR" sz="12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  <a:p>
            <a:r>
              <a:rPr kumimoji="1" lang="ko-KR" altLang="en-US" sz="12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약간의 경력</a:t>
            </a:r>
            <a:endParaRPr kumimoji="1" lang="en-US" altLang="ko-KR" sz="12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  <a:p>
            <a:r>
              <a:rPr kumimoji="1" lang="ko-KR" altLang="en-US" sz="12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최저임금</a:t>
            </a:r>
            <a:endParaRPr kumimoji="1" lang="en-US" altLang="ko-KR" sz="12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EDD39B-50CC-92AF-73E2-FC6E6239E84A}"/>
              </a:ext>
            </a:extLst>
          </p:cNvPr>
          <p:cNvSpPr txBox="1"/>
          <p:nvPr/>
        </p:nvSpPr>
        <p:spPr>
          <a:xfrm>
            <a:off x="2156763" y="4383679"/>
            <a:ext cx="1112805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ko-Kore-KR" altLang="en-US" sz="12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스타트업</a:t>
            </a:r>
            <a:endParaRPr kumimoji="1" lang="en-US" altLang="ko-Kore-KR" sz="1200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endParaRPr kumimoji="1" lang="en-US" altLang="ko-KR" sz="12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  <a:p>
            <a:r>
              <a:rPr kumimoji="1" lang="ko-KR" altLang="en-US" sz="12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신입</a:t>
            </a:r>
            <a:endParaRPr kumimoji="1" lang="en-US" altLang="ko-KR" sz="12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  <a:p>
            <a:r>
              <a:rPr kumimoji="1" lang="ko-KR" altLang="en-US" sz="12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역시 최저임금</a:t>
            </a:r>
            <a:endParaRPr kumimoji="1" lang="en-US" altLang="ko-KR" sz="12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76B7A2-0997-7C1F-93E5-705A9F03BA69}"/>
              </a:ext>
            </a:extLst>
          </p:cNvPr>
          <p:cNvSpPr txBox="1"/>
          <p:nvPr/>
        </p:nvSpPr>
        <p:spPr>
          <a:xfrm>
            <a:off x="995844" y="57822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이야기</a:t>
            </a:r>
            <a:endParaRPr kumimoji="1" lang="ko-Kore-KR" altLang="en-US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14" name="TextBox 13">
            <a:hlinkClick r:id="rId3"/>
            <a:extLst>
              <a:ext uri="{FF2B5EF4-FFF2-40B4-BE49-F238E27FC236}">
                <a16:creationId xmlns:a16="http://schemas.microsoft.com/office/drawing/2014/main" id="{771DD38C-75B2-01DB-81E4-33144D74A825}"/>
              </a:ext>
            </a:extLst>
          </p:cNvPr>
          <p:cNvSpPr txBox="1"/>
          <p:nvPr/>
        </p:nvSpPr>
        <p:spPr>
          <a:xfrm>
            <a:off x="4318072" y="2338692"/>
            <a:ext cx="113204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ko-KR" altLang="en-US" sz="1600" dirty="0" err="1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팍스넷</a:t>
            </a:r>
            <a:r>
              <a:rPr kumimoji="1" lang="ko-KR" altLang="en-US" sz="12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</a:t>
            </a:r>
            <a:endParaRPr kumimoji="1" lang="en-US" altLang="ko-KR" sz="1200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r>
              <a:rPr kumimoji="1" lang="en-US" altLang="ko-KR" sz="12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(SKT </a:t>
            </a:r>
            <a:r>
              <a:rPr kumimoji="1" lang="ko-KR" altLang="en-US" sz="12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자회사</a:t>
            </a:r>
            <a:r>
              <a:rPr kumimoji="1" lang="en-US" altLang="ko-KR" sz="12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)</a:t>
            </a:r>
            <a:endParaRPr kumimoji="1" lang="ko-Kore-KR" altLang="en-US" sz="1200" dirty="0">
              <a:solidFill>
                <a:srgbClr val="6E26FE"/>
              </a:solidFill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735CFC-ADFA-0EB1-75BD-687473B1F9F6}"/>
              </a:ext>
            </a:extLst>
          </p:cNvPr>
          <p:cNvSpPr txBox="1"/>
          <p:nvPr/>
        </p:nvSpPr>
        <p:spPr>
          <a:xfrm>
            <a:off x="4318072" y="4725329"/>
            <a:ext cx="973343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ko-KR" altLang="en-US" sz="1600" u="sng" dirty="0">
                <a:latin typeface="Gmarket Sans Medium" panose="02000000000000000000" pitchFamily="2" charset="-128"/>
                <a:ea typeface="Gmarket Sans Medium" panose="02000000000000000000" pitchFamily="2" charset="-128"/>
                <a:hlinkClick r:id="rId4"/>
              </a:rPr>
              <a:t>에이전시</a:t>
            </a:r>
            <a:endParaRPr kumimoji="1" lang="ko-Kore-KR" altLang="en-US" sz="1600" u="sng" dirty="0">
              <a:solidFill>
                <a:srgbClr val="6E26FE"/>
              </a:solidFill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6447481-6E9A-B767-7DA9-E77D5B13249C}"/>
              </a:ext>
            </a:extLst>
          </p:cNvPr>
          <p:cNvCxnSpPr/>
          <p:nvPr/>
        </p:nvCxnSpPr>
        <p:spPr>
          <a:xfrm>
            <a:off x="3629891" y="2545502"/>
            <a:ext cx="415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760765E-5FA4-880F-0885-694809E05EB2}"/>
              </a:ext>
            </a:extLst>
          </p:cNvPr>
          <p:cNvCxnSpPr/>
          <p:nvPr/>
        </p:nvCxnSpPr>
        <p:spPr>
          <a:xfrm>
            <a:off x="3629891" y="4863829"/>
            <a:ext cx="415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460FCDB-557F-57E6-757F-AD17361CCE3D}"/>
              </a:ext>
            </a:extLst>
          </p:cNvPr>
          <p:cNvSpPr txBox="1"/>
          <p:nvPr/>
        </p:nvSpPr>
        <p:spPr>
          <a:xfrm>
            <a:off x="7218290" y="4725329"/>
            <a:ext cx="579005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ko-KR" altLang="en-US" sz="16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멜론</a:t>
            </a:r>
            <a:endParaRPr kumimoji="1" lang="ko-Kore-KR" altLang="en-US" sz="1600" dirty="0">
              <a:solidFill>
                <a:srgbClr val="6E26FE"/>
              </a:solidFill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F954426-BFF9-205F-2812-57B9BD8EE5A8}"/>
              </a:ext>
            </a:extLst>
          </p:cNvPr>
          <p:cNvCxnSpPr/>
          <p:nvPr/>
        </p:nvCxnSpPr>
        <p:spPr>
          <a:xfrm>
            <a:off x="6530109" y="4863829"/>
            <a:ext cx="415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DABDDFF-78BF-B6C7-5D00-6126A96E49BA}"/>
              </a:ext>
            </a:extLst>
          </p:cNvPr>
          <p:cNvSpPr txBox="1"/>
          <p:nvPr/>
        </p:nvSpPr>
        <p:spPr>
          <a:xfrm>
            <a:off x="9878362" y="4632995"/>
            <a:ext cx="1170513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ko-KR" altLang="en-US" sz="1600" dirty="0" err="1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다음카카오</a:t>
            </a:r>
            <a:endParaRPr kumimoji="1" lang="en-US" altLang="ko-KR" sz="1600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r>
              <a:rPr kumimoji="1" lang="en-US" altLang="ko-KR" sz="12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(</a:t>
            </a:r>
            <a:r>
              <a:rPr kumimoji="1" lang="ko-KR" altLang="en-US" sz="12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모회사</a:t>
            </a:r>
            <a:r>
              <a:rPr kumimoji="1" lang="en-US" altLang="ko-KR" sz="12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)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38BCD78-0955-C73C-F6DE-FA9433A1A1D8}"/>
              </a:ext>
            </a:extLst>
          </p:cNvPr>
          <p:cNvCxnSpPr/>
          <p:nvPr/>
        </p:nvCxnSpPr>
        <p:spPr>
          <a:xfrm>
            <a:off x="9190182" y="4863829"/>
            <a:ext cx="415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9554431-D7AC-F729-1D44-1A6519DEE91E}"/>
              </a:ext>
            </a:extLst>
          </p:cNvPr>
          <p:cNvSpPr txBox="1"/>
          <p:nvPr/>
        </p:nvSpPr>
        <p:spPr>
          <a:xfrm>
            <a:off x="9878363" y="2283423"/>
            <a:ext cx="1170513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ko-KR" altLang="en-US" sz="16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다음서비스</a:t>
            </a:r>
            <a:endParaRPr kumimoji="1" lang="en-US" altLang="ko-KR" sz="1600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r>
              <a:rPr kumimoji="1" lang="en-US" altLang="ko-KR" sz="12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(</a:t>
            </a:r>
            <a:r>
              <a:rPr kumimoji="1" lang="ko-KR" altLang="en-US" sz="12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자회사</a:t>
            </a:r>
            <a:r>
              <a:rPr kumimoji="1" lang="en-US" altLang="ko-KR" sz="12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)</a:t>
            </a:r>
            <a:endParaRPr kumimoji="1" lang="ko-Kore-KR" altLang="en-US" sz="12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11E252-9DCC-CDCD-6DD6-C79FD6445F9D}"/>
              </a:ext>
            </a:extLst>
          </p:cNvPr>
          <p:cNvSpPr txBox="1"/>
          <p:nvPr/>
        </p:nvSpPr>
        <p:spPr>
          <a:xfrm>
            <a:off x="7212038" y="2376225"/>
            <a:ext cx="1170513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ko-KR" altLang="en-US" sz="1600" dirty="0" err="1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웅진패스원</a:t>
            </a:r>
            <a:endParaRPr kumimoji="1" lang="en-US" altLang="ko-KR" sz="1600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540CF64-5BAF-E6A4-346B-1187C78DB285}"/>
              </a:ext>
            </a:extLst>
          </p:cNvPr>
          <p:cNvCxnSpPr/>
          <p:nvPr/>
        </p:nvCxnSpPr>
        <p:spPr>
          <a:xfrm>
            <a:off x="6530108" y="2512292"/>
            <a:ext cx="415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7CB109F-9321-FFB9-9EAD-515195ACAA7E}"/>
              </a:ext>
            </a:extLst>
          </p:cNvPr>
          <p:cNvCxnSpPr/>
          <p:nvPr/>
        </p:nvCxnSpPr>
        <p:spPr>
          <a:xfrm>
            <a:off x="9190182" y="2508558"/>
            <a:ext cx="415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996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499F62D0-045C-4CCB-B6B6-860F60C7D9C9}"/>
              </a:ext>
            </a:extLst>
          </p:cNvPr>
          <p:cNvSpPr/>
          <p:nvPr/>
        </p:nvSpPr>
        <p:spPr>
          <a:xfrm>
            <a:off x="5227622" y="2704188"/>
            <a:ext cx="1449624" cy="1449624"/>
          </a:xfrm>
          <a:prstGeom prst="ellipse">
            <a:avLst/>
          </a:prstGeom>
          <a:noFill/>
          <a:ln>
            <a:solidFill>
              <a:srgbClr val="6E2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E9F7D4-0D72-A855-D8A8-28EB72CD26E2}"/>
              </a:ext>
            </a:extLst>
          </p:cNvPr>
          <p:cNvSpPr txBox="1"/>
          <p:nvPr/>
        </p:nvSpPr>
        <p:spPr>
          <a:xfrm>
            <a:off x="2280434" y="3230060"/>
            <a:ext cx="7407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400" spc="-15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IT</a:t>
            </a:r>
            <a:r>
              <a:rPr kumimoji="1" lang="ko-Kore-KR" altLang="en-US" sz="2400" spc="-15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에서</a:t>
            </a:r>
            <a:r>
              <a:rPr kumimoji="1" lang="ko-KR" altLang="en-US" sz="2400" spc="-15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포트폴리오는         </a:t>
            </a:r>
            <a:r>
              <a:rPr kumimoji="1" lang="ko-KR" altLang="en-US" sz="2400" spc="-150" dirty="0">
                <a:solidFill>
                  <a:srgbClr val="6E26FE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숙명 </a:t>
            </a:r>
            <a:r>
              <a:rPr kumimoji="1" lang="en-US" altLang="ko-KR" sz="2400" spc="-150" dirty="0">
                <a:solidFill>
                  <a:srgbClr val="6E26FE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</a:t>
            </a:r>
            <a:r>
              <a:rPr kumimoji="1" lang="ko-KR" altLang="en-US" sz="2400" spc="-15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      과도 같은 존재입니다</a:t>
            </a:r>
            <a:r>
              <a:rPr kumimoji="1" lang="en-US" altLang="ko-KR" sz="2400" spc="-15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727A7-DB5D-84B2-F4FA-782C6A08B833}"/>
              </a:ext>
            </a:extLst>
          </p:cNvPr>
          <p:cNvSpPr txBox="1"/>
          <p:nvPr/>
        </p:nvSpPr>
        <p:spPr>
          <a:xfrm>
            <a:off x="995844" y="571223"/>
            <a:ext cx="2965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pc="-15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당장 떠날 것처럼 준비하고</a:t>
            </a:r>
            <a:endParaRPr kumimoji="1" lang="en-US" altLang="ko-KR" spc="-15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  <a:p>
            <a:r>
              <a:rPr kumimoji="1" lang="ko-KR" altLang="en-US" spc="-15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영원히 머물 것처럼 디자인하자</a:t>
            </a:r>
            <a:endParaRPr kumimoji="1" lang="en-US" altLang="ko-KR" spc="-150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5750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온라인 미디어 1" descr="tvN Shift E06 200117 질문으로 자라는 아이">
            <a:hlinkClick r:id="" action="ppaction://media"/>
            <a:extLst>
              <a:ext uri="{FF2B5EF4-FFF2-40B4-BE49-F238E27FC236}">
                <a16:creationId xmlns:a16="http://schemas.microsoft.com/office/drawing/2014/main" id="{9932675A-1CDD-35FA-82DB-591BD660F19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65710" y="191386"/>
            <a:ext cx="11404125" cy="644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6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499F62D0-045C-4CCB-B6B6-860F60C7D9C9}"/>
              </a:ext>
            </a:extLst>
          </p:cNvPr>
          <p:cNvSpPr/>
          <p:nvPr/>
        </p:nvSpPr>
        <p:spPr>
          <a:xfrm>
            <a:off x="2468475" y="2209774"/>
            <a:ext cx="2842490" cy="2842490"/>
          </a:xfrm>
          <a:prstGeom prst="ellipse">
            <a:avLst/>
          </a:prstGeom>
          <a:solidFill>
            <a:srgbClr val="6E26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E9F7D4-0D72-A855-D8A8-28EB72CD26E2}"/>
              </a:ext>
            </a:extLst>
          </p:cNvPr>
          <p:cNvSpPr txBox="1"/>
          <p:nvPr/>
        </p:nvSpPr>
        <p:spPr>
          <a:xfrm>
            <a:off x="3104088" y="3432079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spc="-150" dirty="0">
                <a:solidFill>
                  <a:schemeClr val="bg1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포트폴리오</a:t>
            </a:r>
            <a:endParaRPr kumimoji="1" lang="en-US" altLang="ko-KR" sz="2400" spc="-150" dirty="0">
              <a:solidFill>
                <a:schemeClr val="bg1"/>
              </a:solidFill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727A7-DB5D-84B2-F4FA-782C6A08B833}"/>
              </a:ext>
            </a:extLst>
          </p:cNvPr>
          <p:cNvSpPr txBox="1"/>
          <p:nvPr/>
        </p:nvSpPr>
        <p:spPr>
          <a:xfrm>
            <a:off x="995844" y="571223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pc="-15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우리의 목표</a:t>
            </a:r>
            <a:endParaRPr kumimoji="1" lang="en-US" altLang="ko-KR" spc="-150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552B354-1357-4B63-427E-2133BC1C6F0D}"/>
              </a:ext>
            </a:extLst>
          </p:cNvPr>
          <p:cNvSpPr/>
          <p:nvPr/>
        </p:nvSpPr>
        <p:spPr>
          <a:xfrm>
            <a:off x="6817191" y="2209774"/>
            <a:ext cx="2842490" cy="2842490"/>
          </a:xfrm>
          <a:prstGeom prst="ellipse">
            <a:avLst/>
          </a:prstGeom>
          <a:noFill/>
          <a:ln>
            <a:solidFill>
              <a:srgbClr val="6E2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7EC8DB-D6E4-A883-FD17-BBF7F17B586F}"/>
              </a:ext>
            </a:extLst>
          </p:cNvPr>
          <p:cNvSpPr txBox="1"/>
          <p:nvPr/>
        </p:nvSpPr>
        <p:spPr>
          <a:xfrm>
            <a:off x="7730124" y="3432079"/>
            <a:ext cx="101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spc="-150" dirty="0">
                <a:solidFill>
                  <a:srgbClr val="6E26FE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자격증</a:t>
            </a:r>
            <a:endParaRPr kumimoji="1" lang="en-US" altLang="ko-KR" sz="2400" spc="-150" dirty="0">
              <a:solidFill>
                <a:srgbClr val="6E26FE"/>
              </a:solidFill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905530-E8B9-8EF6-BF8E-2E317FA7E8AB}"/>
              </a:ext>
            </a:extLst>
          </p:cNvPr>
          <p:cNvSpPr txBox="1"/>
          <p:nvPr/>
        </p:nvSpPr>
        <p:spPr>
          <a:xfrm>
            <a:off x="5744118" y="3211032"/>
            <a:ext cx="6399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000" dirty="0">
                <a:solidFill>
                  <a:srgbClr val="6E26FE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+</a:t>
            </a:r>
            <a:endParaRPr kumimoji="1" lang="ko-Kore-KR" altLang="en-US" sz="6000" dirty="0">
              <a:solidFill>
                <a:srgbClr val="6E26FE"/>
              </a:solidFill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8768B-D0DC-5953-D370-C50605EB602B}"/>
              </a:ext>
            </a:extLst>
          </p:cNvPr>
          <p:cNvSpPr txBox="1"/>
          <p:nvPr/>
        </p:nvSpPr>
        <p:spPr>
          <a:xfrm>
            <a:off x="7385702" y="3965084"/>
            <a:ext cx="1705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spc="-15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GTQ</a:t>
            </a:r>
            <a:r>
              <a:rPr kumimoji="1" lang="ko-KR" altLang="en-US" sz="1400" spc="-15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kumimoji="1" lang="en-US" altLang="ko-Kore-KR" sz="1400" spc="-15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kumimoji="1" lang="ko-KR" altLang="en-US" sz="1400" spc="-15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웹디자인기능사</a:t>
            </a:r>
            <a:endParaRPr kumimoji="1" lang="ko-Kore-KR" altLang="en-US" sz="14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A48360-DD4E-53F7-6E66-B949C16DFF6A}"/>
              </a:ext>
            </a:extLst>
          </p:cNvPr>
          <p:cNvSpPr txBox="1"/>
          <p:nvPr/>
        </p:nvSpPr>
        <p:spPr>
          <a:xfrm>
            <a:off x="3687793" y="3965085"/>
            <a:ext cx="425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0" i="0" spc="-15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6</a:t>
            </a:r>
            <a:r>
              <a:rPr lang="ko-KR" altLang="en-US" sz="1400" b="0" i="0" spc="-15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개</a:t>
            </a:r>
            <a:endParaRPr kumimoji="1" lang="ko-Kore-KR" altLang="en-US" sz="1400" spc="-15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448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15A21F46-1C67-A0B2-57BF-294CD2F923EF}"/>
              </a:ext>
            </a:extLst>
          </p:cNvPr>
          <p:cNvSpPr/>
          <p:nvPr/>
        </p:nvSpPr>
        <p:spPr>
          <a:xfrm>
            <a:off x="2468475" y="2209774"/>
            <a:ext cx="2842490" cy="2842490"/>
          </a:xfrm>
          <a:prstGeom prst="ellipse">
            <a:avLst/>
          </a:prstGeom>
          <a:solidFill>
            <a:srgbClr val="6E26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6345C5-388C-403A-9039-0E11038C0982}"/>
              </a:ext>
            </a:extLst>
          </p:cNvPr>
          <p:cNvSpPr txBox="1"/>
          <p:nvPr/>
        </p:nvSpPr>
        <p:spPr>
          <a:xfrm>
            <a:off x="3270444" y="3270361"/>
            <a:ext cx="129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spc="-150" dirty="0">
                <a:solidFill>
                  <a:schemeClr val="bg1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성장산업</a:t>
            </a:r>
            <a:endParaRPr kumimoji="1" lang="en-US" altLang="ko-KR" sz="2400" spc="-150" dirty="0">
              <a:solidFill>
                <a:schemeClr val="bg1"/>
              </a:solidFill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A455F8D-40FA-5B19-78F0-6F72E6DFF6B5}"/>
              </a:ext>
            </a:extLst>
          </p:cNvPr>
          <p:cNvSpPr/>
          <p:nvPr/>
        </p:nvSpPr>
        <p:spPr>
          <a:xfrm>
            <a:off x="6817191" y="2209774"/>
            <a:ext cx="2842490" cy="2842490"/>
          </a:xfrm>
          <a:prstGeom prst="ellipse">
            <a:avLst/>
          </a:prstGeom>
          <a:noFill/>
          <a:ln>
            <a:solidFill>
              <a:srgbClr val="6E2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9A30F8-D413-DEAA-698C-43DE9803F68C}"/>
              </a:ext>
            </a:extLst>
          </p:cNvPr>
          <p:cNvSpPr txBox="1"/>
          <p:nvPr/>
        </p:nvSpPr>
        <p:spPr>
          <a:xfrm>
            <a:off x="7591463" y="3265045"/>
            <a:ext cx="129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spc="-150" dirty="0">
                <a:solidFill>
                  <a:srgbClr val="6E26FE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사양산업</a:t>
            </a:r>
            <a:endParaRPr kumimoji="1" lang="en-US" altLang="ko-KR" sz="2400" spc="-150" dirty="0">
              <a:solidFill>
                <a:srgbClr val="6E26FE"/>
              </a:solidFill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10208B-C1F2-BFEA-2905-1A79C3993860}"/>
              </a:ext>
            </a:extLst>
          </p:cNvPr>
          <p:cNvSpPr txBox="1"/>
          <p:nvPr/>
        </p:nvSpPr>
        <p:spPr>
          <a:xfrm>
            <a:off x="7643560" y="3675774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0" i="0" spc="-15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수요가 </a:t>
            </a:r>
            <a:r>
              <a:rPr lang="ko-KR" altLang="en-US" sz="1400" b="0" i="0" spc="-150" dirty="0" err="1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줄어듬</a:t>
            </a:r>
            <a:endParaRPr kumimoji="1" lang="ko-Kore-KR" altLang="en-US" sz="14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6746B2-345E-1610-FF20-FEFE5607A5B2}"/>
              </a:ext>
            </a:extLst>
          </p:cNvPr>
          <p:cNvSpPr txBox="1"/>
          <p:nvPr/>
        </p:nvSpPr>
        <p:spPr>
          <a:xfrm>
            <a:off x="3294845" y="3704581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0" i="0" spc="-15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수요가 </a:t>
            </a:r>
            <a:r>
              <a:rPr lang="ko-KR" altLang="en-US" sz="1400" b="0" i="0" spc="-150" dirty="0" err="1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많아짐</a:t>
            </a:r>
            <a:endParaRPr kumimoji="1" lang="ko-Kore-KR" altLang="en-US" sz="14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727A7-DB5D-84B2-F4FA-782C6A08B833}"/>
              </a:ext>
            </a:extLst>
          </p:cNvPr>
          <p:cNvSpPr txBox="1"/>
          <p:nvPr/>
        </p:nvSpPr>
        <p:spPr>
          <a:xfrm>
            <a:off x="995844" y="571223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pc="-15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왜 우리는 </a:t>
            </a:r>
            <a:r>
              <a:rPr kumimoji="1" lang="en-US" altLang="ko-KR" spc="-15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IT</a:t>
            </a:r>
            <a:r>
              <a:rPr kumimoji="1" lang="ko-KR" altLang="en-US" spc="-150" dirty="0" err="1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를</a:t>
            </a:r>
            <a:r>
              <a:rPr kumimoji="1" lang="ko-KR" altLang="en-US" spc="-15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해야 할까</a:t>
            </a:r>
            <a:r>
              <a:rPr kumimoji="1" lang="en-US" altLang="ko-KR" spc="-15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?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C0CD15B-58A8-E3B2-FE74-CB2A3A64E4D7}"/>
              </a:ext>
            </a:extLst>
          </p:cNvPr>
          <p:cNvCxnSpPr/>
          <p:nvPr/>
        </p:nvCxnSpPr>
        <p:spPr>
          <a:xfrm>
            <a:off x="5624546" y="3726710"/>
            <a:ext cx="942908" cy="0"/>
          </a:xfrm>
          <a:prstGeom prst="straightConnector1">
            <a:avLst/>
          </a:prstGeom>
          <a:ln>
            <a:solidFill>
              <a:srgbClr val="6E26F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376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232</Words>
  <Application>Microsoft Macintosh PowerPoint</Application>
  <PresentationFormat>와이드스크린</PresentationFormat>
  <Paragraphs>114</Paragraphs>
  <Slides>13</Slides>
  <Notes>4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Gmarket Sans Light</vt:lpstr>
      <vt:lpstr>Gmarket Sans Medium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A2962</dc:creator>
  <cp:lastModifiedBy>A2962</cp:lastModifiedBy>
  <cp:revision>98</cp:revision>
  <dcterms:created xsi:type="dcterms:W3CDTF">2023-05-30T03:20:34Z</dcterms:created>
  <dcterms:modified xsi:type="dcterms:W3CDTF">2023-06-06T11:59:45Z</dcterms:modified>
</cp:coreProperties>
</file>