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1"/>
  </p:notesMasterIdLst>
  <p:handoutMasterIdLst>
    <p:handoutMasterId r:id="rId32"/>
  </p:handoutMasterIdLst>
  <p:sldIdLst>
    <p:sldId id="256" r:id="rId2"/>
    <p:sldId id="295" r:id="rId3"/>
    <p:sldId id="257" r:id="rId4"/>
    <p:sldId id="292" r:id="rId5"/>
    <p:sldId id="258" r:id="rId6"/>
    <p:sldId id="259" r:id="rId7"/>
    <p:sldId id="260" r:id="rId8"/>
    <p:sldId id="261" r:id="rId9"/>
    <p:sldId id="293" r:id="rId10"/>
    <p:sldId id="287" r:id="rId11"/>
    <p:sldId id="262" r:id="rId12"/>
    <p:sldId id="282" r:id="rId13"/>
    <p:sldId id="294" r:id="rId14"/>
    <p:sldId id="265" r:id="rId15"/>
    <p:sldId id="285" r:id="rId16"/>
    <p:sldId id="286" r:id="rId17"/>
    <p:sldId id="266" r:id="rId18"/>
    <p:sldId id="267" r:id="rId19"/>
    <p:sldId id="268" r:id="rId20"/>
    <p:sldId id="269" r:id="rId21"/>
    <p:sldId id="289" r:id="rId22"/>
    <p:sldId id="283" r:id="rId23"/>
    <p:sldId id="288" r:id="rId24"/>
    <p:sldId id="290" r:id="rId25"/>
    <p:sldId id="273" r:id="rId26"/>
    <p:sldId id="274" r:id="rId27"/>
    <p:sldId id="275" r:id="rId28"/>
    <p:sldId id="276" r:id="rId29"/>
    <p:sldId id="296"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re" initials="L" lastIdx="1" clrIdx="0">
    <p:extLst>
      <p:ext uri="{19B8F6BF-5375-455C-9EA6-DF929625EA0E}">
        <p15:presenceInfo xmlns:p15="http://schemas.microsoft.com/office/powerpoint/2012/main" userId="Lo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409" autoAdjust="0"/>
  </p:normalViewPr>
  <p:slideViewPr>
    <p:cSldViewPr snapToGrid="0">
      <p:cViewPr>
        <p:scale>
          <a:sx n="72" d="100"/>
          <a:sy n="72" d="100"/>
        </p:scale>
        <p:origin x="43" y="-12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13EF0D-2FFD-4384-8E1D-2D3C8D0AB7C3}" type="datetimeFigureOut">
              <a:rPr lang="es-CO" smtClean="0"/>
              <a:t>10/11/2014</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4C2B77-DF33-410A-A279-491ABA8EB41F}" type="slidenum">
              <a:rPr lang="es-CO" smtClean="0"/>
              <a:t>‹Nº›</a:t>
            </a:fld>
            <a:endParaRPr lang="es-CO"/>
          </a:p>
        </p:txBody>
      </p:sp>
    </p:spTree>
    <p:extLst>
      <p:ext uri="{BB962C8B-B14F-4D97-AF65-F5344CB8AC3E}">
        <p14:creationId xmlns:p14="http://schemas.microsoft.com/office/powerpoint/2010/main" val="236274388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22DFE-E166-4040-B734-078B10E7A6C9}" type="datetimeFigureOut">
              <a:rPr lang="es-CO" smtClean="0"/>
              <a:t>10/11/2014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B0F3-8195-4966-87C2-BE6061F2ED38}" type="slidenum">
              <a:rPr lang="es-CO" smtClean="0"/>
              <a:t>‹Nº›</a:t>
            </a:fld>
            <a:endParaRPr lang="es-CO"/>
          </a:p>
        </p:txBody>
      </p:sp>
    </p:spTree>
    <p:extLst>
      <p:ext uri="{BB962C8B-B14F-4D97-AF65-F5344CB8AC3E}">
        <p14:creationId xmlns:p14="http://schemas.microsoft.com/office/powerpoint/2010/main" val="335907754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Oracle_Corporation" TargetMode="External"/><Relationship Id="rId13" Type="http://schemas.openxmlformats.org/officeDocument/2006/relationships/hyperlink" Target="http://es.wikipedia.org/wiki/Sistema_de_gesti%C3%B3n_de_bases_de_datos" TargetMode="External"/><Relationship Id="rId18" Type="http://schemas.openxmlformats.org/officeDocument/2006/relationships/hyperlink" Target="http://es.wikipedia.org/wiki/Software" TargetMode="External"/><Relationship Id="rId3" Type="http://schemas.openxmlformats.org/officeDocument/2006/relationships/hyperlink" Target="http://es.wikipedia.org/wiki/Componente_de_software" TargetMode="External"/><Relationship Id="rId7" Type="http://schemas.openxmlformats.org/officeDocument/2006/relationships/hyperlink" Target="http://es.wikipedia.org/wiki/Sun_Microsystems" TargetMode="External"/><Relationship Id="rId12" Type="http://schemas.openxmlformats.org/officeDocument/2006/relationships/hyperlink" Target="http://es.wikipedia.org/wiki/Licencia_p%C3%BAblica_general_de_GNU" TargetMode="External"/><Relationship Id="rId17" Type="http://schemas.openxmlformats.org/officeDocument/2006/relationships/hyperlink" Target="http://es.wikipedia.org/wiki/Software_libre" TargetMode="External"/><Relationship Id="rId2" Type="http://schemas.openxmlformats.org/officeDocument/2006/relationships/slide" Target="../slides/slide10.xml"/><Relationship Id="rId16" Type="http://schemas.openxmlformats.org/officeDocument/2006/relationships/hyperlink" Target="http://es.wikipedia.org/wiki/Multiusuario" TargetMode="External"/><Relationship Id="rId20" Type="http://schemas.openxmlformats.org/officeDocument/2006/relationships/hyperlink" Target="http://es.wikipedia.org/wiki/Programa_inform%C3%A1tico" TargetMode="External"/><Relationship Id="rId1" Type="http://schemas.openxmlformats.org/officeDocument/2006/relationships/notesMaster" Target="../notesMasters/notesMaster1.xml"/><Relationship Id="rId6" Type="http://schemas.openxmlformats.org/officeDocument/2006/relationships/hyperlink" Target="http://es.wikipedia.org/wiki/Servidor_de_aplicaciones" TargetMode="External"/><Relationship Id="rId11" Type="http://schemas.openxmlformats.org/officeDocument/2006/relationships/hyperlink" Target="http://es.wikipedia.org/wiki/Common_Development_and_Distribution_License" TargetMode="External"/><Relationship Id="rId5" Type="http://schemas.openxmlformats.org/officeDocument/2006/relationships/hyperlink" Target="http://es.wikipedia.org/wiki/Java_(lenguaje_de_programaci%C3%B3n)" TargetMode="External"/><Relationship Id="rId15" Type="http://schemas.openxmlformats.org/officeDocument/2006/relationships/hyperlink" Target="http://es.wikipedia.org/wiki/Hilo_de_ejecuci%C3%B3n" TargetMode="External"/><Relationship Id="rId10" Type="http://schemas.openxmlformats.org/officeDocument/2006/relationships/hyperlink" Target="http://es.wikipedia.org/wiki/C%C3%B3digo_libre" TargetMode="External"/><Relationship Id="rId19" Type="http://schemas.openxmlformats.org/officeDocument/2006/relationships/hyperlink" Target="http://es.wikipedia.org/wiki/Kit_de_desarrollo_de_software" TargetMode="External"/><Relationship Id="rId4" Type="http://schemas.openxmlformats.org/officeDocument/2006/relationships/hyperlink" Target="http://es.wikipedia.org/wiki/Plataforma_Java" TargetMode="External"/><Relationship Id="rId9" Type="http://schemas.openxmlformats.org/officeDocument/2006/relationships/hyperlink" Target="http://es.wikipedia.org/wiki/Java_EE" TargetMode="External"/><Relationship Id="rId14" Type="http://schemas.openxmlformats.org/officeDocument/2006/relationships/hyperlink" Target="http://es.wikipedia.org/wiki/Modelo_relaciona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s.wikipedia.org/wiki/Arquitectura_de_softwar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s.wikipedia.org/wiki/Dato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51205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36126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Roles de usuario: asistente, ponente, conferencista,</a:t>
            </a:r>
            <a:r>
              <a:rPr lang="es-CO" baseline="0" dirty="0" smtClean="0"/>
              <a:t> administrador del evento, usuario no registrado.</a:t>
            </a:r>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2433051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Indagación</a:t>
            </a:r>
            <a:r>
              <a:rPr lang="es-ES" baseline="0" dirty="0" smtClean="0"/>
              <a:t> profunda de los requerimientos</a:t>
            </a:r>
          </a:p>
          <a:p>
            <a:r>
              <a:rPr lang="es-ES" baseline="0" dirty="0" smtClean="0"/>
              <a:t>Para realizar planeación adecuada del proyecto.</a:t>
            </a:r>
          </a:p>
          <a:p>
            <a:r>
              <a:rPr lang="es-ES" baseline="0" dirty="0" smtClean="0"/>
              <a:t>Y evitar codificación de elemento mal diseñados.</a:t>
            </a:r>
          </a:p>
          <a:p>
            <a:endParaRPr lang="es-ES" baseline="0" dirty="0" smtClean="0"/>
          </a:p>
          <a:p>
            <a:r>
              <a:rPr lang="es-ES" baseline="0" dirty="0" smtClean="0"/>
              <a:t>MVC – POO en la web.</a:t>
            </a:r>
          </a:p>
          <a:p>
            <a:r>
              <a:rPr lang="es-ES" baseline="0" smtClean="0"/>
              <a:t>Hacer </a:t>
            </a:r>
            <a:r>
              <a:rPr lang="es-ES" u="sng" baseline="0" smtClean="0"/>
              <a:t>operaciones</a:t>
            </a:r>
            <a:r>
              <a:rPr lang="es-ES" baseline="0" smtClean="0"/>
              <a:t> </a:t>
            </a:r>
            <a:r>
              <a:rPr lang="es-ES" baseline="0" dirty="0" smtClean="0"/>
              <a:t>complejas y mostrarlas de forma sencilla</a:t>
            </a:r>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2009243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Para manejar los estilos</a:t>
            </a:r>
            <a:r>
              <a:rPr lang="es-ES" baseline="0" dirty="0" smtClean="0"/>
              <a:t> se recomienda utilizar </a:t>
            </a:r>
            <a:r>
              <a:rPr lang="es-ES" baseline="0" dirty="0" err="1" smtClean="0"/>
              <a:t>ThemeRoller</a:t>
            </a:r>
            <a:r>
              <a:rPr lang="es-ES" baseline="0" dirty="0" smtClean="0"/>
              <a:t> que es un manejador de temas que utiliza </a:t>
            </a:r>
            <a:r>
              <a:rPr lang="es-ES" baseline="0" dirty="0" err="1" smtClean="0"/>
              <a:t>PrimeFaces</a:t>
            </a:r>
            <a:r>
              <a:rPr lang="es-ES" baseline="0" dirty="0" smtClean="0"/>
              <a:t>.</a:t>
            </a:r>
          </a:p>
          <a:p>
            <a:endParaRPr lang="es-ES" baseline="0" dirty="0" smtClean="0"/>
          </a:p>
          <a:p>
            <a:r>
              <a:rPr lang="es-ES" baseline="0" dirty="0" smtClean="0"/>
              <a:t>Para el administrador se recomienda los casos de uso. En los cuales está descrita toda la funcionalidad del sistema.</a:t>
            </a:r>
          </a:p>
          <a:p>
            <a:endParaRPr lang="es-ES" baseline="0" dirty="0" smtClean="0"/>
          </a:p>
          <a:p>
            <a:r>
              <a:rPr lang="es-ES" baseline="0" dirty="0" smtClean="0"/>
              <a:t>Manejador de vista </a:t>
            </a:r>
            <a:r>
              <a:rPr lang="es-ES" baseline="0" dirty="0" err="1" smtClean="0"/>
              <a:t>Pimefaces</a:t>
            </a:r>
            <a:r>
              <a:rPr lang="es-ES" baseline="0" dirty="0" smtClean="0"/>
              <a:t> y </a:t>
            </a:r>
            <a:r>
              <a:rPr lang="es-ES" baseline="0" dirty="0" err="1" smtClean="0"/>
              <a:t>RicheFaces</a:t>
            </a:r>
            <a:r>
              <a:rPr lang="es-ES" baseline="0" dirty="0" smtClean="0"/>
              <a:t>.</a:t>
            </a:r>
            <a:endParaRPr lang="es-ES"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377528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94671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El</a:t>
            </a:r>
            <a:r>
              <a:rPr lang="es-CO" baseline="0" dirty="0" smtClean="0"/>
              <a:t> </a:t>
            </a:r>
            <a:r>
              <a:rPr lang="es-CO" baseline="0" dirty="0" err="1" smtClean="0"/>
              <a:t>simon</a:t>
            </a:r>
            <a:r>
              <a:rPr lang="es-CO" baseline="0" dirty="0" smtClean="0"/>
              <a:t> ayudó en la construcción de la comunidad.</a:t>
            </a:r>
            <a:endParaRPr lang="es-CO" dirty="0" smtClean="0"/>
          </a:p>
          <a:p>
            <a:r>
              <a:rPr lang="es-CO" dirty="0" smtClean="0"/>
              <a:t>Hay que hablar brevemente</a:t>
            </a:r>
            <a:r>
              <a:rPr lang="es-CO" baseline="0" dirty="0" smtClean="0"/>
              <a:t> de la problemática de la comunidad.</a:t>
            </a:r>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420878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effectLst/>
                <a:latin typeface="+mn-lt"/>
                <a:ea typeface="+mn-ea"/>
                <a:cs typeface="+mn-cs"/>
              </a:rPr>
              <a:t>La red de la Comunidad Colombiana de Dinámica de Sistemas  (DS) se empezó a tejer en la Primera conferencia Colombiana de Modelado Sistémico realizada en Bucaramanga, en mayo de 1994.</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effectLst/>
                <a:latin typeface="+mn-lt"/>
                <a:ea typeface="+mn-ea"/>
                <a:cs typeface="+mn-cs"/>
              </a:rPr>
              <a:t>La Comunidad Colombiana de DS se ha sostenido por la labor académica e investigativa de los miembros individuales y grupales que desde la  universidad responden a compromisos académicos, de investigación, proyección social, asesorías y servicios especializados. Se integran en el encuentro Colombiano anual de DS. </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effectLst/>
                <a:latin typeface="+mn-lt"/>
                <a:ea typeface="+mn-ea"/>
                <a:cs typeface="+mn-cs"/>
              </a:rPr>
              <a:t>En sus años ha venido tejiendo su red con una cobertura que se expresa hoy con más de 20 Universidades que han hecho presencia activa en los encuentros.</a:t>
            </a:r>
          </a:p>
          <a:p>
            <a:endParaRPr lang="es-CO" sz="1200" kern="1200" dirty="0" smtClean="0">
              <a:solidFill>
                <a:schemeClr val="tx1"/>
              </a:solidFill>
              <a:effectLst/>
              <a:latin typeface="+mn-lt"/>
              <a:ea typeface="+mn-ea"/>
              <a:cs typeface="+mn-cs"/>
            </a:endParaRPr>
          </a:p>
          <a:p>
            <a:r>
              <a:rPr lang="es-CO" sz="1200" kern="1200" dirty="0" smtClean="0">
                <a:solidFill>
                  <a:schemeClr val="tx1"/>
                </a:solidFill>
                <a:effectLst/>
                <a:latin typeface="+mn-lt"/>
                <a:ea typeface="+mn-ea"/>
                <a:cs typeface="+mn-cs"/>
              </a:rPr>
              <a:t>En su etapa inicial, deja ver las debilidades que dicho crecimiento le pueden generan a una red y que serán mayores en la medida que la velocidad sea mayor. Se empieza a notar que aunque se crece no siempre se hace la mejor manera. Además los procesos de consolidación de algunos grupos van generado polos de desarrollo que en vez de influir con sus aportes en toda la red pueden ser causa de fragmentación de la misma.</a:t>
            </a:r>
          </a:p>
          <a:p>
            <a:r>
              <a:rPr lang="es-CO" sz="1200" kern="1200" dirty="0" smtClean="0">
                <a:solidFill>
                  <a:schemeClr val="tx1"/>
                </a:solidFill>
                <a:effectLst/>
                <a:latin typeface="+mn-lt"/>
                <a:ea typeface="+mn-ea"/>
                <a:cs typeface="+mn-cs"/>
              </a:rPr>
              <a:t>En algunas redes basadas en TIC puede ser necesario el desarrollo de una infraestructura de sistemas que permita construir y consultar</a:t>
            </a:r>
            <a:r>
              <a:rPr lang="es-CO" sz="1200" kern="1200" baseline="0" dirty="0" smtClean="0">
                <a:solidFill>
                  <a:schemeClr val="tx1"/>
                </a:solidFill>
                <a:effectLst/>
                <a:latin typeface="+mn-lt"/>
                <a:ea typeface="+mn-ea"/>
                <a:cs typeface="+mn-cs"/>
              </a:rPr>
              <a:t> materiales de trabajo y bibliografía</a:t>
            </a:r>
            <a:r>
              <a:rPr lang="es-CO" sz="1200" kern="1200" dirty="0" smtClean="0">
                <a:solidFill>
                  <a:schemeClr val="tx1"/>
                </a:solidFill>
                <a:effectLst/>
                <a:latin typeface="+mn-lt"/>
                <a:ea typeface="+mn-ea"/>
                <a:cs typeface="+mn-cs"/>
              </a:rPr>
              <a:t>. El estudio de la complejidad alrededor de la cooperación basada en confianza puede mejorar la capacidad de los grupos para proveer bienes públicos y recursos comunes.</a:t>
            </a:r>
          </a:p>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279639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En las últimas décadas y gracias al desarrollo en las redes de telecomunicaciones, junto con diversidad de cambios que han surgido en el funcionamiento y utilización de las mismas, el hombre ha desarrollado infinidad de usos para estas, entre las que se destacan las aplicaciones web</a:t>
            </a:r>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539273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Se usó </a:t>
            </a:r>
            <a:r>
              <a:rPr lang="es-CO" sz="1200" kern="1200" dirty="0" err="1" smtClean="0">
                <a:solidFill>
                  <a:schemeClr val="tx1"/>
                </a:solidFill>
                <a:effectLst/>
                <a:latin typeface="+mn-lt"/>
                <a:ea typeface="+mn-ea"/>
                <a:cs typeface="+mn-cs"/>
              </a:rPr>
              <a:t>Prototipado</a:t>
            </a:r>
            <a:r>
              <a:rPr lang="es-CO" sz="1200" kern="1200" dirty="0" smtClean="0">
                <a:solidFill>
                  <a:schemeClr val="tx1"/>
                </a:solidFill>
                <a:effectLst/>
                <a:latin typeface="+mn-lt"/>
                <a:ea typeface="+mn-ea"/>
                <a:cs typeface="+mn-cs"/>
              </a:rPr>
              <a:t> Evolutivo, debido a que es una metodología </a:t>
            </a:r>
            <a:r>
              <a:rPr lang="es-CO" sz="1200" b="1" kern="1200" dirty="0" smtClean="0">
                <a:solidFill>
                  <a:schemeClr val="tx1"/>
                </a:solidFill>
                <a:effectLst/>
                <a:latin typeface="+mn-lt"/>
                <a:ea typeface="+mn-ea"/>
                <a:cs typeface="+mn-cs"/>
              </a:rPr>
              <a:t>flexible al cambio</a:t>
            </a:r>
            <a:r>
              <a:rPr lang="es-CO" sz="1200" kern="1200" dirty="0" smtClean="0">
                <a:solidFill>
                  <a:schemeClr val="tx1"/>
                </a:solidFill>
                <a:effectLst/>
                <a:latin typeface="+mn-lt"/>
                <a:ea typeface="+mn-ea"/>
                <a:cs typeface="+mn-cs"/>
              </a:rPr>
              <a:t>, que permite desarrollar sistemas </a:t>
            </a:r>
            <a:r>
              <a:rPr lang="es-CO" sz="1200" b="1" kern="1200" dirty="0" smtClean="0">
                <a:solidFill>
                  <a:schemeClr val="tx1"/>
                </a:solidFill>
                <a:effectLst/>
                <a:latin typeface="+mn-lt"/>
                <a:ea typeface="+mn-ea"/>
                <a:cs typeface="+mn-cs"/>
              </a:rPr>
              <a:t>crecientes</a:t>
            </a:r>
            <a:r>
              <a:rPr lang="es-CO" sz="1200" kern="1200" dirty="0" smtClean="0">
                <a:solidFill>
                  <a:schemeClr val="tx1"/>
                </a:solidFill>
                <a:effectLst/>
                <a:latin typeface="+mn-lt"/>
                <a:ea typeface="+mn-ea"/>
                <a:cs typeface="+mn-cs"/>
              </a:rPr>
              <a:t> en base a unos requerimientos mínimos, los cuales van siendo </a:t>
            </a:r>
            <a:r>
              <a:rPr lang="es-CO" sz="1200" b="1" kern="1200" dirty="0" smtClean="0">
                <a:solidFill>
                  <a:schemeClr val="tx1"/>
                </a:solidFill>
                <a:effectLst/>
                <a:latin typeface="+mn-lt"/>
                <a:ea typeface="+mn-ea"/>
                <a:cs typeface="+mn-cs"/>
              </a:rPr>
              <a:t>refinados</a:t>
            </a:r>
            <a:r>
              <a:rPr lang="es-CO" sz="1200" kern="1200" dirty="0" smtClean="0">
                <a:solidFill>
                  <a:schemeClr val="tx1"/>
                </a:solidFill>
                <a:effectLst/>
                <a:latin typeface="+mn-lt"/>
                <a:ea typeface="+mn-ea"/>
                <a:cs typeface="+mn-cs"/>
              </a:rPr>
              <a:t> en la medida en que avanza el ciclo de vida del proyecto. Esta metodología</a:t>
            </a:r>
            <a:r>
              <a:rPr lang="es-CO" sz="1200" kern="1200" baseline="0" dirty="0" smtClean="0">
                <a:solidFill>
                  <a:schemeClr val="tx1"/>
                </a:solidFill>
                <a:effectLst/>
                <a:latin typeface="+mn-lt"/>
                <a:ea typeface="+mn-ea"/>
                <a:cs typeface="+mn-cs"/>
              </a:rPr>
              <a:t> permite </a:t>
            </a:r>
            <a:r>
              <a:rPr lang="es-CO" sz="1200" b="1" kern="1200" baseline="0" dirty="0" smtClean="0">
                <a:solidFill>
                  <a:schemeClr val="tx1"/>
                </a:solidFill>
                <a:effectLst/>
                <a:latin typeface="+mn-lt"/>
                <a:ea typeface="+mn-ea"/>
                <a:cs typeface="+mn-cs"/>
              </a:rPr>
              <a:t>aprender mientras se desarrolla</a:t>
            </a:r>
            <a:r>
              <a:rPr lang="es-CO" sz="1200" kern="1200" baseline="0" dirty="0" smtClean="0">
                <a:solidFill>
                  <a:schemeClr val="tx1"/>
                </a:solidFill>
                <a:effectLst/>
                <a:latin typeface="+mn-lt"/>
                <a:ea typeface="+mn-ea"/>
                <a:cs typeface="+mn-cs"/>
              </a:rPr>
              <a:t>. Es bueno usarla cuando no se tiene claro la especificación de requerimientos</a:t>
            </a:r>
            <a:endParaRPr lang="es-CO" sz="1200" kern="1200" dirty="0" smtClean="0">
              <a:solidFill>
                <a:schemeClr val="tx1"/>
              </a:solidFill>
              <a:effectLst/>
              <a:latin typeface="+mn-lt"/>
              <a:ea typeface="+mn-ea"/>
              <a:cs typeface="+mn-cs"/>
            </a:endParaRPr>
          </a:p>
          <a:p>
            <a:r>
              <a:rPr lang="es-CO" sz="1200" b="1" kern="1200" dirty="0" smtClean="0">
                <a:solidFill>
                  <a:schemeClr val="tx1"/>
                </a:solidFill>
                <a:effectLst/>
                <a:latin typeface="+mn-lt"/>
                <a:ea typeface="+mn-ea"/>
                <a:cs typeface="+mn-cs"/>
              </a:rPr>
              <a:t>Análisis</a:t>
            </a:r>
            <a:endParaRPr lang="es-CO" sz="1200" kern="1200" dirty="0" smtClean="0">
              <a:solidFill>
                <a:schemeClr val="tx1"/>
              </a:solidFill>
              <a:effectLst/>
              <a:latin typeface="+mn-lt"/>
              <a:ea typeface="+mn-ea"/>
              <a:cs typeface="+mn-cs"/>
            </a:endParaRPr>
          </a:p>
          <a:p>
            <a:r>
              <a:rPr lang="es-CO" sz="1200" kern="1200" dirty="0" smtClean="0">
                <a:solidFill>
                  <a:schemeClr val="tx1"/>
                </a:solidFill>
                <a:effectLst/>
                <a:latin typeface="+mn-lt"/>
                <a:ea typeface="+mn-ea"/>
                <a:cs typeface="+mn-cs"/>
              </a:rPr>
              <a:t>Se indagó</a:t>
            </a:r>
            <a:r>
              <a:rPr lang="es-CO" sz="1200" kern="1200" baseline="0" dirty="0" smtClean="0">
                <a:solidFill>
                  <a:schemeClr val="tx1"/>
                </a:solidFill>
                <a:effectLst/>
                <a:latin typeface="+mn-lt"/>
                <a:ea typeface="+mn-ea"/>
                <a:cs typeface="+mn-cs"/>
              </a:rPr>
              <a:t> sobre la</a:t>
            </a:r>
            <a:r>
              <a:rPr lang="es-CO" sz="1200" kern="1200" dirty="0" smtClean="0">
                <a:solidFill>
                  <a:schemeClr val="tx1"/>
                </a:solidFill>
                <a:effectLst/>
                <a:latin typeface="+mn-lt"/>
                <a:ea typeface="+mn-ea"/>
                <a:cs typeface="+mn-cs"/>
              </a:rPr>
              <a:t> situación presentada en la dinámica de funcionamiento de la Comunidad Colombiana de Dinámica de Sistemas, obteniendo así requerimientos claros que evitan malas interpretaciones a la hora de realizar el Diseño.</a:t>
            </a:r>
          </a:p>
          <a:p>
            <a:r>
              <a:rPr lang="es-CO" sz="1200" b="1" kern="1200" dirty="0" smtClean="0">
                <a:solidFill>
                  <a:schemeClr val="tx1"/>
                </a:solidFill>
                <a:effectLst/>
                <a:latin typeface="+mn-lt"/>
                <a:ea typeface="+mn-ea"/>
                <a:cs typeface="+mn-cs"/>
              </a:rPr>
              <a:t>Diseño</a:t>
            </a:r>
            <a:endParaRPr lang="es-CO" sz="1200" kern="1200" dirty="0" smtClean="0">
              <a:solidFill>
                <a:schemeClr val="tx1"/>
              </a:solidFill>
              <a:effectLst/>
              <a:latin typeface="+mn-lt"/>
              <a:ea typeface="+mn-ea"/>
              <a:cs typeface="+mn-cs"/>
            </a:endParaRPr>
          </a:p>
          <a:p>
            <a:r>
              <a:rPr lang="es-CO" sz="1200" kern="1200" dirty="0" smtClean="0">
                <a:solidFill>
                  <a:schemeClr val="tx1"/>
                </a:solidFill>
                <a:effectLst/>
                <a:latin typeface="+mn-lt"/>
                <a:ea typeface="+mn-ea"/>
                <a:cs typeface="+mn-cs"/>
              </a:rPr>
              <a:t>Creación del modelo de datos e interfaces con las que el usuario del sistema va a interactuar. Con cada ciclo de iteración se hizo un refinamiento del modelo de datos hasta obtener un modelo normalizado. Se realizaron</a:t>
            </a:r>
            <a:r>
              <a:rPr lang="es-CO" sz="1200" kern="1200" baseline="0" dirty="0" smtClean="0">
                <a:solidFill>
                  <a:schemeClr val="tx1"/>
                </a:solidFill>
                <a:effectLst/>
                <a:latin typeface="+mn-lt"/>
                <a:ea typeface="+mn-ea"/>
                <a:cs typeface="+mn-cs"/>
              </a:rPr>
              <a:t>  diagramas de UML para expresar esta etapa.</a:t>
            </a:r>
            <a:endParaRPr lang="es-CO" sz="1200" kern="1200" dirty="0" smtClean="0">
              <a:solidFill>
                <a:schemeClr val="tx1"/>
              </a:solidFill>
              <a:effectLst/>
              <a:latin typeface="+mn-lt"/>
              <a:ea typeface="+mn-ea"/>
              <a:cs typeface="+mn-cs"/>
            </a:endParaRPr>
          </a:p>
          <a:p>
            <a:r>
              <a:rPr lang="es-CO" sz="1200" b="1" kern="1200" dirty="0" smtClean="0">
                <a:solidFill>
                  <a:schemeClr val="tx1"/>
                </a:solidFill>
                <a:effectLst/>
                <a:latin typeface="+mn-lt"/>
                <a:ea typeface="+mn-ea"/>
                <a:cs typeface="+mn-cs"/>
              </a:rPr>
              <a:t>Codificación</a:t>
            </a:r>
            <a:endParaRPr lang="es-CO" sz="1200" kern="1200" dirty="0" smtClean="0">
              <a:solidFill>
                <a:schemeClr val="tx1"/>
              </a:solidFill>
              <a:effectLst/>
              <a:latin typeface="+mn-lt"/>
              <a:ea typeface="+mn-ea"/>
              <a:cs typeface="+mn-cs"/>
            </a:endParaRPr>
          </a:p>
          <a:p>
            <a:r>
              <a:rPr lang="es-CO" sz="1200" kern="1200" dirty="0" smtClean="0">
                <a:solidFill>
                  <a:schemeClr val="tx1"/>
                </a:solidFill>
                <a:effectLst/>
                <a:latin typeface="+mn-lt"/>
                <a:ea typeface="+mn-ea"/>
                <a:cs typeface="+mn-cs"/>
              </a:rPr>
              <a:t>Desarrollo por módulos d</a:t>
            </a:r>
            <a:r>
              <a:rPr lang="es-CO" sz="1200" kern="1200" baseline="0" dirty="0" smtClean="0">
                <a:solidFill>
                  <a:schemeClr val="tx1"/>
                </a:solidFill>
                <a:effectLst/>
                <a:latin typeface="+mn-lt"/>
                <a:ea typeface="+mn-ea"/>
                <a:cs typeface="+mn-cs"/>
              </a:rPr>
              <a:t>e forma individual, que luego fueron integrados fácilmente gracias a la utilización de esta metodología.</a:t>
            </a:r>
            <a:endParaRPr lang="es-CO" sz="1200" kern="1200" dirty="0" smtClean="0">
              <a:solidFill>
                <a:schemeClr val="tx1"/>
              </a:solidFill>
              <a:effectLst/>
              <a:latin typeface="+mn-lt"/>
              <a:ea typeface="+mn-ea"/>
              <a:cs typeface="+mn-cs"/>
            </a:endParaRPr>
          </a:p>
          <a:p>
            <a:r>
              <a:rPr lang="es-CO" sz="1200" b="1" kern="1200" dirty="0" smtClean="0">
                <a:solidFill>
                  <a:schemeClr val="tx1"/>
                </a:solidFill>
                <a:effectLst/>
                <a:latin typeface="+mn-lt"/>
                <a:ea typeface="+mn-ea"/>
                <a:cs typeface="+mn-cs"/>
              </a:rPr>
              <a:t>Prueba</a:t>
            </a:r>
            <a:endParaRPr lang="es-CO" sz="1200" kern="1200" dirty="0" smtClean="0">
              <a:solidFill>
                <a:schemeClr val="tx1"/>
              </a:solidFill>
              <a:effectLst/>
              <a:latin typeface="+mn-lt"/>
              <a:ea typeface="+mn-ea"/>
              <a:cs typeface="+mn-cs"/>
            </a:endParaRPr>
          </a:p>
          <a:p>
            <a:r>
              <a:rPr lang="es-CO" sz="1200" kern="1200" dirty="0" smtClean="0">
                <a:solidFill>
                  <a:schemeClr val="tx1"/>
                </a:solidFill>
                <a:effectLst/>
                <a:latin typeface="+mn-lt"/>
                <a:ea typeface="+mn-ea"/>
                <a:cs typeface="+mn-cs"/>
              </a:rPr>
              <a:t>Realización</a:t>
            </a:r>
            <a:r>
              <a:rPr lang="es-CO" sz="1200" kern="1200" baseline="0" dirty="0" smtClean="0">
                <a:solidFill>
                  <a:schemeClr val="tx1"/>
                </a:solidFill>
                <a:effectLst/>
                <a:latin typeface="+mn-lt"/>
                <a:ea typeface="+mn-ea"/>
                <a:cs typeface="+mn-cs"/>
              </a:rPr>
              <a:t> de pruebas funcionales en cada uno de los ciclos de desarrollo del proyecto. Implementación de prueba de funcionalidad en el servidor.</a:t>
            </a:r>
            <a:endParaRPr lang="es-CO" sz="1200" kern="1200" dirty="0" smtClean="0">
              <a:solidFill>
                <a:schemeClr val="tx1"/>
              </a:solidFill>
              <a:effectLst/>
              <a:latin typeface="+mn-lt"/>
              <a:ea typeface="+mn-ea"/>
              <a:cs typeface="+mn-cs"/>
            </a:endParaRPr>
          </a:p>
          <a:p>
            <a:endParaRPr lang="es-CO" dirty="0" smtClean="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253958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b="1" kern="1200" dirty="0" smtClean="0">
                <a:solidFill>
                  <a:schemeClr val="tx1"/>
                </a:solidFill>
                <a:effectLst/>
                <a:latin typeface="+mn-lt"/>
                <a:ea typeface="+mn-ea"/>
                <a:cs typeface="+mn-cs"/>
              </a:rPr>
              <a:t>Herramientas de desarrollo:</a:t>
            </a:r>
            <a:endParaRPr lang="es-CO"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IDE: </a:t>
            </a:r>
            <a:r>
              <a:rPr lang="es-ES_tradnl" sz="1200" kern="1200" dirty="0" err="1" smtClean="0">
                <a:solidFill>
                  <a:schemeClr val="tx1"/>
                </a:solidFill>
                <a:effectLst/>
                <a:latin typeface="+mn-lt"/>
                <a:ea typeface="+mn-ea"/>
                <a:cs typeface="+mn-cs"/>
              </a:rPr>
              <a:t>NetBeans</a:t>
            </a:r>
            <a:r>
              <a:rPr lang="es-ES_tradnl" sz="1200" kern="1200" dirty="0" smtClean="0">
                <a:solidFill>
                  <a:schemeClr val="tx1"/>
                </a:solidFill>
                <a:effectLst/>
                <a:latin typeface="+mn-lt"/>
                <a:ea typeface="+mn-ea"/>
                <a:cs typeface="+mn-cs"/>
              </a:rPr>
              <a:t> IDE 7.3.1:</a:t>
            </a:r>
            <a:r>
              <a:rPr lang="es-ES_tradnl" sz="120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permite que las aplicaciones sean desarrolladas a partir de un conjunto de </a:t>
            </a:r>
            <a:r>
              <a:rPr lang="es-ES" sz="1200" b="0" i="0" u="none" strike="noStrike" kern="1200" dirty="0" smtClean="0">
                <a:solidFill>
                  <a:schemeClr val="tx1"/>
                </a:solidFill>
                <a:effectLst/>
                <a:latin typeface="+mn-lt"/>
                <a:ea typeface="+mn-ea"/>
                <a:cs typeface="+mn-cs"/>
                <a:hlinkClick r:id="rId3" tooltip="Componente de software"/>
              </a:rPr>
              <a:t>componentes de software</a:t>
            </a:r>
            <a:r>
              <a:rPr lang="es-ES" sz="1200" b="0" i="0" kern="1200" dirty="0" smtClean="0">
                <a:solidFill>
                  <a:schemeClr val="tx1"/>
                </a:solidFill>
                <a:effectLst/>
                <a:latin typeface="+mn-lt"/>
                <a:ea typeface="+mn-ea"/>
                <a:cs typeface="+mn-cs"/>
              </a:rPr>
              <a:t> llamados </a:t>
            </a:r>
            <a:r>
              <a:rPr lang="es-ES" sz="1200" b="0" i="1" kern="1200" dirty="0" smtClean="0">
                <a:solidFill>
                  <a:schemeClr val="tx1"/>
                </a:solidFill>
                <a:effectLst/>
                <a:latin typeface="+mn-lt"/>
                <a:ea typeface="+mn-ea"/>
                <a:cs typeface="+mn-cs"/>
              </a:rPr>
              <a:t>módulos</a:t>
            </a:r>
            <a:r>
              <a:rPr lang="es-ES" sz="1200" b="0" i="0" kern="1200" dirty="0" smtClean="0">
                <a:solidFill>
                  <a:schemeClr val="tx1"/>
                </a:solidFill>
                <a:effectLst/>
                <a:latin typeface="+mn-lt"/>
                <a:ea typeface="+mn-ea"/>
                <a:cs typeface="+mn-cs"/>
              </a:rPr>
              <a:t>.</a:t>
            </a:r>
          </a:p>
          <a:p>
            <a:r>
              <a:rPr lang="es-ES_tradnl" sz="1200" kern="1200" dirty="0" smtClean="0">
                <a:solidFill>
                  <a:schemeClr val="tx1"/>
                </a:solidFill>
                <a:effectLst/>
                <a:latin typeface="+mn-lt"/>
                <a:ea typeface="+mn-ea"/>
                <a:cs typeface="+mn-cs"/>
              </a:rPr>
              <a:t>Java EE Versión: Java EE 7 Web </a:t>
            </a:r>
            <a:r>
              <a:rPr lang="es-CO" sz="1200" b="0" i="0" kern="1200" dirty="0" smtClean="0">
                <a:solidFill>
                  <a:schemeClr val="tx1"/>
                </a:solidFill>
                <a:effectLst/>
                <a:latin typeface="+mn-lt"/>
                <a:ea typeface="+mn-ea"/>
                <a:cs typeface="+mn-cs"/>
              </a:rPr>
              <a:t> plataforma de programación—parte de la </a:t>
            </a:r>
            <a:r>
              <a:rPr lang="es-CO" sz="1200" b="0" i="0" u="none" strike="noStrike" kern="1200" dirty="0" smtClean="0">
                <a:solidFill>
                  <a:schemeClr val="tx1"/>
                </a:solidFill>
                <a:effectLst/>
                <a:latin typeface="+mn-lt"/>
                <a:ea typeface="+mn-ea"/>
                <a:cs typeface="+mn-cs"/>
                <a:hlinkClick r:id="rId4" tooltip="Plataforma Java"/>
              </a:rPr>
              <a:t>Plataforma Java</a:t>
            </a:r>
            <a:r>
              <a:rPr lang="es-CO" sz="1200" b="0" i="0" kern="1200" dirty="0" smtClean="0">
                <a:solidFill>
                  <a:schemeClr val="tx1"/>
                </a:solidFill>
                <a:effectLst/>
                <a:latin typeface="+mn-lt"/>
                <a:ea typeface="+mn-ea"/>
                <a:cs typeface="+mn-cs"/>
              </a:rPr>
              <a:t>—para desarrollar y ejecutar software de aplicaciones en el lenguaje de programación </a:t>
            </a:r>
            <a:r>
              <a:rPr lang="es-CO" sz="1200" b="0" i="0" u="none" strike="noStrike" kern="1200" dirty="0" smtClean="0">
                <a:solidFill>
                  <a:schemeClr val="tx1"/>
                </a:solidFill>
                <a:effectLst/>
                <a:latin typeface="+mn-lt"/>
                <a:ea typeface="+mn-ea"/>
                <a:cs typeface="+mn-cs"/>
                <a:hlinkClick r:id="rId5" tooltip="Java (lenguaje de programación)"/>
              </a:rPr>
              <a:t>Java</a:t>
            </a:r>
            <a:r>
              <a:rPr lang="es-CO" sz="1200" b="0" i="0" kern="1200" dirty="0" smtClean="0">
                <a:solidFill>
                  <a:schemeClr val="tx1"/>
                </a:solidFill>
                <a:effectLst/>
                <a:latin typeface="+mn-lt"/>
                <a:ea typeface="+mn-ea"/>
                <a:cs typeface="+mn-cs"/>
              </a:rPr>
              <a:t>.</a:t>
            </a:r>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Server: </a:t>
            </a:r>
            <a:r>
              <a:rPr lang="es-ES_tradnl" sz="1200" kern="1200" dirty="0" err="1" smtClean="0">
                <a:solidFill>
                  <a:schemeClr val="tx1"/>
                </a:solidFill>
                <a:effectLst/>
                <a:latin typeface="+mn-lt"/>
                <a:ea typeface="+mn-ea"/>
                <a:cs typeface="+mn-cs"/>
              </a:rPr>
              <a:t>GlassFish</a:t>
            </a:r>
            <a:r>
              <a:rPr lang="es-ES_tradnl" sz="1200" kern="1200" dirty="0" smtClean="0">
                <a:solidFill>
                  <a:schemeClr val="tx1"/>
                </a:solidFill>
                <a:effectLst/>
                <a:latin typeface="+mn-lt"/>
                <a:ea typeface="+mn-ea"/>
                <a:cs typeface="+mn-cs"/>
              </a:rPr>
              <a:t> 4.0 </a:t>
            </a:r>
            <a:r>
              <a:rPr lang="es-CO" sz="1200" b="1" i="0" kern="1200" dirty="0" err="1" smtClean="0">
                <a:solidFill>
                  <a:schemeClr val="tx1"/>
                </a:solidFill>
                <a:effectLst/>
                <a:latin typeface="+mn-lt"/>
                <a:ea typeface="+mn-ea"/>
                <a:cs typeface="+mn-cs"/>
              </a:rPr>
              <a:t>GlassFish</a:t>
            </a:r>
            <a:r>
              <a:rPr lang="es-CO" sz="1200" b="0" i="0" kern="1200" dirty="0" smtClean="0">
                <a:solidFill>
                  <a:schemeClr val="tx1"/>
                </a:solidFill>
                <a:effectLst/>
                <a:latin typeface="+mn-lt"/>
                <a:ea typeface="+mn-ea"/>
                <a:cs typeface="+mn-cs"/>
              </a:rPr>
              <a:t> es un </a:t>
            </a:r>
            <a:r>
              <a:rPr lang="es-CO" sz="1200" b="0" i="0" u="none" strike="noStrike" kern="1200" dirty="0" smtClean="0">
                <a:solidFill>
                  <a:schemeClr val="tx1"/>
                </a:solidFill>
                <a:effectLst/>
                <a:latin typeface="+mn-lt"/>
                <a:ea typeface="+mn-ea"/>
                <a:cs typeface="+mn-cs"/>
                <a:hlinkClick r:id="rId6" tooltip="Servidor de aplicaciones"/>
              </a:rPr>
              <a:t>servidor de aplicaciones</a:t>
            </a:r>
            <a:r>
              <a:rPr lang="es-CO" sz="1200" b="0" i="0" kern="1200" dirty="0" smtClean="0">
                <a:solidFill>
                  <a:schemeClr val="tx1"/>
                </a:solidFill>
                <a:effectLst/>
                <a:latin typeface="+mn-lt"/>
                <a:ea typeface="+mn-ea"/>
                <a:cs typeface="+mn-cs"/>
              </a:rPr>
              <a:t> de software libre desarrollado por </a:t>
            </a:r>
            <a:r>
              <a:rPr lang="es-CO" sz="1200" b="0" i="0" u="none" strike="noStrike" kern="1200" dirty="0" err="1" smtClean="0">
                <a:solidFill>
                  <a:schemeClr val="tx1"/>
                </a:solidFill>
                <a:effectLst/>
                <a:latin typeface="+mn-lt"/>
                <a:ea typeface="+mn-ea"/>
                <a:cs typeface="+mn-cs"/>
                <a:hlinkClick r:id="rId7" tooltip="Sun Microsystems"/>
              </a:rPr>
              <a:t>Sun</a:t>
            </a:r>
            <a:r>
              <a:rPr lang="es-CO" sz="1200" b="0" i="0" u="none" strike="noStrike" kern="1200" dirty="0" smtClean="0">
                <a:solidFill>
                  <a:schemeClr val="tx1"/>
                </a:solidFill>
                <a:effectLst/>
                <a:latin typeface="+mn-lt"/>
                <a:ea typeface="+mn-ea"/>
                <a:cs typeface="+mn-cs"/>
                <a:hlinkClick r:id="rId7" tooltip="Sun Microsystems"/>
              </a:rPr>
              <a:t> Microsystems</a:t>
            </a:r>
            <a:r>
              <a:rPr lang="es-CO" sz="1200" b="0" i="0" kern="1200" dirty="0" smtClean="0">
                <a:solidFill>
                  <a:schemeClr val="tx1"/>
                </a:solidFill>
                <a:effectLst/>
                <a:latin typeface="+mn-lt"/>
                <a:ea typeface="+mn-ea"/>
                <a:cs typeface="+mn-cs"/>
              </a:rPr>
              <a:t>, compañía adquirida por </a:t>
            </a:r>
            <a:r>
              <a:rPr lang="es-CO" sz="1200" b="0" i="0" u="none" strike="noStrike" kern="1200" dirty="0" smtClean="0">
                <a:solidFill>
                  <a:schemeClr val="tx1"/>
                </a:solidFill>
                <a:effectLst/>
                <a:latin typeface="+mn-lt"/>
                <a:ea typeface="+mn-ea"/>
                <a:cs typeface="+mn-cs"/>
                <a:hlinkClick r:id="rId8" tooltip="Oracle Corporation"/>
              </a:rPr>
              <a:t>Oracle </a:t>
            </a:r>
            <a:r>
              <a:rPr lang="es-CO" sz="1200" b="0" i="0" u="none" strike="noStrike" kern="1200" dirty="0" err="1" smtClean="0">
                <a:solidFill>
                  <a:schemeClr val="tx1"/>
                </a:solidFill>
                <a:effectLst/>
                <a:latin typeface="+mn-lt"/>
                <a:ea typeface="+mn-ea"/>
                <a:cs typeface="+mn-cs"/>
                <a:hlinkClick r:id="rId8" tooltip="Oracle Corporation"/>
              </a:rPr>
              <a:t>Corporation</a:t>
            </a:r>
            <a:r>
              <a:rPr lang="es-CO" sz="1200" b="0" i="0" kern="1200" dirty="0" smtClean="0">
                <a:solidFill>
                  <a:schemeClr val="tx1"/>
                </a:solidFill>
                <a:effectLst/>
                <a:latin typeface="+mn-lt"/>
                <a:ea typeface="+mn-ea"/>
                <a:cs typeface="+mn-cs"/>
              </a:rPr>
              <a:t>, que implementa las tecnologías definidas en la plataforma </a:t>
            </a:r>
            <a:r>
              <a:rPr lang="es-CO" sz="1200" b="0" i="0" u="none" strike="noStrike" kern="1200" dirty="0" smtClean="0">
                <a:solidFill>
                  <a:schemeClr val="tx1"/>
                </a:solidFill>
                <a:effectLst/>
                <a:latin typeface="+mn-lt"/>
                <a:ea typeface="+mn-ea"/>
                <a:cs typeface="+mn-cs"/>
                <a:hlinkClick r:id="rId9" tooltip="Java EE"/>
              </a:rPr>
              <a:t>Java EE</a:t>
            </a:r>
            <a:r>
              <a:rPr lang="es-CO" sz="1200" b="0" i="0" kern="1200" dirty="0" smtClean="0">
                <a:solidFill>
                  <a:schemeClr val="tx1"/>
                </a:solidFill>
                <a:effectLst/>
                <a:latin typeface="+mn-lt"/>
                <a:ea typeface="+mn-ea"/>
                <a:cs typeface="+mn-cs"/>
              </a:rPr>
              <a:t> y permite ejecutar aplicaciones que siguen esta especificación. Es gratuito, de </a:t>
            </a:r>
            <a:r>
              <a:rPr lang="es-CO" sz="1200" b="0" i="0" u="none" strike="noStrike" kern="1200" dirty="0" smtClean="0">
                <a:solidFill>
                  <a:schemeClr val="tx1"/>
                </a:solidFill>
                <a:effectLst/>
                <a:latin typeface="+mn-lt"/>
                <a:ea typeface="+mn-ea"/>
                <a:cs typeface="+mn-cs"/>
                <a:hlinkClick r:id="rId10" tooltip="Código libre"/>
              </a:rPr>
              <a:t>código libre</a:t>
            </a:r>
            <a:r>
              <a:rPr lang="es-CO" sz="1200" b="0" i="0" kern="1200" dirty="0" smtClean="0">
                <a:solidFill>
                  <a:schemeClr val="tx1"/>
                </a:solidFill>
                <a:effectLst/>
                <a:latin typeface="+mn-lt"/>
                <a:ea typeface="+mn-ea"/>
                <a:cs typeface="+mn-cs"/>
              </a:rPr>
              <a:t> y se distribuye bajo un licenciamiento dual a través de la licencia </a:t>
            </a:r>
            <a:r>
              <a:rPr lang="es-CO" sz="1200" b="0" i="0" u="none" strike="noStrike" kern="1200" dirty="0" smtClean="0">
                <a:solidFill>
                  <a:schemeClr val="tx1"/>
                </a:solidFill>
                <a:effectLst/>
                <a:latin typeface="+mn-lt"/>
                <a:ea typeface="+mn-ea"/>
                <a:cs typeface="+mn-cs"/>
                <a:hlinkClick r:id="rId11" tooltip="Common Development and Distribution License"/>
              </a:rPr>
              <a:t>CDDL</a:t>
            </a:r>
            <a:r>
              <a:rPr lang="es-CO" sz="1200" b="0" i="0" kern="1200" dirty="0" smtClean="0">
                <a:solidFill>
                  <a:schemeClr val="tx1"/>
                </a:solidFill>
                <a:effectLst/>
                <a:latin typeface="+mn-lt"/>
                <a:ea typeface="+mn-ea"/>
                <a:cs typeface="+mn-cs"/>
              </a:rPr>
              <a:t> y la </a:t>
            </a:r>
            <a:r>
              <a:rPr lang="es-CO" sz="1200" b="0" i="0" u="none" strike="noStrike" kern="1200" dirty="0" smtClean="0">
                <a:solidFill>
                  <a:schemeClr val="tx1"/>
                </a:solidFill>
                <a:effectLst/>
                <a:latin typeface="+mn-lt"/>
                <a:ea typeface="+mn-ea"/>
                <a:cs typeface="+mn-cs"/>
                <a:hlinkClick r:id="rId12" tooltip="Licencia pública general de GNU"/>
              </a:rPr>
              <a:t>GNU GPL</a:t>
            </a:r>
            <a:r>
              <a:rPr lang="es-CO" sz="1200" b="0" i="0" kern="1200" dirty="0" smtClean="0">
                <a:solidFill>
                  <a:schemeClr val="tx1"/>
                </a:solidFill>
                <a:effectLst/>
                <a:latin typeface="+mn-lt"/>
                <a:ea typeface="+mn-ea"/>
                <a:cs typeface="+mn-cs"/>
              </a:rPr>
              <a:t>. </a:t>
            </a:r>
            <a:endParaRPr lang="es-CO"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a:t>
            </a:r>
            <a:r>
              <a:rPr lang="es-ES_tradnl" sz="120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un </a:t>
            </a:r>
            <a:r>
              <a:rPr lang="es-ES" sz="1200" b="0" i="0" u="none" strike="noStrike" kern="1200" dirty="0" smtClean="0">
                <a:solidFill>
                  <a:schemeClr val="tx1"/>
                </a:solidFill>
                <a:effectLst/>
                <a:latin typeface="+mn-lt"/>
                <a:ea typeface="+mn-ea"/>
                <a:cs typeface="+mn-cs"/>
                <a:hlinkClick r:id="rId13" tooltip="Sistema de gestión de bases de datos"/>
              </a:rPr>
              <a:t>sistema de gestión de bases de datos</a:t>
            </a:r>
            <a:r>
              <a:rPr lang="es-ES" sz="1200" b="0" i="0"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hlinkClick r:id="rId14" tooltip="Modelo relacional"/>
              </a:rPr>
              <a:t>relacional</a:t>
            </a:r>
            <a:r>
              <a:rPr lang="es-ES" sz="1200" b="0" i="0"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hlinkClick r:id="rId15" tooltip="Hilo de ejecución"/>
              </a:rPr>
              <a:t>multihilo</a:t>
            </a:r>
            <a:r>
              <a:rPr lang="es-ES" sz="1200" b="0" i="0" kern="1200" dirty="0" smtClean="0">
                <a:solidFill>
                  <a:schemeClr val="tx1"/>
                </a:solidFill>
                <a:effectLst/>
                <a:latin typeface="+mn-lt"/>
                <a:ea typeface="+mn-ea"/>
                <a:cs typeface="+mn-cs"/>
              </a:rPr>
              <a:t> y </a:t>
            </a:r>
            <a:r>
              <a:rPr lang="es-ES" sz="1200" b="0" i="0" u="none" strike="noStrike" kern="1200" dirty="0" smtClean="0">
                <a:solidFill>
                  <a:schemeClr val="tx1"/>
                </a:solidFill>
                <a:effectLst/>
                <a:latin typeface="+mn-lt"/>
                <a:ea typeface="+mn-ea"/>
                <a:cs typeface="+mn-cs"/>
                <a:hlinkClick r:id="rId16" tooltip="Multiusuario"/>
              </a:rPr>
              <a:t>multiusuario</a:t>
            </a:r>
            <a:r>
              <a:rPr lang="es-ES" sz="1200" b="0" i="0" u="none" strike="noStrike"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hlinkClick r:id="rId17" tooltip="Software libre"/>
              </a:rPr>
              <a:t>software libre</a:t>
            </a:r>
            <a:r>
              <a:rPr lang="es-ES" sz="1200" b="0" i="0" kern="1200" dirty="0" smtClean="0">
                <a:solidFill>
                  <a:schemeClr val="tx1"/>
                </a:solidFill>
                <a:effectLst/>
                <a:latin typeface="+mn-lt"/>
                <a:ea typeface="+mn-ea"/>
                <a:cs typeface="+mn-cs"/>
              </a:rPr>
              <a:t> en un esquema de licenciamiento dual (también</a:t>
            </a:r>
            <a:r>
              <a:rPr lang="es-ES" sz="1200" b="0" i="0" kern="1200" baseline="0" dirty="0" smtClean="0">
                <a:solidFill>
                  <a:schemeClr val="tx1"/>
                </a:solidFill>
                <a:effectLst/>
                <a:latin typeface="+mn-lt"/>
                <a:ea typeface="+mn-ea"/>
                <a:cs typeface="+mn-cs"/>
              </a:rPr>
              <a:t> vende licencias usos comerciales</a:t>
            </a:r>
            <a:r>
              <a:rPr lang="es-ES" sz="1200" b="0" i="0" kern="1200" dirty="0" smtClean="0">
                <a:solidFill>
                  <a:schemeClr val="tx1"/>
                </a:solidFill>
                <a:effectLst/>
                <a:latin typeface="+mn-lt"/>
                <a:ea typeface="+mn-ea"/>
                <a:cs typeface="+mn-cs"/>
              </a:rPr>
              <a:t>).</a:t>
            </a:r>
            <a:endParaRPr lang="es-CO" sz="1200" kern="1200" dirty="0" smtClean="0">
              <a:solidFill>
                <a:schemeClr val="tx1"/>
              </a:solidFill>
              <a:effectLst/>
              <a:latin typeface="+mn-lt"/>
              <a:ea typeface="+mn-ea"/>
              <a:cs typeface="+mn-cs"/>
            </a:endParaRPr>
          </a:p>
          <a:p>
            <a:endParaRPr lang="es-CO"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JDK: 1.7 </a:t>
            </a:r>
            <a:r>
              <a:rPr lang="es-CO" sz="1200" b="1" i="0" kern="1200" dirty="0" smtClean="0">
                <a:solidFill>
                  <a:schemeClr val="tx1"/>
                </a:solidFill>
                <a:effectLst/>
                <a:latin typeface="+mn-lt"/>
                <a:ea typeface="+mn-ea"/>
                <a:cs typeface="+mn-cs"/>
              </a:rPr>
              <a:t>Java </a:t>
            </a:r>
            <a:r>
              <a:rPr lang="es-CO" sz="1200" b="1" i="0" kern="1200" dirty="0" err="1" smtClean="0">
                <a:solidFill>
                  <a:schemeClr val="tx1"/>
                </a:solidFill>
                <a:effectLst/>
                <a:latin typeface="+mn-lt"/>
                <a:ea typeface="+mn-ea"/>
                <a:cs typeface="+mn-cs"/>
              </a:rPr>
              <a:t>Development</a:t>
            </a:r>
            <a:r>
              <a:rPr lang="es-CO" sz="1200" b="1" i="0" kern="1200" dirty="0" smtClean="0">
                <a:solidFill>
                  <a:schemeClr val="tx1"/>
                </a:solidFill>
                <a:effectLst/>
                <a:latin typeface="+mn-lt"/>
                <a:ea typeface="+mn-ea"/>
                <a:cs typeface="+mn-cs"/>
              </a:rPr>
              <a:t> Kit</a:t>
            </a:r>
            <a:r>
              <a:rPr lang="es-CO" sz="1200" b="0" i="0" kern="1200" dirty="0" smtClean="0">
                <a:solidFill>
                  <a:schemeClr val="tx1"/>
                </a:solidFill>
                <a:effectLst/>
                <a:latin typeface="+mn-lt"/>
                <a:ea typeface="+mn-ea"/>
                <a:cs typeface="+mn-cs"/>
              </a:rPr>
              <a:t> o (</a:t>
            </a:r>
            <a:r>
              <a:rPr lang="es-CO" sz="1200" b="1" i="0" kern="1200" dirty="0" smtClean="0">
                <a:solidFill>
                  <a:schemeClr val="tx1"/>
                </a:solidFill>
                <a:effectLst/>
                <a:latin typeface="+mn-lt"/>
                <a:ea typeface="+mn-ea"/>
                <a:cs typeface="+mn-cs"/>
              </a:rPr>
              <a:t>JDK</a:t>
            </a:r>
            <a:r>
              <a:rPr lang="es-CO" sz="1200" b="0" i="0" kern="1200" dirty="0" smtClean="0">
                <a:solidFill>
                  <a:schemeClr val="tx1"/>
                </a:solidFill>
                <a:effectLst/>
                <a:latin typeface="+mn-lt"/>
                <a:ea typeface="+mn-ea"/>
                <a:cs typeface="+mn-cs"/>
              </a:rPr>
              <a:t>), es un </a:t>
            </a:r>
            <a:r>
              <a:rPr lang="es-CO" sz="1200" b="0" i="0" u="none" strike="noStrike" kern="1200" dirty="0" smtClean="0">
                <a:solidFill>
                  <a:schemeClr val="tx1"/>
                </a:solidFill>
                <a:effectLst/>
                <a:latin typeface="+mn-lt"/>
                <a:ea typeface="+mn-ea"/>
                <a:cs typeface="+mn-cs"/>
                <a:hlinkClick r:id="rId18" tooltip="Software"/>
              </a:rPr>
              <a:t>software</a:t>
            </a:r>
            <a:r>
              <a:rPr lang="es-CO" sz="1200" b="0" i="0" kern="1200" dirty="0" smtClean="0">
                <a:solidFill>
                  <a:schemeClr val="tx1"/>
                </a:solidFill>
                <a:effectLst/>
                <a:latin typeface="+mn-lt"/>
                <a:ea typeface="+mn-ea"/>
                <a:cs typeface="+mn-cs"/>
              </a:rPr>
              <a:t> que provee </a:t>
            </a:r>
            <a:r>
              <a:rPr lang="es-CO" sz="1200" b="0" i="0" u="none" strike="noStrike" kern="1200" dirty="0" smtClean="0">
                <a:solidFill>
                  <a:schemeClr val="tx1"/>
                </a:solidFill>
                <a:effectLst/>
                <a:latin typeface="+mn-lt"/>
                <a:ea typeface="+mn-ea"/>
                <a:cs typeface="+mn-cs"/>
                <a:hlinkClick r:id="rId19" tooltip="Kit de desarrollo de software"/>
              </a:rPr>
              <a:t>herramientas de desarrollo</a:t>
            </a:r>
            <a:r>
              <a:rPr lang="es-CO" sz="1200" b="0" i="0" kern="1200" dirty="0" smtClean="0">
                <a:solidFill>
                  <a:schemeClr val="tx1"/>
                </a:solidFill>
                <a:effectLst/>
                <a:latin typeface="+mn-lt"/>
                <a:ea typeface="+mn-ea"/>
                <a:cs typeface="+mn-cs"/>
              </a:rPr>
              <a:t> para la creación de </a:t>
            </a:r>
            <a:r>
              <a:rPr lang="es-CO" sz="1200" b="0" i="0" u="none" strike="noStrike" kern="1200" dirty="0" smtClean="0">
                <a:solidFill>
                  <a:schemeClr val="tx1"/>
                </a:solidFill>
                <a:effectLst/>
                <a:latin typeface="+mn-lt"/>
                <a:ea typeface="+mn-ea"/>
                <a:cs typeface="+mn-cs"/>
                <a:hlinkClick r:id="rId20" tooltip="Programa informático"/>
              </a:rPr>
              <a:t>programas</a:t>
            </a:r>
            <a:r>
              <a:rPr lang="es-CO" sz="1200" b="0" i="0" kern="1200" dirty="0" smtClean="0">
                <a:solidFill>
                  <a:schemeClr val="tx1"/>
                </a:solidFill>
                <a:effectLst/>
                <a:latin typeface="+mn-lt"/>
                <a:ea typeface="+mn-ea"/>
                <a:cs typeface="+mn-cs"/>
              </a:rPr>
              <a:t> en </a:t>
            </a:r>
            <a:r>
              <a:rPr lang="es-CO" sz="1200" b="0" i="0" u="none" strike="noStrike" kern="1200" dirty="0" smtClean="0">
                <a:solidFill>
                  <a:schemeClr val="tx1"/>
                </a:solidFill>
                <a:effectLst/>
                <a:latin typeface="+mn-lt"/>
                <a:ea typeface="+mn-ea"/>
                <a:cs typeface="+mn-cs"/>
                <a:hlinkClick r:id="rId5" tooltip="Java (lenguaje de programación)"/>
              </a:rPr>
              <a:t>Java</a:t>
            </a:r>
            <a:r>
              <a:rPr lang="es-CO" sz="1200" b="0" i="0" kern="1200" dirty="0" smtClean="0">
                <a:solidFill>
                  <a:schemeClr val="tx1"/>
                </a:solidFill>
                <a:effectLst/>
                <a:latin typeface="+mn-lt"/>
                <a:ea typeface="+mn-ea"/>
                <a:cs typeface="+mn-cs"/>
              </a:rPr>
              <a:t>. </a:t>
            </a:r>
            <a:endParaRPr lang="es-CO"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Framework: JSF 2.2 (</a:t>
            </a:r>
            <a:r>
              <a:rPr lang="en-US" sz="1200" kern="1200" dirty="0" err="1" smtClean="0">
                <a:solidFill>
                  <a:schemeClr val="tx1"/>
                </a:solidFill>
                <a:effectLst/>
                <a:latin typeface="+mn-lt"/>
                <a:ea typeface="+mn-ea"/>
                <a:cs typeface="+mn-cs"/>
              </a:rPr>
              <a:t>JavaServer</a:t>
            </a:r>
            <a:r>
              <a:rPr lang="en-US" sz="1200" kern="1200" dirty="0" smtClean="0">
                <a:solidFill>
                  <a:schemeClr val="tx1"/>
                </a:solidFill>
                <a:effectLst/>
                <a:latin typeface="+mn-lt"/>
                <a:ea typeface="+mn-ea"/>
                <a:cs typeface="+mn-cs"/>
              </a:rPr>
              <a:t> Faces)</a:t>
            </a:r>
            <a:endParaRPr lang="es-CO"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Components: </a:t>
            </a:r>
            <a:r>
              <a:rPr lang="en-US" sz="1200" kern="1200" dirty="0" err="1" smtClean="0">
                <a:solidFill>
                  <a:schemeClr val="tx1"/>
                </a:solidFill>
                <a:effectLst/>
                <a:latin typeface="+mn-lt"/>
                <a:ea typeface="+mn-ea"/>
                <a:cs typeface="+mn-cs"/>
              </a:rPr>
              <a:t>PrimeFaces</a:t>
            </a:r>
            <a:r>
              <a:rPr lang="en-US" sz="1200" kern="1200" dirty="0" smtClean="0">
                <a:solidFill>
                  <a:schemeClr val="tx1"/>
                </a:solidFill>
                <a:effectLst/>
                <a:latin typeface="+mn-lt"/>
                <a:ea typeface="+mn-ea"/>
                <a:cs typeface="+mn-cs"/>
              </a:rPr>
              <a:t> 4.0</a:t>
            </a:r>
            <a:endParaRPr lang="es-C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Librerías:</a:t>
            </a:r>
            <a:endParaRPr lang="es-CO"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PrimeFaces</a:t>
            </a:r>
            <a:r>
              <a:rPr lang="en-US" sz="1200" kern="1200" dirty="0" smtClean="0">
                <a:solidFill>
                  <a:schemeClr val="tx1"/>
                </a:solidFill>
                <a:effectLst/>
                <a:latin typeface="+mn-lt"/>
                <a:ea typeface="+mn-ea"/>
                <a:cs typeface="+mn-cs"/>
              </a:rPr>
              <a:t> 4.0.jar</a:t>
            </a:r>
            <a:endParaRPr lang="es-CO"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Commons-</a:t>
            </a:r>
            <a:r>
              <a:rPr lang="en-US" sz="1200" kern="1200" dirty="0" err="1" smtClean="0">
                <a:solidFill>
                  <a:schemeClr val="tx1"/>
                </a:solidFill>
                <a:effectLst/>
                <a:latin typeface="+mn-lt"/>
                <a:ea typeface="+mn-ea"/>
                <a:cs typeface="+mn-cs"/>
              </a:rPr>
              <a:t>fileupload</a:t>
            </a:r>
            <a:r>
              <a:rPr lang="en-US" sz="1200" kern="1200" dirty="0" smtClean="0">
                <a:solidFill>
                  <a:schemeClr val="tx1"/>
                </a:solidFill>
                <a:effectLst/>
                <a:latin typeface="+mn-lt"/>
                <a:ea typeface="+mn-ea"/>
                <a:cs typeface="+mn-cs"/>
              </a:rPr>
              <a:t> 1.3.1</a:t>
            </a:r>
            <a:endParaRPr lang="es-CO" sz="12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Redmond.jar</a:t>
            </a:r>
            <a:endParaRPr lang="es-CO" sz="1200" kern="1200" dirty="0" smtClean="0">
              <a:solidFill>
                <a:schemeClr val="tx1"/>
              </a:solidFill>
              <a:effectLst/>
              <a:latin typeface="+mn-lt"/>
              <a:ea typeface="+mn-ea"/>
              <a:cs typeface="+mn-cs"/>
            </a:endParaRPr>
          </a:p>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16634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smtClean="0">
                <a:solidFill>
                  <a:schemeClr val="tx1"/>
                </a:solidFill>
                <a:effectLst/>
                <a:latin typeface="+mn-lt"/>
                <a:ea typeface="+mn-ea"/>
                <a:cs typeface="+mn-cs"/>
              </a:rPr>
              <a:t>MVC:</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un patrón de </a:t>
            </a:r>
            <a:r>
              <a:rPr lang="es-ES" sz="1200" b="0" i="0" u="none" strike="noStrike" kern="1200" dirty="0" smtClean="0">
                <a:solidFill>
                  <a:schemeClr val="tx1"/>
                </a:solidFill>
                <a:effectLst/>
                <a:latin typeface="+mn-lt"/>
                <a:ea typeface="+mn-ea"/>
                <a:cs typeface="+mn-cs"/>
                <a:hlinkClick r:id="rId3" tooltip="Arquitectura de software"/>
              </a:rPr>
              <a:t>arquitectura de software</a:t>
            </a:r>
            <a:r>
              <a:rPr lang="es-ES" sz="1200" b="0" i="0" kern="1200" dirty="0" smtClean="0">
                <a:solidFill>
                  <a:schemeClr val="tx1"/>
                </a:solidFill>
                <a:effectLst/>
                <a:latin typeface="+mn-lt"/>
                <a:ea typeface="+mn-ea"/>
                <a:cs typeface="+mn-cs"/>
              </a:rPr>
              <a:t> que separa los </a:t>
            </a:r>
            <a:r>
              <a:rPr lang="es-ES" sz="1200" b="0" i="0" u="none" strike="noStrike" kern="1200" dirty="0" smtClean="0">
                <a:solidFill>
                  <a:schemeClr val="tx1"/>
                </a:solidFill>
                <a:effectLst/>
                <a:latin typeface="+mn-lt"/>
                <a:ea typeface="+mn-ea"/>
                <a:cs typeface="+mn-cs"/>
                <a:hlinkClick r:id="rId4" tooltip="Datos"/>
              </a:rPr>
              <a:t>datos</a:t>
            </a:r>
            <a:r>
              <a:rPr lang="es-ES" sz="1200" b="0" i="0" kern="1200" dirty="0" smtClean="0">
                <a:solidFill>
                  <a:schemeClr val="tx1"/>
                </a:solidFill>
                <a:effectLst/>
                <a:latin typeface="+mn-lt"/>
                <a:ea typeface="+mn-ea"/>
                <a:cs typeface="+mn-cs"/>
              </a:rPr>
              <a:t> y la </a:t>
            </a:r>
            <a:r>
              <a:rPr lang="es-ES" sz="1200" b="0" i="0" u="none" strike="noStrike" kern="1200" dirty="0" smtClean="0">
                <a:solidFill>
                  <a:schemeClr val="tx1"/>
                </a:solidFill>
                <a:effectLst/>
                <a:latin typeface="+mn-lt"/>
                <a:ea typeface="+mn-ea"/>
                <a:cs typeface="+mn-cs"/>
              </a:rPr>
              <a:t>lógica.</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separación de la lógica de la presentación permite a cada miembro del equipo de desarrollo de una aplicación Web enfocarse en su parte del proceso de desarrollo, y proporciona un sencillo modelo de programación para enlazar todas las piezas.</a:t>
            </a:r>
          </a:p>
          <a:p>
            <a:endParaRPr lang="es-CO" dirty="0" smtClean="0"/>
          </a:p>
          <a:p>
            <a:r>
              <a:rPr lang="es-CO" dirty="0" smtClean="0"/>
              <a:t>El modelo se encarga de gestionar los datos de la solicitud. Responde a la solicitud de la vista y también responde a las instrucciones de</a:t>
            </a:r>
            <a:r>
              <a:rPr lang="es-CO" baseline="0" dirty="0" smtClean="0"/>
              <a:t> actualización del</a:t>
            </a:r>
            <a:r>
              <a:rPr lang="es-CO" dirty="0" smtClean="0"/>
              <a:t> controlador. </a:t>
            </a:r>
          </a:p>
          <a:p>
            <a:r>
              <a:rPr lang="es-CO" dirty="0" smtClean="0"/>
              <a:t>La vista es una presentación de los datos en un formato particular, desencadenada por la petición de datos de un controlador.</a:t>
            </a:r>
          </a:p>
          <a:p>
            <a:r>
              <a:rPr lang="es-CO" dirty="0" smtClean="0"/>
              <a:t>El controlador es responsable de responder a las entradas del usuario y realizar interacciones de los objetos del modelo de datos. El controlador recibe la entrada, se valida la entrada y a continuación, realiza la operación  que modifica el estado del modelo de datos.</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smtClean="0">
                <a:latin typeface="Arial" panose="020B0604020202020204" pitchFamily="34" charset="0"/>
                <a:cs typeface="Arial" panose="020B0604020202020204" pitchFamily="34" charset="0"/>
              </a:rPr>
              <a:t>JSF</a:t>
            </a:r>
            <a:r>
              <a:rPr lang="es-CO" sz="1200" baseline="0" dirty="0" smtClean="0">
                <a:latin typeface="Arial" panose="020B0604020202020204" pitchFamily="34" charset="0"/>
                <a:cs typeface="Arial" panose="020B0604020202020204" pitchFamily="34" charset="0"/>
              </a:rPr>
              <a:t> usa patrones de software. </a:t>
            </a:r>
            <a:r>
              <a:rPr lang="es-CO" sz="1200" dirty="0" smtClean="0">
                <a:latin typeface="Arial" panose="020B0604020202020204" pitchFamily="34" charset="0"/>
                <a:cs typeface="Arial" panose="020B0604020202020204" pitchFamily="34" charset="0"/>
              </a:rPr>
              <a:t>Los Patrones de diseño son </a:t>
            </a:r>
            <a:r>
              <a:rPr lang="es-CO" sz="1200" i="1" dirty="0" smtClean="0">
                <a:latin typeface="Arial" panose="020B0604020202020204" pitchFamily="34" charset="0"/>
                <a:cs typeface="Arial" panose="020B0604020202020204" pitchFamily="34" charset="0"/>
              </a:rPr>
              <a:t>Soluciones</a:t>
            </a:r>
            <a:r>
              <a:rPr lang="es-CO" sz="1200" dirty="0" smtClean="0">
                <a:latin typeface="Arial" panose="020B0604020202020204" pitchFamily="34" charset="0"/>
                <a:cs typeface="Arial" panose="020B0604020202020204" pitchFamily="34" charset="0"/>
              </a:rPr>
              <a:t> a problemas recurrentes de Diseño de Software que encontramos una y otra vez en el desarrollo de aplicaciones del mundo real. </a:t>
            </a:r>
            <a:r>
              <a:rPr lang="es-CO" sz="1200" b="1" i="1" dirty="0" smtClean="0">
                <a:latin typeface="Arial" panose="020B0604020202020204" pitchFamily="34" charset="0"/>
                <a:cs typeface="Arial" panose="020B0604020202020204" pitchFamily="34" charset="0"/>
              </a:rPr>
              <a:t>Patrones Creacionales, Patrones Estructurales(</a:t>
            </a:r>
            <a:r>
              <a:rPr lang="es-CO" sz="1200" dirty="0" err="1" smtClean="0">
                <a:latin typeface="Arial" panose="020B0604020202020204" pitchFamily="34" charset="0"/>
                <a:cs typeface="Arial" panose="020B0604020202020204" pitchFamily="34" charset="0"/>
              </a:rPr>
              <a:t>Composite</a:t>
            </a:r>
            <a:r>
              <a:rPr lang="es-CO" sz="1200" dirty="0" smtClean="0">
                <a:latin typeface="Arial" panose="020B0604020202020204" pitchFamily="34" charset="0"/>
                <a:cs typeface="Arial" panose="020B0604020202020204" pitchFamily="34" charset="0"/>
              </a:rPr>
              <a:t>,</a:t>
            </a:r>
            <a:r>
              <a:rPr lang="es-CO" sz="1200" baseline="0" dirty="0" smtClean="0">
                <a:latin typeface="Arial" panose="020B0604020202020204" pitchFamily="34" charset="0"/>
                <a:cs typeface="Arial" panose="020B0604020202020204" pitchFamily="34" charset="0"/>
              </a:rPr>
              <a:t> </a:t>
            </a:r>
            <a:r>
              <a:rPr lang="es-CO" sz="1200" baseline="0" dirty="0" err="1" smtClean="0">
                <a:latin typeface="Arial" panose="020B0604020202020204" pitchFamily="34" charset="0"/>
                <a:cs typeface="Arial" panose="020B0604020202020204" pitchFamily="34" charset="0"/>
              </a:rPr>
              <a:t>facade</a:t>
            </a:r>
            <a:r>
              <a:rPr lang="es-CO" sz="1200" b="1" i="1" dirty="0" smtClean="0">
                <a:latin typeface="Arial" panose="020B0604020202020204" pitchFamily="34" charset="0"/>
                <a:cs typeface="Arial" panose="020B0604020202020204" pitchFamily="34" charset="0"/>
              </a:rPr>
              <a:t>), Patrones de Comportamiento.</a:t>
            </a:r>
          </a:p>
          <a:p>
            <a:endParaRPr lang="es-CO" dirty="0" smtClean="0"/>
          </a:p>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173400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Explicar como funcionan</a:t>
            </a:r>
            <a:r>
              <a:rPr lang="es-CO" baseline="0" dirty="0" smtClean="0"/>
              <a:t> en general los componentes. Hablar de uso de Ajax, tablas, paneles, filtros.</a:t>
            </a:r>
          </a:p>
          <a:p>
            <a:r>
              <a:rPr lang="es-CO" baseline="0" dirty="0" smtClean="0"/>
              <a:t>Componentes.</a:t>
            </a:r>
          </a:p>
          <a:p>
            <a:r>
              <a:rPr lang="es-CO" baseline="0" dirty="0" smtClean="0"/>
              <a:t>Tablas.</a:t>
            </a:r>
          </a:p>
          <a:p>
            <a:r>
              <a:rPr lang="es-CO" baseline="0" dirty="0" smtClean="0"/>
              <a:t>Filtros.</a:t>
            </a:r>
          </a:p>
          <a:p>
            <a:r>
              <a:rPr lang="es-CO" baseline="0" dirty="0" smtClean="0"/>
              <a:t>Ajax.</a:t>
            </a:r>
          </a:p>
          <a:p>
            <a:r>
              <a:rPr lang="es-CO" baseline="0" dirty="0" err="1" smtClean="0"/>
              <a:t>Theme</a:t>
            </a:r>
            <a:r>
              <a:rPr lang="es-CO" baseline="0" dirty="0" smtClean="0"/>
              <a:t> </a:t>
            </a:r>
            <a:r>
              <a:rPr lang="es-CO" baseline="0" dirty="0" err="1" smtClean="0"/>
              <a:t>Roller</a:t>
            </a:r>
            <a:r>
              <a:rPr lang="es-CO" baseline="0" dirty="0" smtClean="0"/>
              <a:t>.</a:t>
            </a:r>
          </a:p>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331244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smtClean="0"/>
              <a:t>El sistema de información se desarrolló en un ambiente web que facilita la comunicación y el compartir a través de la creación y participación en colectivos,  perfil individual de cada usuario y, organización y administración de eventos relacionados con las temáticas tratadas en DS.</a:t>
            </a:r>
          </a:p>
          <a:p>
            <a:pPr lvl="0"/>
            <a:endParaRPr lang="es-CO" sz="1200" kern="1200" dirty="0" smtClean="0">
              <a:solidFill>
                <a:schemeClr val="tx1"/>
              </a:solidFill>
              <a:effectLst/>
              <a:latin typeface="+mn-lt"/>
              <a:ea typeface="+mn-ea"/>
              <a:cs typeface="+mn-cs"/>
            </a:endParaRPr>
          </a:p>
          <a:p>
            <a:pPr lvl="0"/>
            <a:r>
              <a:rPr lang="es-CO" sz="1200" kern="1200" dirty="0" smtClean="0">
                <a:solidFill>
                  <a:schemeClr val="tx1"/>
                </a:solidFill>
                <a:effectLst/>
                <a:latin typeface="+mn-lt"/>
                <a:ea typeface="+mn-ea"/>
                <a:cs typeface="+mn-cs"/>
              </a:rPr>
              <a:t>Registro de usuarios, Consulta de información general de eventos y noticias.</a:t>
            </a:r>
          </a:p>
          <a:p>
            <a:pPr lvl="0"/>
            <a:r>
              <a:rPr lang="es-CO" sz="1200" kern="1200" dirty="0" smtClean="0">
                <a:solidFill>
                  <a:schemeClr val="tx1"/>
                </a:solidFill>
                <a:effectLst/>
                <a:latin typeface="+mn-lt"/>
                <a:ea typeface="+mn-ea"/>
                <a:cs typeface="+mn-cs"/>
              </a:rPr>
              <a:t>Buscar archivos públicos (Usuario no registrado)/privados (Usuario registrado).</a:t>
            </a:r>
          </a:p>
          <a:p>
            <a:pPr lvl="0"/>
            <a:r>
              <a:rPr lang="es-CO" sz="1200" kern="1200" dirty="0" smtClean="0">
                <a:solidFill>
                  <a:schemeClr val="tx1"/>
                </a:solidFill>
                <a:effectLst/>
                <a:latin typeface="+mn-lt"/>
                <a:ea typeface="+mn-ea"/>
                <a:cs typeface="+mn-cs"/>
              </a:rPr>
              <a:t>Administración de noticias, Envío de mensajes entre usuarios.</a:t>
            </a:r>
          </a:p>
          <a:p>
            <a:pPr lvl="0"/>
            <a:r>
              <a:rPr lang="es-CO" sz="1200" kern="1200" dirty="0" smtClean="0">
                <a:solidFill>
                  <a:schemeClr val="tx1"/>
                </a:solidFill>
                <a:effectLst/>
                <a:latin typeface="+mn-lt"/>
                <a:ea typeface="+mn-ea"/>
                <a:cs typeface="+mn-cs"/>
              </a:rPr>
              <a:t>Envío/recepción de notificaciones</a:t>
            </a:r>
            <a:r>
              <a:rPr lang="es-CO" sz="1200" kern="1200" baseline="0" dirty="0" smtClean="0">
                <a:solidFill>
                  <a:schemeClr val="tx1"/>
                </a:solidFill>
                <a:effectLst/>
                <a:latin typeface="+mn-lt"/>
                <a:ea typeface="+mn-ea"/>
                <a:cs typeface="+mn-cs"/>
              </a:rPr>
              <a:t> . </a:t>
            </a:r>
            <a:r>
              <a:rPr lang="es-CO" sz="1200" kern="1200" dirty="0" smtClean="0">
                <a:solidFill>
                  <a:schemeClr val="tx1"/>
                </a:solidFill>
                <a:effectLst/>
                <a:latin typeface="+mn-lt"/>
                <a:ea typeface="+mn-ea"/>
                <a:cs typeface="+mn-cs"/>
              </a:rPr>
              <a:t>Gestión del Encuentro Colombiano.</a:t>
            </a:r>
          </a:p>
          <a:p>
            <a:pPr lvl="0"/>
            <a:r>
              <a:rPr lang="es-CO" sz="1200" kern="1200" dirty="0" smtClean="0">
                <a:solidFill>
                  <a:schemeClr val="tx1"/>
                </a:solidFill>
                <a:effectLst/>
                <a:latin typeface="+mn-lt"/>
                <a:ea typeface="+mn-ea"/>
                <a:cs typeface="+mn-cs"/>
              </a:rPr>
              <a:t>Administración general (aceptar, rechazar y eliminar) de los documentos subidos.</a:t>
            </a:r>
          </a:p>
          <a:p>
            <a:pPr lvl="0"/>
            <a:r>
              <a:rPr lang="es-CO" sz="1200" kern="1200" dirty="0" smtClean="0">
                <a:solidFill>
                  <a:schemeClr val="tx1"/>
                </a:solidFill>
                <a:effectLst/>
                <a:latin typeface="+mn-lt"/>
                <a:ea typeface="+mn-ea"/>
                <a:cs typeface="+mn-cs"/>
              </a:rPr>
              <a:t>Administración general (aceptar, eliminar y enviar notificaciones) de usuarios.</a:t>
            </a:r>
          </a:p>
          <a:p>
            <a:pPr lvl="0"/>
            <a:r>
              <a:rPr lang="es-CO" sz="1200" kern="1200" dirty="0" smtClean="0">
                <a:solidFill>
                  <a:schemeClr val="tx1"/>
                </a:solidFill>
                <a:effectLst/>
                <a:latin typeface="+mn-lt"/>
                <a:ea typeface="+mn-ea"/>
                <a:cs typeface="+mn-cs"/>
              </a:rPr>
              <a:t>Búsqueda de usuarios y consulta de información de usuarios.</a:t>
            </a:r>
          </a:p>
          <a:p>
            <a:pPr lvl="0"/>
            <a:r>
              <a:rPr lang="es-CO" sz="1200" kern="1200" dirty="0" smtClean="0">
                <a:solidFill>
                  <a:schemeClr val="tx1"/>
                </a:solidFill>
                <a:effectLst/>
                <a:latin typeface="+mn-lt"/>
                <a:ea typeface="+mn-ea"/>
                <a:cs typeface="+mn-cs"/>
              </a:rPr>
              <a:t>Editar datos personales. Participar en foros de discusión (crear, buscar y comentar foros).</a:t>
            </a:r>
          </a:p>
          <a:p>
            <a:pPr lvl="0"/>
            <a:r>
              <a:rPr lang="es-CO" sz="1200" kern="1200" dirty="0" smtClean="0">
                <a:solidFill>
                  <a:schemeClr val="tx1"/>
                </a:solidFill>
                <a:effectLst/>
                <a:latin typeface="+mn-lt"/>
                <a:ea typeface="+mn-ea"/>
                <a:cs typeface="+mn-cs"/>
              </a:rPr>
              <a:t>Administrar archivos de colectivos: Enviar, recibir y procesar invitaciones a participantes de un colectivo.</a:t>
            </a:r>
          </a:p>
          <a:p>
            <a:pPr lvl="0"/>
            <a:r>
              <a:rPr lang="es-CO" sz="1200" kern="1200" dirty="0" smtClean="0">
                <a:solidFill>
                  <a:schemeClr val="tx1"/>
                </a:solidFill>
                <a:effectLst/>
                <a:latin typeface="+mn-lt"/>
                <a:ea typeface="+mn-ea"/>
                <a:cs typeface="+mn-cs"/>
              </a:rPr>
              <a:t>Buscar archivos por: autor, nombre, palabra clave, tema, resumen.</a:t>
            </a:r>
          </a:p>
          <a:p>
            <a:pPr lvl="0"/>
            <a:r>
              <a:rPr lang="es-CO" sz="1200" kern="1200" dirty="0" smtClean="0">
                <a:solidFill>
                  <a:schemeClr val="tx1"/>
                </a:solidFill>
                <a:effectLst/>
                <a:latin typeface="+mn-lt"/>
                <a:ea typeface="+mn-ea"/>
                <a:cs typeface="+mn-cs"/>
              </a:rPr>
              <a:t>Acceder a un historial general de los documentos accedidos y búsquedas realizadas.</a:t>
            </a:r>
          </a:p>
          <a:p>
            <a:endParaRPr lang="es-CO" dirty="0"/>
          </a:p>
        </p:txBody>
      </p:sp>
      <p:sp>
        <p:nvSpPr>
          <p:cNvPr id="5" name="Marcador de encabezado 4"/>
          <p:cNvSpPr>
            <a:spLocks noGrp="1"/>
          </p:cNvSpPr>
          <p:nvPr>
            <p:ph type="hdr" sz="quarter" idx="10"/>
          </p:nvPr>
        </p:nvSpPr>
        <p:spPr/>
        <p:txBody>
          <a:bodyPr/>
          <a:lstStyle/>
          <a:p>
            <a:endParaRPr lang="es-CO"/>
          </a:p>
        </p:txBody>
      </p:sp>
    </p:spTree>
    <p:extLst>
      <p:ext uri="{BB962C8B-B14F-4D97-AF65-F5344CB8AC3E}">
        <p14:creationId xmlns:p14="http://schemas.microsoft.com/office/powerpoint/2010/main" val="29093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F3242E-541C-4418-BA54-61CA76CD1FB6}"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167428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73D0662-BD78-4499-96D8-6E2973094117}"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172633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B803518-0B92-4442-A93B-F784DD036414}"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200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7F471D-6BBE-44D9-9187-0ECB16E7EF58}"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76435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5FD50A-4198-4491-8C2C-C82585FBBF7D}"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3075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10104C-2A43-464C-9A88-13F7232886E6}"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168948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3CE106-BF3C-4FDB-9B1A-F10357C16452}"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3063549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50B0849-8548-45EF-BF71-DE9744910E28}"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397700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1A3F6E6-7B12-4ADD-A56D-9B0593B6E4BA}"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3270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858DAB6-7C9D-4B25-8D30-B9F5A975567F}" type="datetime1">
              <a:rPr lang="es-CO" smtClean="0"/>
              <a:t>10/11/2014</a:t>
            </a:fld>
            <a:endParaRPr lang="es-CO"/>
          </a:p>
        </p:txBody>
      </p:sp>
      <p:sp>
        <p:nvSpPr>
          <p:cNvPr id="5" name="Footer Placeholder 4"/>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156134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C7B22BB-2225-4A62-A841-70AF8BBE03E5}" type="datetime1">
              <a:rPr lang="es-CO" smtClean="0"/>
              <a:t>10/11/2014</a:t>
            </a:fld>
            <a:endParaRPr lang="es-CO"/>
          </a:p>
        </p:txBody>
      </p:sp>
      <p:sp>
        <p:nvSpPr>
          <p:cNvPr id="6" name="Footer Placeholder 5"/>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7" name="Slide Number Placeholder 6"/>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41664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9CD849E-84FB-4BA8-A47F-6EC5E6608F67}" type="datetime1">
              <a:rPr lang="es-CO" smtClean="0"/>
              <a:t>10/11/2014</a:t>
            </a:fld>
            <a:endParaRPr lang="es-CO"/>
          </a:p>
        </p:txBody>
      </p:sp>
      <p:sp>
        <p:nvSpPr>
          <p:cNvPr id="8" name="Footer Placeholder 7"/>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9" name="Slide Number Placeholder 8"/>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154468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58C1E8C-3557-497C-804F-9105E75A6A05}" type="datetime1">
              <a:rPr lang="es-CO" smtClean="0"/>
              <a:t>10/11/2014</a:t>
            </a:fld>
            <a:endParaRPr lang="es-CO"/>
          </a:p>
        </p:txBody>
      </p:sp>
      <p:sp>
        <p:nvSpPr>
          <p:cNvPr id="4" name="Footer Placeholder 3"/>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5" name="Slide Number Placeholder 4"/>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41439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BA96A-4F9F-42C5-A1F6-BAE1E85AB3FB}" type="datetime1">
              <a:rPr lang="es-CO" smtClean="0"/>
              <a:t>10/11/2014</a:t>
            </a:fld>
            <a:endParaRPr lang="es-CO"/>
          </a:p>
        </p:txBody>
      </p:sp>
      <p:sp>
        <p:nvSpPr>
          <p:cNvPr id="3" name="Footer Placeholder 2"/>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4" name="Slide Number Placeholder 3"/>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16123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B49BAC1-865F-477F-AE8C-65EFC1B9FE18}" type="datetime1">
              <a:rPr lang="es-CO" smtClean="0"/>
              <a:t>10/11/2014</a:t>
            </a:fld>
            <a:endParaRPr lang="es-CO"/>
          </a:p>
        </p:txBody>
      </p:sp>
      <p:sp>
        <p:nvSpPr>
          <p:cNvPr id="6" name="Footer Placeholder 5"/>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7" name="Slide Number Placeholder 6"/>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248188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65D9970-1274-4661-81C8-E8241CFBDD9A}" type="datetime1">
              <a:rPr lang="es-CO" smtClean="0"/>
              <a:t>10/11/2014</a:t>
            </a:fld>
            <a:endParaRPr lang="es-CO"/>
          </a:p>
        </p:txBody>
      </p:sp>
      <p:sp>
        <p:nvSpPr>
          <p:cNvPr id="6" name="Footer Placeholder 5"/>
          <p:cNvSpPr>
            <a:spLocks noGrp="1"/>
          </p:cNvSpPr>
          <p:nvPr>
            <p:ph type="ftr" sz="quarter" idx="11"/>
          </p:nvPr>
        </p:nvSpPr>
        <p:spPr/>
        <p:txBody>
          <a:bodyPr/>
          <a:lstStyle/>
          <a:p>
            <a:r>
              <a:rPr lang="es-CO" smtClean="0"/>
              <a:t>Sistema de información de la Comunidad Colombiana de Dinámica de Sistemas. Versión 1</a:t>
            </a:r>
            <a:endParaRPr lang="es-CO"/>
          </a:p>
        </p:txBody>
      </p:sp>
      <p:sp>
        <p:nvSpPr>
          <p:cNvPr id="7" name="Slide Number Placeholder 6"/>
          <p:cNvSpPr>
            <a:spLocks noGrp="1"/>
          </p:cNvSpPr>
          <p:nvPr>
            <p:ph type="sldNum" sz="quarter" idx="12"/>
          </p:nvPr>
        </p:nvSpPr>
        <p:spPr/>
        <p:txBody>
          <a:bodyPr/>
          <a:lstStyle/>
          <a:p>
            <a:fld id="{33BC7652-A1FC-4D99-AD6A-1FAA6004A7FC}" type="slidenum">
              <a:rPr lang="es-CO" smtClean="0"/>
              <a:t>‹Nº›</a:t>
            </a:fld>
            <a:endParaRPr lang="es-CO"/>
          </a:p>
        </p:txBody>
      </p:sp>
    </p:spTree>
    <p:extLst>
      <p:ext uri="{BB962C8B-B14F-4D97-AF65-F5344CB8AC3E}">
        <p14:creationId xmlns:p14="http://schemas.microsoft.com/office/powerpoint/2010/main" val="31414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3BA1BF-A6EA-41E7-ABB6-163A9F7256A2}" type="datetime1">
              <a:rPr lang="es-CO" smtClean="0"/>
              <a:t>10/11/2014</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CO" smtClean="0"/>
              <a:t>Sistema de información de la Comunidad Colombiana de Dinámica de Sistemas. Versión 1</a:t>
            </a:r>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BC7652-A1FC-4D99-AD6A-1FAA6004A7FC}" type="slidenum">
              <a:rPr lang="es-CO" smtClean="0"/>
              <a:t>‹Nº›</a:t>
            </a:fld>
            <a:endParaRPr lang="es-CO"/>
          </a:p>
        </p:txBody>
      </p:sp>
    </p:spTree>
    <p:extLst>
      <p:ext uri="{BB962C8B-B14F-4D97-AF65-F5344CB8AC3E}">
        <p14:creationId xmlns:p14="http://schemas.microsoft.com/office/powerpoint/2010/main" val="2230647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993054"/>
            <a:ext cx="7766936" cy="1646302"/>
          </a:xfrm>
        </p:spPr>
        <p:txBody>
          <a:bodyPr>
            <a:normAutofit fontScale="90000"/>
          </a:bodyPr>
          <a:lstStyle/>
          <a:p>
            <a:r>
              <a:rPr lang="es-CO" sz="4000" b="1" dirty="0"/>
              <a:t>AMBIENTE WEB PARA LA GESTIÓN DE LA COMUNIDAD COLOMBIANA DE DINÁMICA DE SISTEMAS</a:t>
            </a:r>
            <a:r>
              <a:rPr lang="es-CO" sz="3200" dirty="0"/>
              <a:t/>
            </a:r>
            <a:br>
              <a:rPr lang="es-CO" sz="3200" dirty="0"/>
            </a:br>
            <a:endParaRPr lang="es-CO" sz="3200" dirty="0"/>
          </a:p>
        </p:txBody>
      </p:sp>
      <p:sp>
        <p:nvSpPr>
          <p:cNvPr id="3" name="Subtítulo 2"/>
          <p:cNvSpPr>
            <a:spLocks noGrp="1"/>
          </p:cNvSpPr>
          <p:nvPr>
            <p:ph type="subTitle" idx="1"/>
          </p:nvPr>
        </p:nvSpPr>
        <p:spPr/>
        <p:txBody>
          <a:bodyPr>
            <a:noAutofit/>
          </a:bodyPr>
          <a:lstStyle/>
          <a:p>
            <a:r>
              <a:rPr lang="es-CO" dirty="0" err="1"/>
              <a:t>Stip</a:t>
            </a:r>
            <a:r>
              <a:rPr lang="es-CO" dirty="0"/>
              <a:t> </a:t>
            </a:r>
            <a:r>
              <a:rPr lang="es-CO" dirty="0" err="1"/>
              <a:t>Yannin</a:t>
            </a:r>
            <a:r>
              <a:rPr lang="es-CO" dirty="0"/>
              <a:t> Suárez Cruz</a:t>
            </a:r>
          </a:p>
          <a:p>
            <a:r>
              <a:rPr lang="es-CO" dirty="0" smtClean="0"/>
              <a:t>Miguel Ángel Tejedor Mendoza</a:t>
            </a:r>
          </a:p>
          <a:p>
            <a:endParaRPr lang="es-CO" dirty="0"/>
          </a:p>
          <a:p>
            <a:r>
              <a:rPr lang="es-CO" dirty="0" smtClean="0"/>
              <a:t>Director: </a:t>
            </a:r>
            <a:r>
              <a:rPr lang="es-CO" b="1" dirty="0" smtClean="0"/>
              <a:t>Hugo H. Andrade Sosa</a:t>
            </a:r>
          </a:p>
          <a:p>
            <a:r>
              <a:rPr lang="es-CO" dirty="0" smtClean="0"/>
              <a:t>Co-director: </a:t>
            </a:r>
            <a:r>
              <a:rPr lang="es-CO" b="1" dirty="0"/>
              <a:t>Jorge </a:t>
            </a:r>
            <a:r>
              <a:rPr lang="es-CO" b="1" dirty="0" err="1"/>
              <a:t>Andrick</a:t>
            </a:r>
            <a:r>
              <a:rPr lang="es-CO" b="1" dirty="0"/>
              <a:t> Parra </a:t>
            </a:r>
            <a:r>
              <a:rPr lang="es-CO" b="1" dirty="0" smtClean="0"/>
              <a:t>Valencia</a:t>
            </a:r>
            <a:endParaRPr lang="es-CO"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264" y="167456"/>
            <a:ext cx="971550" cy="1162050"/>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446" y="167456"/>
            <a:ext cx="1549187" cy="1084431"/>
          </a:xfrm>
          <a:prstGeom prst="rect">
            <a:avLst/>
          </a:prstGeom>
        </p:spPr>
      </p:pic>
      <p:pic>
        <p:nvPicPr>
          <p:cNvPr id="6" name="Imagen 5" descr="Simon"/>
          <p:cNvPicPr/>
          <p:nvPr/>
        </p:nvPicPr>
        <p:blipFill>
          <a:blip r:embed="rId5">
            <a:extLst>
              <a:ext uri="{28A0092B-C50C-407E-A947-70E740481C1C}">
                <a14:useLocalDpi xmlns:a14="http://schemas.microsoft.com/office/drawing/2010/main" val="0"/>
              </a:ext>
            </a:extLst>
          </a:blip>
          <a:srcRect/>
          <a:stretch>
            <a:fillRect/>
          </a:stretch>
        </p:blipFill>
        <p:spPr bwMode="auto">
          <a:xfrm>
            <a:off x="2848351" y="4803158"/>
            <a:ext cx="1368003" cy="841619"/>
          </a:xfrm>
          <a:prstGeom prst="rect">
            <a:avLst/>
          </a:prstGeom>
          <a:noFill/>
          <a:ln>
            <a:noFill/>
          </a:ln>
        </p:spPr>
      </p:pic>
      <p:pic>
        <p:nvPicPr>
          <p:cNvPr id="4098" name="Picture 2" descr="https://www.uis.edu.co/webUIS/imagenes/acercaUis/simbolos/logosimbolo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47" y="4702940"/>
            <a:ext cx="2025286" cy="1042057"/>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ie de página 6"/>
          <p:cNvSpPr>
            <a:spLocks noGrp="1"/>
          </p:cNvSpPr>
          <p:nvPr>
            <p:ph type="ftr" sz="quarter" idx="11"/>
          </p:nvPr>
        </p:nvSpPr>
        <p:spPr/>
        <p:txBody>
          <a:bodyPr/>
          <a:lstStyle/>
          <a:p>
            <a:r>
              <a:rPr lang="es-CO" smtClean="0"/>
              <a:t>Sistema de información de la Comunidad Colombiana de Dinámica de Sistemas. Versión 1</a:t>
            </a:r>
            <a:endParaRPr lang="es-CO" dirty="0"/>
          </a:p>
        </p:txBody>
      </p:sp>
    </p:spTree>
    <p:extLst>
      <p:ext uri="{BB962C8B-B14F-4D97-AF65-F5344CB8AC3E}">
        <p14:creationId xmlns:p14="http://schemas.microsoft.com/office/powerpoint/2010/main" val="2931607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5593" y="602144"/>
            <a:ext cx="8596668" cy="1320800"/>
          </a:xfrm>
        </p:spPr>
        <p:txBody>
          <a:bodyPr/>
          <a:lstStyle/>
          <a:p>
            <a:r>
              <a:rPr lang="es-CO" b="1" dirty="0"/>
              <a:t>Herramientas de desarrollo</a:t>
            </a:r>
            <a:endParaRPr lang="es-CO"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396" y="2244115"/>
            <a:ext cx="1131187" cy="1131187"/>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8990" y="4686379"/>
            <a:ext cx="1647211" cy="852238"/>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123" y="2570905"/>
            <a:ext cx="2121546" cy="635529"/>
          </a:xfrm>
          <a:prstGeom prst="rect">
            <a:avLst/>
          </a:prstGeom>
        </p:spPr>
      </p:pic>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8261" y="4691722"/>
            <a:ext cx="1965666" cy="982833"/>
          </a:xfrm>
          <a:prstGeom prst="rect">
            <a:avLst/>
          </a:prstGeom>
        </p:spPr>
      </p:pic>
      <p:pic>
        <p:nvPicPr>
          <p:cNvPr id="8" name="Imagen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7682" y="4827662"/>
            <a:ext cx="2430616" cy="710955"/>
          </a:xfrm>
          <a:prstGeom prst="rect">
            <a:avLst/>
          </a:prstGeom>
        </p:spPr>
      </p:pic>
      <p:pic>
        <p:nvPicPr>
          <p:cNvPr id="1026" name="Picture 2" descr="http://agoncal.files.wordpress.com/2014/05/java_ee_logo_vert_v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6024" y="2366255"/>
            <a:ext cx="1180677" cy="125714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10" name="Imagen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1744234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6618" y="660636"/>
            <a:ext cx="6703482" cy="1320800"/>
          </a:xfrm>
        </p:spPr>
        <p:txBody>
          <a:bodyPr/>
          <a:lstStyle/>
          <a:p>
            <a:r>
              <a:rPr lang="es-CO" b="1" dirty="0" smtClean="0"/>
              <a:t>Herramientas de desarrollo</a:t>
            </a:r>
            <a:endParaRPr lang="es-CO" b="1" dirty="0"/>
          </a:p>
        </p:txBody>
      </p:sp>
      <p:sp>
        <p:nvSpPr>
          <p:cNvPr id="3" name="Marcador de contenido 2"/>
          <p:cNvSpPr>
            <a:spLocks noGrp="1"/>
          </p:cNvSpPr>
          <p:nvPr>
            <p:ph idx="1"/>
          </p:nvPr>
        </p:nvSpPr>
        <p:spPr>
          <a:xfrm>
            <a:off x="677334" y="1930400"/>
            <a:ext cx="8596668" cy="3880773"/>
          </a:xfrm>
        </p:spPr>
        <p:txBody>
          <a:bodyPr>
            <a:normAutofit/>
          </a:bodyPr>
          <a:lstStyle/>
          <a:p>
            <a:pPr marL="228600" lvl="1" algn="just">
              <a:spcBef>
                <a:spcPts val="1000"/>
              </a:spcBef>
            </a:pPr>
            <a:r>
              <a:rPr lang="es-CO" sz="2200" b="1" dirty="0" smtClean="0"/>
              <a:t>JSF: </a:t>
            </a:r>
            <a:r>
              <a:rPr lang="es-CO" sz="2200" dirty="0" smtClean="0"/>
              <a:t>Tecnología y </a:t>
            </a:r>
            <a:r>
              <a:rPr lang="es-CO" sz="2200" dirty="0" err="1" smtClean="0"/>
              <a:t>framework</a:t>
            </a:r>
            <a:r>
              <a:rPr lang="es-CO" sz="2200" dirty="0" smtClean="0"/>
              <a:t> para aplicaciones Java basadas en web que simplifica el desarrollo de interfaces de usuario en aplicaciones Java EE. JSF usa </a:t>
            </a:r>
            <a:r>
              <a:rPr lang="es-CO" sz="2200" dirty="0" err="1" smtClean="0"/>
              <a:t>JavaServer</a:t>
            </a:r>
            <a:r>
              <a:rPr lang="es-CO" sz="2200" dirty="0" smtClean="0"/>
              <a:t> </a:t>
            </a:r>
            <a:r>
              <a:rPr lang="es-CO" sz="2200" dirty="0" err="1" smtClean="0"/>
              <a:t>Pages</a:t>
            </a:r>
            <a:r>
              <a:rPr lang="es-CO" sz="2200" dirty="0" smtClean="0"/>
              <a:t> (JSP) </a:t>
            </a:r>
          </a:p>
          <a:p>
            <a:pPr marL="0" lvl="1" indent="0">
              <a:spcBef>
                <a:spcPts val="1000"/>
              </a:spcBef>
              <a:buNone/>
            </a:pPr>
            <a:endParaRPr lang="es-CO" sz="2200" b="1" dirty="0"/>
          </a:p>
          <a:p>
            <a:pPr marL="0" lvl="1" indent="0">
              <a:spcBef>
                <a:spcPts val="1000"/>
              </a:spcBef>
              <a:buNone/>
            </a:pPr>
            <a:r>
              <a:rPr lang="es-CO" sz="2200" b="1" dirty="0" smtClean="0"/>
              <a:t>Modelo </a:t>
            </a:r>
            <a:r>
              <a:rPr lang="es-CO" sz="2200" b="1" dirty="0"/>
              <a:t>V</a:t>
            </a:r>
            <a:r>
              <a:rPr lang="es-CO" sz="2200" b="1" dirty="0" smtClean="0"/>
              <a:t>ista Controlador</a:t>
            </a:r>
          </a:p>
          <a:p>
            <a:endParaRPr lang="es-CO" b="1" dirty="0" smtClean="0"/>
          </a:p>
        </p:txBody>
      </p:sp>
      <p:pic>
        <p:nvPicPr>
          <p:cNvPr id="1026" name="Picture 2" descr="Struts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425" y="3353272"/>
            <a:ext cx="1518394" cy="280198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4218" y="446047"/>
            <a:ext cx="1965666" cy="982833"/>
          </a:xfrm>
          <a:prstGeom prst="rect">
            <a:avLst/>
          </a:prstGeom>
        </p:spPr>
      </p:pic>
      <p:sp>
        <p:nvSpPr>
          <p:cNvPr id="4" name="Marcador de pie de página 3"/>
          <p:cNvSpPr>
            <a:spLocks noGrp="1"/>
          </p:cNvSpPr>
          <p:nvPr>
            <p:ph type="ftr" sz="quarter" idx="11"/>
          </p:nvPr>
        </p:nvSpPr>
        <p:spPr>
          <a:xfrm>
            <a:off x="834526" y="6155257"/>
            <a:ext cx="6297612" cy="365125"/>
          </a:xfrm>
        </p:spPr>
        <p:txBody>
          <a:bodyPr/>
          <a:lstStyle/>
          <a:p>
            <a:r>
              <a:rPr lang="es-CO" dirty="0" smtClean="0"/>
              <a:t>Sistema de información de la Comunidad Colombiana de Dinámica de Sistemas. Versión 1</a:t>
            </a:r>
            <a:endParaRPr lang="es-CO" dirty="0"/>
          </a:p>
        </p:txBody>
      </p:sp>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2375700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7778" y="562182"/>
            <a:ext cx="6056958" cy="1320800"/>
          </a:xfrm>
        </p:spPr>
        <p:txBody>
          <a:bodyPr/>
          <a:lstStyle/>
          <a:p>
            <a:r>
              <a:rPr lang="es-CO" b="1" dirty="0"/>
              <a:t>Herramientas de desarrollo</a:t>
            </a:r>
            <a:endParaRPr lang="es-CO" dirty="0"/>
          </a:p>
        </p:txBody>
      </p:sp>
      <p:sp>
        <p:nvSpPr>
          <p:cNvPr id="3" name="Marcador de contenido 2"/>
          <p:cNvSpPr>
            <a:spLocks noGrp="1"/>
          </p:cNvSpPr>
          <p:nvPr>
            <p:ph idx="1"/>
          </p:nvPr>
        </p:nvSpPr>
        <p:spPr>
          <a:xfrm>
            <a:off x="677334" y="1722121"/>
            <a:ext cx="9487746" cy="4319242"/>
          </a:xfrm>
        </p:spPr>
        <p:txBody>
          <a:bodyPr/>
          <a:lstStyle/>
          <a:p>
            <a:r>
              <a:rPr lang="es-CO" sz="2200" b="1" dirty="0" err="1"/>
              <a:t>PrimeFaces</a:t>
            </a:r>
            <a:r>
              <a:rPr lang="es-CO" sz="2200" b="1" dirty="0"/>
              <a:t>:  </a:t>
            </a:r>
            <a:r>
              <a:rPr lang="es-CO" sz="2200" dirty="0"/>
              <a:t> Es una librería de componentes visuales de código abierto para el  conjunto Java Server Faces 2.0 desarrollada y mantenida por Prime </a:t>
            </a:r>
            <a:r>
              <a:rPr lang="es-CO" sz="2200" dirty="0" err="1"/>
              <a:t>Technology</a:t>
            </a:r>
            <a:r>
              <a:rPr lang="es-CO" sz="2200" dirty="0"/>
              <a:t>. </a:t>
            </a:r>
            <a:endParaRPr lang="es-CO" sz="2200" dirty="0" smtClean="0"/>
          </a:p>
          <a:p>
            <a:endParaRPr lang="es-CO" b="1" dirty="0"/>
          </a:p>
        </p:txBody>
      </p:sp>
      <p:pic>
        <p:nvPicPr>
          <p:cNvPr id="5" name="Imagen 4"/>
          <p:cNvPicPr>
            <a:picLocks noChangeAspect="1"/>
          </p:cNvPicPr>
          <p:nvPr/>
        </p:nvPicPr>
        <p:blipFill>
          <a:blip r:embed="rId3"/>
          <a:stretch>
            <a:fillRect/>
          </a:stretch>
        </p:blipFill>
        <p:spPr>
          <a:xfrm>
            <a:off x="465686" y="3056200"/>
            <a:ext cx="4518991" cy="1651083"/>
          </a:xfrm>
          <a:prstGeom prst="rect">
            <a:avLst/>
          </a:prstGeom>
        </p:spPr>
      </p:pic>
      <p:pic>
        <p:nvPicPr>
          <p:cNvPr id="6" name="Imagen 5"/>
          <p:cNvPicPr>
            <a:picLocks noChangeAspect="1"/>
          </p:cNvPicPr>
          <p:nvPr/>
        </p:nvPicPr>
        <p:blipFill>
          <a:blip r:embed="rId4"/>
          <a:stretch>
            <a:fillRect/>
          </a:stretch>
        </p:blipFill>
        <p:spPr>
          <a:xfrm>
            <a:off x="5870713" y="2969633"/>
            <a:ext cx="5119662" cy="1856132"/>
          </a:xfrm>
          <a:prstGeom prst="rect">
            <a:avLst/>
          </a:prstGeom>
        </p:spPr>
      </p:pic>
      <p:pic>
        <p:nvPicPr>
          <p:cNvPr id="7" name="Imagen 6"/>
          <p:cNvPicPr>
            <a:picLocks noChangeAspect="1"/>
          </p:cNvPicPr>
          <p:nvPr/>
        </p:nvPicPr>
        <p:blipFill>
          <a:blip r:embed="rId5"/>
          <a:stretch>
            <a:fillRect/>
          </a:stretch>
        </p:blipFill>
        <p:spPr>
          <a:xfrm>
            <a:off x="2359422" y="4909081"/>
            <a:ext cx="6291062" cy="1740081"/>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558" y="562182"/>
            <a:ext cx="2151918" cy="629436"/>
          </a:xfrm>
          <a:prstGeom prst="rect">
            <a:avLst/>
          </a:prstGeom>
        </p:spPr>
      </p:pic>
      <p:pic>
        <p:nvPicPr>
          <p:cNvPr id="2050" name="Picture 2" descr="http://learn.jquery.com/resources/jquery-ui/themerolle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3210" y="1191618"/>
            <a:ext cx="906604" cy="641034"/>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p:cNvSpPr>
            <a:spLocks noGrp="1"/>
          </p:cNvSpPr>
          <p:nvPr>
            <p:ph type="ftr" sz="quarter" idx="11"/>
          </p:nvPr>
        </p:nvSpPr>
        <p:spPr>
          <a:xfrm>
            <a:off x="1227451" y="6450062"/>
            <a:ext cx="6297612" cy="365125"/>
          </a:xfrm>
        </p:spPr>
        <p:txBody>
          <a:bodyPr/>
          <a:lstStyle/>
          <a:p>
            <a:r>
              <a:rPr lang="es-CO" dirty="0" smtClean="0"/>
              <a:t>Sistema de información de la Comunidad Colombiana de Dinámica de Sistemas. Versión 1</a:t>
            </a:r>
            <a:endParaRPr lang="es-CO" dirty="0"/>
          </a:p>
        </p:txBody>
      </p:sp>
      <p:pic>
        <p:nvPicPr>
          <p:cNvPr id="10" name="Imagen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686" y="448723"/>
            <a:ext cx="882092" cy="1055051"/>
          </a:xfrm>
          <a:prstGeom prst="rect">
            <a:avLst/>
          </a:prstGeom>
        </p:spPr>
      </p:pic>
    </p:spTree>
    <p:extLst>
      <p:ext uri="{BB962C8B-B14F-4D97-AF65-F5344CB8AC3E}">
        <p14:creationId xmlns:p14="http://schemas.microsoft.com/office/powerpoint/2010/main" val="25377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584" y="609600"/>
            <a:ext cx="8596668" cy="1320800"/>
          </a:xfrm>
        </p:spPr>
        <p:txBody>
          <a:bodyPr/>
          <a:lstStyle/>
          <a:p>
            <a:r>
              <a:rPr lang="es-CO" b="1" dirty="0"/>
              <a:t>DESCRIPCIÓN GENERAL DEL SISTEMA</a:t>
            </a:r>
            <a:endParaRPr lang="es-CO"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43" y="1455379"/>
            <a:ext cx="6531763" cy="463437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86" y="448723"/>
            <a:ext cx="882092" cy="1055051"/>
          </a:xfrm>
          <a:prstGeom prst="rect">
            <a:avLst/>
          </a:prstGeom>
        </p:spPr>
      </p:pic>
    </p:spTree>
    <p:extLst>
      <p:ext uri="{BB962C8B-B14F-4D97-AF65-F5344CB8AC3E}">
        <p14:creationId xmlns:p14="http://schemas.microsoft.com/office/powerpoint/2010/main" val="4262175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3810" y="609600"/>
            <a:ext cx="8596668" cy="821635"/>
          </a:xfrm>
        </p:spPr>
        <p:txBody>
          <a:bodyPr/>
          <a:lstStyle/>
          <a:p>
            <a:r>
              <a:rPr lang="es-CO" b="1" dirty="0" smtClean="0"/>
              <a:t>DESCRIPCIÓN GENERAL DEL SISTEMA</a:t>
            </a:r>
            <a:endParaRPr lang="es-CO" b="1" dirty="0"/>
          </a:p>
        </p:txBody>
      </p:sp>
      <p:sp>
        <p:nvSpPr>
          <p:cNvPr id="3" name="Marcador de contenido 2"/>
          <p:cNvSpPr>
            <a:spLocks noGrp="1"/>
          </p:cNvSpPr>
          <p:nvPr>
            <p:ph idx="1"/>
          </p:nvPr>
        </p:nvSpPr>
        <p:spPr>
          <a:xfrm>
            <a:off x="677334" y="1431235"/>
            <a:ext cx="8596668" cy="4172805"/>
          </a:xfrm>
        </p:spPr>
        <p:txBody>
          <a:bodyPr/>
          <a:lstStyle/>
          <a:p>
            <a:pPr algn="just"/>
            <a:r>
              <a:rPr lang="es-CO" sz="2200" dirty="0"/>
              <a:t>El sistema de información se desarrolló en un ambiente web que facilita la </a:t>
            </a:r>
            <a:r>
              <a:rPr lang="es-CO" sz="2200" dirty="0" smtClean="0"/>
              <a:t>comunicación, </a:t>
            </a:r>
            <a:r>
              <a:rPr lang="es-CO" sz="2200" dirty="0"/>
              <a:t>el compartir </a:t>
            </a:r>
            <a:r>
              <a:rPr lang="es-CO" sz="2200" dirty="0" smtClean="0"/>
              <a:t>y el reunirse </a:t>
            </a:r>
            <a:r>
              <a:rPr lang="es-CO" sz="2200" smtClean="0"/>
              <a:t>a través </a:t>
            </a:r>
            <a:r>
              <a:rPr lang="es-CO" sz="2200" dirty="0" smtClean="0"/>
              <a:t>de Archivos, Mensaje, Colectivos y Eventos dentro de la Comunidad Colombiana de Dinámica de Sistemas.</a:t>
            </a:r>
          </a:p>
          <a:p>
            <a:endParaRPr lang="es-CO" dirty="0"/>
          </a:p>
        </p:txBody>
      </p:sp>
      <p:pic>
        <p:nvPicPr>
          <p:cNvPr id="4" name="Marcador de contenido 3" descr="F:\Imagenes ventanas\ 1 Ventana Principal admin.png"/>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834526" y="2886923"/>
            <a:ext cx="7626667" cy="3738413"/>
          </a:xfrm>
          <a:prstGeom prst="rect">
            <a:avLst/>
          </a:prstGeom>
          <a:noFill/>
          <a:ln>
            <a:noFill/>
          </a:ln>
        </p:spPr>
      </p:pic>
      <p:sp>
        <p:nvSpPr>
          <p:cNvPr id="5" name="Marcador de pie de página 4"/>
          <p:cNvSpPr>
            <a:spLocks noGrp="1"/>
          </p:cNvSpPr>
          <p:nvPr>
            <p:ph type="ftr" sz="quarter" idx="11"/>
          </p:nvPr>
        </p:nvSpPr>
        <p:spPr>
          <a:xfrm>
            <a:off x="834526" y="6496280"/>
            <a:ext cx="6297612" cy="365125"/>
          </a:xfrm>
        </p:spPr>
        <p:txBody>
          <a:bodyPr/>
          <a:lstStyle/>
          <a:p>
            <a:r>
              <a:rPr lang="es-CO" dirty="0" smtClean="0"/>
              <a:t>Sistema de información de la Comunidad Colombiana de Dinámica de Sistemas. Versión 1</a:t>
            </a:r>
            <a:endParaRPr lang="es-CO"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100434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9426" y="603347"/>
            <a:ext cx="8169102" cy="929640"/>
          </a:xfrm>
          <a:noFill/>
          <a:ln>
            <a:noFill/>
          </a:ln>
        </p:spPr>
        <p:txBody>
          <a:bodyPr>
            <a:normAutofit/>
          </a:bodyPr>
          <a:lstStyle/>
          <a:p>
            <a:pPr lvl="1" algn="ctr"/>
            <a:r>
              <a:rPr lang="es-CO" sz="3600" b="1" dirty="0" smtClean="0">
                <a:ln w="0"/>
                <a:solidFill>
                  <a:schemeClr val="accent1"/>
                </a:solidFill>
              </a:rPr>
              <a:t>MÓDULO DE DATOS PERSONALES</a:t>
            </a:r>
            <a:endParaRPr lang="es-CO" sz="3600" b="1" dirty="0">
              <a:ln w="0"/>
              <a:solidFill>
                <a:schemeClr val="accent1"/>
              </a:solidFill>
            </a:endParaRPr>
          </a:p>
        </p:txBody>
      </p:sp>
      <p:pic>
        <p:nvPicPr>
          <p:cNvPr id="4" name="Marcador de contenido 3" descr="D:\Nube\Dropbox\PROYECTO DE GRADO\DISEÑO\DER\Datos Personales.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935" y="2249694"/>
            <a:ext cx="3576196" cy="3342723"/>
          </a:xfrm>
          <a:prstGeom prst="rect">
            <a:avLst/>
          </a:prstGeom>
          <a:noFill/>
          <a:ln>
            <a:noFill/>
          </a:ln>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6219" y="2086181"/>
            <a:ext cx="7863746" cy="3669748"/>
          </a:xfrm>
          <a:prstGeom prst="rect">
            <a:avLst/>
          </a:prstGeom>
        </p:spPr>
      </p:pic>
      <p:sp>
        <p:nvSpPr>
          <p:cNvPr id="5" name="Marcador de pie de página 4"/>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505351"/>
            <a:ext cx="882092" cy="1055051"/>
          </a:xfrm>
          <a:prstGeom prst="rect">
            <a:avLst/>
          </a:prstGeom>
        </p:spPr>
      </p:pic>
    </p:spTree>
    <p:extLst>
      <p:ext uri="{BB962C8B-B14F-4D97-AF65-F5344CB8AC3E}">
        <p14:creationId xmlns:p14="http://schemas.microsoft.com/office/powerpoint/2010/main" val="1667894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2050" y="571500"/>
            <a:ext cx="8588202" cy="853440"/>
          </a:xfrm>
        </p:spPr>
        <p:txBody>
          <a:bodyPr>
            <a:normAutofit fontScale="90000"/>
          </a:bodyPr>
          <a:lstStyle/>
          <a:p>
            <a:pPr lvl="1" algn="ctr" rtl="0">
              <a:lnSpc>
                <a:spcPct val="90000"/>
              </a:lnSpc>
              <a:spcBef>
                <a:spcPct val="0"/>
              </a:spcBef>
            </a:pPr>
            <a:r>
              <a:rPr lang="es-CO" sz="3600" b="1" dirty="0" smtClean="0">
                <a:solidFill>
                  <a:schemeClr val="accent1"/>
                </a:solidFill>
              </a:rPr>
              <a:t>MÓDULO DE CONTACTOS Y MENSAJERÍA</a:t>
            </a:r>
            <a:r>
              <a:rPr lang="es-CO" b="1" dirty="0"/>
              <a:t/>
            </a:r>
            <a:br>
              <a:rPr lang="es-CO" b="1" dirty="0"/>
            </a:br>
            <a:endParaRPr lang="es-CO" dirty="0"/>
          </a:p>
        </p:txBody>
      </p:sp>
      <p:pic>
        <p:nvPicPr>
          <p:cNvPr id="4" name="Marcador de contenido 3" descr="D:\Nube\Dropbox\PROYECTO DE GRADO\DISEÑO\DER\Contact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261" y="2186609"/>
            <a:ext cx="3961183" cy="3736148"/>
          </a:xfrm>
          <a:prstGeom prst="rect">
            <a:avLst/>
          </a:prstGeom>
          <a:noFill/>
          <a:ln>
            <a:noFill/>
          </a:ln>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202" y="2292626"/>
            <a:ext cx="7411753" cy="3458818"/>
          </a:xfrm>
          <a:prstGeom prst="rect">
            <a:avLst/>
          </a:prstGeom>
        </p:spPr>
      </p:pic>
      <p:sp>
        <p:nvSpPr>
          <p:cNvPr id="5" name="Marcador de pie de página 4"/>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958" y="415609"/>
            <a:ext cx="882092" cy="1055051"/>
          </a:xfrm>
          <a:prstGeom prst="rect">
            <a:avLst/>
          </a:prstGeom>
        </p:spPr>
      </p:pic>
    </p:spTree>
    <p:extLst>
      <p:ext uri="{BB962C8B-B14F-4D97-AF65-F5344CB8AC3E}">
        <p14:creationId xmlns:p14="http://schemas.microsoft.com/office/powerpoint/2010/main" val="613903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500" y="609600"/>
            <a:ext cx="7940502" cy="1320800"/>
          </a:xfrm>
        </p:spPr>
        <p:txBody>
          <a:bodyPr/>
          <a:lstStyle/>
          <a:p>
            <a:pPr lvl="1" algn="ctr" rtl="0">
              <a:lnSpc>
                <a:spcPct val="90000"/>
              </a:lnSpc>
              <a:spcBef>
                <a:spcPct val="0"/>
              </a:spcBef>
            </a:pPr>
            <a:r>
              <a:rPr lang="es-CO" sz="3600" b="1" dirty="0" smtClean="0">
                <a:solidFill>
                  <a:schemeClr val="accent1"/>
                </a:solidFill>
              </a:rPr>
              <a:t>MÓDULO DE COLECTIVOS</a:t>
            </a:r>
            <a:r>
              <a:rPr lang="es-CO" b="1" dirty="0">
                <a:solidFill>
                  <a:schemeClr val="accent1"/>
                </a:solidFill>
              </a:rPr>
              <a:t/>
            </a:r>
            <a:br>
              <a:rPr lang="es-CO" b="1" dirty="0">
                <a:solidFill>
                  <a:schemeClr val="accent1"/>
                </a:solidFill>
              </a:rPr>
            </a:br>
            <a:endParaRPr lang="es-CO" dirty="0">
              <a:solidFill>
                <a:schemeClr val="accent1"/>
              </a:solidFill>
            </a:endParaRPr>
          </a:p>
        </p:txBody>
      </p:sp>
      <p:pic>
        <p:nvPicPr>
          <p:cNvPr id="5" name="Marcador de contenido 4" descr="D:\Nube\Dropbox\PROYECTO DE GRADO\DISEÑO\DER\Colectiv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181" y="1983236"/>
            <a:ext cx="3786809" cy="3331886"/>
          </a:xfrm>
          <a:prstGeom prst="rect">
            <a:avLst/>
          </a:prstGeom>
          <a:noFill/>
          <a:ln>
            <a:noFill/>
          </a:ln>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389" y="1983236"/>
            <a:ext cx="7249576" cy="3393757"/>
          </a:xfrm>
          <a:prstGeom prst="rect">
            <a:avLst/>
          </a:prstGeom>
        </p:spPr>
      </p:pic>
      <p:sp>
        <p:nvSpPr>
          <p:cNvPr id="3" name="Marcador de pie de página 2"/>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1634021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00" y="365125"/>
            <a:ext cx="8107680" cy="1325563"/>
          </a:xfrm>
        </p:spPr>
        <p:txBody>
          <a:bodyPr>
            <a:normAutofit fontScale="90000"/>
          </a:bodyPr>
          <a:lstStyle/>
          <a:p>
            <a:pPr lvl="1" algn="ctr" rtl="0">
              <a:lnSpc>
                <a:spcPct val="90000"/>
              </a:lnSpc>
              <a:spcBef>
                <a:spcPct val="0"/>
              </a:spcBef>
            </a:pPr>
            <a:r>
              <a:rPr lang="es-CO" sz="3800" b="1" dirty="0" smtClean="0">
                <a:solidFill>
                  <a:schemeClr val="accent1"/>
                </a:solidFill>
              </a:rPr>
              <a:t>MÓDULO DE ARCHIVOS E  HISTORIAL GENERAL</a:t>
            </a:r>
            <a:r>
              <a:rPr lang="es-CO" b="1" dirty="0">
                <a:solidFill>
                  <a:schemeClr val="accent1"/>
                </a:solidFill>
              </a:rPr>
              <a:t/>
            </a:r>
            <a:br>
              <a:rPr lang="es-CO" b="1" dirty="0">
                <a:solidFill>
                  <a:schemeClr val="accent1"/>
                </a:solidFill>
              </a:rPr>
            </a:br>
            <a:endParaRPr lang="es-CO" dirty="0">
              <a:solidFill>
                <a:schemeClr val="accent1"/>
              </a:solidFill>
            </a:endParaRPr>
          </a:p>
        </p:txBody>
      </p:sp>
      <p:pic>
        <p:nvPicPr>
          <p:cNvPr id="4" name="Marcador de contenido 3" descr="D:\Nube\Dropbox\PROYECTO DE GRADO\DISEÑO\DER\Archiv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452" y="1825625"/>
            <a:ext cx="4043025" cy="4018583"/>
          </a:xfrm>
          <a:prstGeom prst="rect">
            <a:avLst/>
          </a:prstGeom>
          <a:noFill/>
          <a:ln>
            <a:noFill/>
          </a:ln>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633" y="1955732"/>
            <a:ext cx="7463845" cy="3477660"/>
          </a:xfrm>
          <a:prstGeom prst="rect">
            <a:avLst/>
          </a:prstGeom>
        </p:spPr>
      </p:pic>
      <p:sp>
        <p:nvSpPr>
          <p:cNvPr id="5" name="Marcador de pie de página 4"/>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2409047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1" algn="ctr"/>
            <a:r>
              <a:rPr lang="es-CO" sz="3600" b="1" dirty="0" smtClean="0">
                <a:solidFill>
                  <a:schemeClr val="accent1"/>
                </a:solidFill>
              </a:rPr>
              <a:t>MÓDULO DE SOLICITUDES Y NOTICIAS</a:t>
            </a:r>
            <a:endParaRPr lang="es-CO" sz="3600" b="1" dirty="0">
              <a:solidFill>
                <a:schemeClr val="accent1"/>
              </a:solidFill>
            </a:endParaRPr>
          </a:p>
        </p:txBody>
      </p:sp>
      <p:pic>
        <p:nvPicPr>
          <p:cNvPr id="4" name="Marcador de contenido 3" descr="D:\Nube\Dropbox\PROYECTO DE GRADO\DISEÑO\DER\Noticias y solicitude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168" y="2154604"/>
            <a:ext cx="4159319" cy="2549918"/>
          </a:xfrm>
          <a:prstGeom prst="rect">
            <a:avLst/>
          </a:prstGeom>
          <a:noFill/>
          <a:ln>
            <a:noFill/>
          </a:ln>
        </p:spPr>
      </p:pic>
      <p:pic>
        <p:nvPicPr>
          <p:cNvPr id="5" name="Marcador de contenido 3" descr="F:\Imagenes ventanas\2 Ventana aceptar solicitudes.pn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1756" y="2037660"/>
            <a:ext cx="7394713" cy="3607766"/>
          </a:xfrm>
          <a:prstGeom prst="rect">
            <a:avLst/>
          </a:prstGeom>
          <a:noFill/>
          <a:ln>
            <a:noFill/>
          </a:ln>
        </p:spPr>
      </p:pic>
      <p:sp>
        <p:nvSpPr>
          <p:cNvPr id="3" name="Marcador de pie de página 2"/>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401454"/>
            <a:ext cx="882092" cy="1055051"/>
          </a:xfrm>
          <a:prstGeom prst="rect">
            <a:avLst/>
          </a:prstGeom>
        </p:spPr>
      </p:pic>
    </p:spTree>
    <p:extLst>
      <p:ext uri="{BB962C8B-B14F-4D97-AF65-F5344CB8AC3E}">
        <p14:creationId xmlns:p14="http://schemas.microsoft.com/office/powerpoint/2010/main" val="2957999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TABLA DE CONTENIDO</a:t>
            </a:r>
            <a:endParaRPr lang="es-CO" dirty="0"/>
          </a:p>
        </p:txBody>
      </p:sp>
      <p:sp>
        <p:nvSpPr>
          <p:cNvPr id="3" name="Marcador de contenido 2"/>
          <p:cNvSpPr>
            <a:spLocks noGrp="1"/>
          </p:cNvSpPr>
          <p:nvPr>
            <p:ph idx="1"/>
          </p:nvPr>
        </p:nvSpPr>
        <p:spPr>
          <a:xfrm>
            <a:off x="867834" y="1703389"/>
            <a:ext cx="8596668" cy="3880773"/>
          </a:xfrm>
        </p:spPr>
        <p:txBody>
          <a:bodyPr>
            <a:normAutofit lnSpcReduction="10000"/>
          </a:bodyPr>
          <a:lstStyle/>
          <a:p>
            <a:r>
              <a:rPr lang="es-CO" sz="2200" b="1" dirty="0" smtClean="0"/>
              <a:t>INTRODUCCIÓN</a:t>
            </a:r>
          </a:p>
          <a:p>
            <a:r>
              <a:rPr lang="es-CO" sz="2200" b="1" dirty="0" smtClean="0"/>
              <a:t>PLANTEAMIENTO DEL PROBLEMA</a:t>
            </a:r>
          </a:p>
          <a:p>
            <a:r>
              <a:rPr lang="es-CO" sz="2200" b="1" dirty="0" smtClean="0"/>
              <a:t>OBJETIVOS</a:t>
            </a:r>
          </a:p>
          <a:p>
            <a:r>
              <a:rPr lang="es-CO" sz="2200" b="1" dirty="0" smtClean="0"/>
              <a:t>MARCO DE REFERENCIA</a:t>
            </a:r>
          </a:p>
          <a:p>
            <a:r>
              <a:rPr lang="es-CO" sz="2200" b="1" dirty="0" smtClean="0"/>
              <a:t>METODOLOGÍA</a:t>
            </a:r>
          </a:p>
          <a:p>
            <a:r>
              <a:rPr lang="es-CO" sz="2200" b="1" dirty="0" smtClean="0"/>
              <a:t>HERRAMIENTAS DE DESARROLLO</a:t>
            </a:r>
          </a:p>
          <a:p>
            <a:r>
              <a:rPr lang="es-CO" sz="2200" b="1" dirty="0" smtClean="0"/>
              <a:t>DESCRIPCIÓN DEL SISTEMA</a:t>
            </a:r>
          </a:p>
          <a:p>
            <a:r>
              <a:rPr lang="es-CO" sz="2200" b="1" dirty="0" smtClean="0"/>
              <a:t>CONCLUSIONES</a:t>
            </a:r>
          </a:p>
          <a:p>
            <a:r>
              <a:rPr lang="es-CO" sz="2200" b="1" dirty="0" smtClean="0"/>
              <a:t>RECOMENDACIONES</a:t>
            </a:r>
          </a:p>
          <a:p>
            <a:endParaRPr lang="es-CO"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spTree>
    <p:extLst>
      <p:ext uri="{BB962C8B-B14F-4D97-AF65-F5344CB8AC3E}">
        <p14:creationId xmlns:p14="http://schemas.microsoft.com/office/powerpoint/2010/main" val="3563449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3600" b="1" dirty="0" smtClean="0"/>
              <a:t>MÓDULO DE EVENTOS</a:t>
            </a:r>
            <a:endParaRPr lang="es-CO" sz="3600" b="1" dirty="0"/>
          </a:p>
        </p:txBody>
      </p:sp>
      <p:pic>
        <p:nvPicPr>
          <p:cNvPr id="4" name="Marcador de contenido 3" descr="D:\Nube\Dropbox\PROYECTO DE GRADO\DISEÑO\DER\Event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0" y="1645715"/>
            <a:ext cx="4993183" cy="4351338"/>
          </a:xfrm>
          <a:prstGeom prst="rect">
            <a:avLst/>
          </a:prstGeom>
          <a:noFill/>
          <a:ln>
            <a:noFill/>
          </a:ln>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5198" y="1688964"/>
            <a:ext cx="4067448" cy="4046263"/>
          </a:xfrm>
          <a:prstGeom prst="rect">
            <a:avLst/>
          </a:prstGeom>
        </p:spPr>
      </p:pic>
      <p:sp>
        <p:nvSpPr>
          <p:cNvPr id="5" name="Marcador de pie de página 4"/>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2101296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5444" y="609600"/>
            <a:ext cx="8596668" cy="1320800"/>
          </a:xfrm>
        </p:spPr>
        <p:txBody>
          <a:bodyPr/>
          <a:lstStyle/>
          <a:p>
            <a:r>
              <a:rPr lang="es-CO" b="1" dirty="0"/>
              <a:t>MÓDULO DE </a:t>
            </a:r>
            <a:r>
              <a:rPr lang="es-CO" b="1" dirty="0" smtClean="0"/>
              <a:t>EVENTOS: Vista general</a:t>
            </a:r>
            <a:endParaRPr lang="es-CO" dirty="0"/>
          </a:p>
        </p:txBody>
      </p:sp>
      <p:pic>
        <p:nvPicPr>
          <p:cNvPr id="3" name="Imagen 2"/>
          <p:cNvPicPr>
            <a:picLocks noChangeAspect="1"/>
          </p:cNvPicPr>
          <p:nvPr/>
        </p:nvPicPr>
        <p:blipFill>
          <a:blip r:embed="rId2"/>
          <a:stretch>
            <a:fillRect/>
          </a:stretch>
        </p:blipFill>
        <p:spPr>
          <a:xfrm>
            <a:off x="1655444" y="1720215"/>
            <a:ext cx="7328535" cy="4162608"/>
          </a:xfrm>
          <a:prstGeom prst="rect">
            <a:avLst/>
          </a:prstGeom>
        </p:spPr>
      </p:pic>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886476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F:\Imagenes ventanas\13 Administrar evento.png"/>
          <p:cNvPicPr>
            <a:picLocks noGrp="1"/>
          </p:cNvPicPr>
          <p:nvPr>
            <p:ph idx="1"/>
          </p:nvPr>
        </p:nvPicPr>
        <p:blipFill rotWithShape="1">
          <a:blip r:embed="rId3" cstate="print">
            <a:extLst>
              <a:ext uri="{28A0092B-C50C-407E-A947-70E740481C1C}">
                <a14:useLocalDpi xmlns:a14="http://schemas.microsoft.com/office/drawing/2010/main" val="0"/>
              </a:ext>
            </a:extLst>
          </a:blip>
          <a:srcRect l="14328" t="11034" r="13802" b="-389"/>
          <a:stretch/>
        </p:blipFill>
        <p:spPr bwMode="auto">
          <a:xfrm>
            <a:off x="1032087" y="1667791"/>
            <a:ext cx="7972778" cy="4531405"/>
          </a:xfrm>
          <a:prstGeom prst="rect">
            <a:avLst/>
          </a:prstGeom>
          <a:noFill/>
          <a:ln>
            <a:noFill/>
          </a:ln>
        </p:spPr>
      </p:pic>
      <p:sp>
        <p:nvSpPr>
          <p:cNvPr id="3" name="Título 1"/>
          <p:cNvSpPr>
            <a:spLocks noGrp="1"/>
          </p:cNvSpPr>
          <p:nvPr>
            <p:ph type="title"/>
          </p:nvPr>
        </p:nvSpPr>
        <p:spPr>
          <a:xfrm>
            <a:off x="1181100" y="504825"/>
            <a:ext cx="8199582" cy="1320800"/>
          </a:xfrm>
        </p:spPr>
        <p:txBody>
          <a:bodyPr>
            <a:normAutofit/>
          </a:bodyPr>
          <a:lstStyle/>
          <a:p>
            <a:pPr algn="ctr"/>
            <a:r>
              <a:rPr lang="es-CO" sz="3600" b="1" dirty="0" smtClean="0"/>
              <a:t>MÓDULO DE EVENTOS: Administración de eventos</a:t>
            </a:r>
            <a:endParaRPr lang="es-CO" sz="3600" b="1" dirty="0"/>
          </a:p>
        </p:txBody>
      </p:sp>
      <p:sp>
        <p:nvSpPr>
          <p:cNvPr id="2" name="Marcador de pie de página 1"/>
          <p:cNvSpPr>
            <a:spLocks noGrp="1"/>
          </p:cNvSpPr>
          <p:nvPr>
            <p:ph type="ftr" sz="quarter" idx="11"/>
          </p:nvPr>
        </p:nvSpPr>
        <p:spPr>
          <a:xfrm>
            <a:off x="834526" y="6401997"/>
            <a:ext cx="6297612" cy="365125"/>
          </a:xfrm>
        </p:spPr>
        <p:txBody>
          <a:bodyPr/>
          <a:lstStyle/>
          <a:p>
            <a:r>
              <a:rPr lang="es-CO" dirty="0" smtClean="0"/>
              <a:t>Sistema de información de la Comunidad Colombiana de Dinámica de Sistemas. Versión 1</a:t>
            </a:r>
            <a:endParaRPr lang="es-CO"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683463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324" y="297180"/>
            <a:ext cx="8596668" cy="1320800"/>
          </a:xfrm>
        </p:spPr>
        <p:txBody>
          <a:bodyPr/>
          <a:lstStyle/>
          <a:p>
            <a:pPr algn="ctr"/>
            <a:r>
              <a:rPr lang="es-CO" b="1" dirty="0"/>
              <a:t>MÓDULO DE </a:t>
            </a:r>
            <a:r>
              <a:rPr lang="es-CO" b="1" dirty="0" smtClean="0"/>
              <a:t>EVENTOS</a:t>
            </a:r>
            <a:br>
              <a:rPr lang="es-CO" b="1" dirty="0" smtClean="0"/>
            </a:br>
            <a:r>
              <a:rPr lang="es-CO" b="1" dirty="0" smtClean="0"/>
              <a:t>Información general</a:t>
            </a:r>
            <a:endParaRPr lang="es-CO" dirty="0"/>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5139" t="13998" r="13750"/>
          <a:stretch/>
        </p:blipFill>
        <p:spPr>
          <a:xfrm>
            <a:off x="931331" y="1456266"/>
            <a:ext cx="8920661" cy="4932000"/>
          </a:xfrm>
          <a:prstGeom prst="rect">
            <a:avLst/>
          </a:prstGeom>
        </p:spPr>
      </p:pic>
      <p:sp>
        <p:nvSpPr>
          <p:cNvPr id="4" name="Marcador de pie de página 3"/>
          <p:cNvSpPr>
            <a:spLocks noGrp="1"/>
          </p:cNvSpPr>
          <p:nvPr>
            <p:ph type="ftr" sz="quarter" idx="11"/>
          </p:nvPr>
        </p:nvSpPr>
        <p:spPr>
          <a:xfrm>
            <a:off x="814278" y="6388266"/>
            <a:ext cx="6297612" cy="365125"/>
          </a:xfrm>
        </p:spPr>
        <p:txBody>
          <a:bodyPr/>
          <a:lstStyle/>
          <a:p>
            <a:r>
              <a:rPr lang="es-CO" dirty="0" smtClean="0"/>
              <a:t>Sistema de información de la Comunidad Colombiana de Dinámica de Sistemas. Versión 1</a:t>
            </a:r>
            <a:endParaRPr lang="es-CO"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78" y="297180"/>
            <a:ext cx="882092" cy="1055051"/>
          </a:xfrm>
          <a:prstGeom prst="rect">
            <a:avLst/>
          </a:prstGeom>
        </p:spPr>
      </p:pic>
    </p:spTree>
    <p:extLst>
      <p:ext uri="{BB962C8B-B14F-4D97-AF65-F5344CB8AC3E}">
        <p14:creationId xmlns:p14="http://schemas.microsoft.com/office/powerpoint/2010/main" val="3687264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5000" y="609600"/>
            <a:ext cx="7369002" cy="1320800"/>
          </a:xfrm>
        </p:spPr>
        <p:txBody>
          <a:bodyPr/>
          <a:lstStyle/>
          <a:p>
            <a:pPr algn="ctr"/>
            <a:r>
              <a:rPr lang="es-CO" dirty="0" smtClean="0"/>
              <a:t>CONCLUSIONES</a:t>
            </a:r>
            <a:endParaRPr lang="es-CO" dirty="0"/>
          </a:p>
        </p:txBody>
      </p:sp>
      <p:sp>
        <p:nvSpPr>
          <p:cNvPr id="3" name="Marcador de contenido 2"/>
          <p:cNvSpPr>
            <a:spLocks noGrp="1"/>
          </p:cNvSpPr>
          <p:nvPr>
            <p:ph idx="1"/>
          </p:nvPr>
        </p:nvSpPr>
        <p:spPr>
          <a:xfrm>
            <a:off x="834526" y="1695179"/>
            <a:ext cx="8596668" cy="3880773"/>
          </a:xfrm>
        </p:spPr>
        <p:txBody>
          <a:bodyPr>
            <a:normAutofit/>
          </a:bodyPr>
          <a:lstStyle/>
          <a:p>
            <a:pPr algn="just"/>
            <a:r>
              <a:rPr lang="es-CO" sz="2200" dirty="0" smtClean="0"/>
              <a:t>Este proyecto logró el desarrolló de la primera versión del sistema de información para la Comunidad Colombia de Dinámica de Sistemas, cumpliendo con los objetivos planteados.</a:t>
            </a:r>
          </a:p>
          <a:p>
            <a:pPr algn="just"/>
            <a:r>
              <a:rPr lang="es-CO" sz="2200" dirty="0" smtClean="0"/>
              <a:t>Con este proyecto se deja base para la continuidad en el mantenimiento y desarrollo de la aplicación.</a:t>
            </a:r>
          </a:p>
          <a:p>
            <a:pPr algn="just"/>
            <a:r>
              <a:rPr lang="es-CO" sz="2200" dirty="0" smtClean="0"/>
              <a:t>Con el uso de JSF, el MVC  y el desarrollo por módulos, se logra un fácil crecimiento del aplicativo, pudiendo desarrollar nuevos módulos.</a:t>
            </a:r>
            <a:endParaRPr lang="es-CO" sz="2200"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2419334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lgn="ctr"/>
            <a:r>
              <a:rPr lang="es-CO" sz="3600" b="1" dirty="0" smtClean="0"/>
              <a:t>CONCLUSIONES</a:t>
            </a:r>
            <a:endParaRPr lang="es-CO" sz="3600" dirty="0"/>
          </a:p>
        </p:txBody>
      </p:sp>
      <p:sp>
        <p:nvSpPr>
          <p:cNvPr id="3" name="Marcador de contenido 2"/>
          <p:cNvSpPr>
            <a:spLocks noGrp="1"/>
          </p:cNvSpPr>
          <p:nvPr>
            <p:ph idx="1"/>
          </p:nvPr>
        </p:nvSpPr>
        <p:spPr>
          <a:xfrm>
            <a:off x="677334" y="1584961"/>
            <a:ext cx="8596668" cy="4456402"/>
          </a:xfrm>
        </p:spPr>
        <p:txBody>
          <a:bodyPr>
            <a:normAutofit/>
          </a:bodyPr>
          <a:lstStyle/>
          <a:p>
            <a:pPr lvl="0" algn="just"/>
            <a:r>
              <a:rPr lang="es-CO" sz="2200" dirty="0"/>
              <a:t>El compartir es esencial para el fortalecimiento y crecimiento de la Comunidad Colombiana de Dinámica de Sistemas</a:t>
            </a:r>
            <a:r>
              <a:rPr lang="es-CO" sz="2200" dirty="0" smtClean="0"/>
              <a:t>.</a:t>
            </a:r>
          </a:p>
          <a:p>
            <a:pPr lvl="0" algn="just"/>
            <a:endParaRPr lang="es-CO" sz="2200" dirty="0"/>
          </a:p>
          <a:p>
            <a:pPr lvl="0" algn="just"/>
            <a:r>
              <a:rPr lang="es-CO" sz="2200" dirty="0"/>
              <a:t>Las aplicaciones web son de gran ayuda a la hora de compartir información, </a:t>
            </a:r>
            <a:r>
              <a:rPr lang="es-CO" sz="2200" dirty="0" smtClean="0"/>
              <a:t>en </a:t>
            </a:r>
            <a:r>
              <a:rPr lang="es-CO" sz="2200" dirty="0"/>
              <a:t>este caso información relacionada con Dinámica de Sistemas</a:t>
            </a:r>
            <a:r>
              <a:rPr lang="es-CO" sz="2200" dirty="0" smtClean="0"/>
              <a:t>.</a:t>
            </a:r>
          </a:p>
          <a:p>
            <a:pPr lvl="0" algn="just"/>
            <a:endParaRPr lang="es-CO" sz="2200" dirty="0"/>
          </a:p>
          <a:p>
            <a:pPr algn="just"/>
            <a:r>
              <a:rPr lang="es-CO" sz="2200" dirty="0"/>
              <a:t>Con la implementación de MVC se tienen las bondades de la POO en la web, lo que facilita realizar operaciones de alta complejidad y mostrar resultados de forma sencilla.</a:t>
            </a:r>
          </a:p>
          <a:p>
            <a:pPr lvl="0" algn="just"/>
            <a:endParaRPr lang="es-CO" sz="2200"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2941679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CONCLUSIONES</a:t>
            </a:r>
            <a:endParaRPr lang="es-CO" dirty="0"/>
          </a:p>
        </p:txBody>
      </p:sp>
      <p:sp>
        <p:nvSpPr>
          <p:cNvPr id="3" name="Marcador de contenido 2"/>
          <p:cNvSpPr>
            <a:spLocks noGrp="1"/>
          </p:cNvSpPr>
          <p:nvPr>
            <p:ph idx="1"/>
          </p:nvPr>
        </p:nvSpPr>
        <p:spPr>
          <a:xfrm>
            <a:off x="677334" y="1666602"/>
            <a:ext cx="8817186" cy="4441162"/>
          </a:xfrm>
        </p:spPr>
        <p:txBody>
          <a:bodyPr>
            <a:normAutofit/>
          </a:bodyPr>
          <a:lstStyle/>
          <a:p>
            <a:pPr lvl="0" algn="just"/>
            <a:r>
              <a:rPr lang="es-CO" sz="2200" dirty="0" smtClean="0"/>
              <a:t>Al usar </a:t>
            </a:r>
            <a:r>
              <a:rPr lang="es-CO" sz="2200" dirty="0" err="1" smtClean="0"/>
              <a:t>Prototipado</a:t>
            </a:r>
            <a:r>
              <a:rPr lang="es-CO" sz="2200" dirty="0" smtClean="0"/>
              <a:t> Evolutivo como modelo de ciclo de vida de desarrollo, se verificó la importancia de realizar una indagación profunda de los requerimientos del sistema en el primer ciclo, esto con el fin de formar una visión global de la aplicación y de esta forma realizar una planeación adecuada del proyecto junto con un </a:t>
            </a:r>
            <a:r>
              <a:rPr lang="es-CO" sz="2200" dirty="0"/>
              <a:t>adecuado diseño (Se evita la codificación de elementos mal diseñados o interpretados</a:t>
            </a:r>
            <a:r>
              <a:rPr lang="es-CO" sz="2200" dirty="0" smtClean="0"/>
              <a:t>).</a:t>
            </a:r>
          </a:p>
          <a:p>
            <a:endParaRPr lang="es-CO" dirty="0"/>
          </a:p>
        </p:txBody>
      </p:sp>
      <p:sp>
        <p:nvSpPr>
          <p:cNvPr id="4" name="Marcador de pie de página 3"/>
          <p:cNvSpPr>
            <a:spLocks noGrp="1"/>
          </p:cNvSpPr>
          <p:nvPr>
            <p:ph type="ftr" sz="quarter" idx="11"/>
          </p:nvPr>
        </p:nvSpPr>
        <p:spPr/>
        <p:txBody>
          <a:bodyPr/>
          <a:lstStyle/>
          <a:p>
            <a:r>
              <a:rPr lang="es-CO" dirty="0" smtClean="0"/>
              <a:t>Sistema de información de la Comunidad Colombiana de Dinámica de Sistemas. Versión 1</a:t>
            </a:r>
            <a:endParaRPr lang="es-CO"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2533201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CO" b="1" dirty="0"/>
              <a:t>RECOMENDACIONES</a:t>
            </a:r>
          </a:p>
        </p:txBody>
      </p:sp>
      <p:sp>
        <p:nvSpPr>
          <p:cNvPr id="3" name="Marcador de contenido 2"/>
          <p:cNvSpPr>
            <a:spLocks noGrp="1"/>
          </p:cNvSpPr>
          <p:nvPr>
            <p:ph idx="1"/>
          </p:nvPr>
        </p:nvSpPr>
        <p:spPr>
          <a:xfrm>
            <a:off x="677334" y="1600201"/>
            <a:ext cx="8596668" cy="4441162"/>
          </a:xfrm>
        </p:spPr>
        <p:txBody>
          <a:bodyPr>
            <a:normAutofit/>
          </a:bodyPr>
          <a:lstStyle/>
          <a:p>
            <a:pPr lvl="1" algn="just">
              <a:buFont typeface="Wingdings" panose="05000000000000000000" pitchFamily="2" charset="2"/>
              <a:buChar char="§"/>
            </a:pPr>
            <a:r>
              <a:rPr lang="es-CO" sz="2200" dirty="0" smtClean="0"/>
              <a:t>Para </a:t>
            </a:r>
            <a:r>
              <a:rPr lang="es-CO" sz="2200" dirty="0"/>
              <a:t>el desarrollo de nuevas versiones de la aplicación se recomienda:</a:t>
            </a:r>
          </a:p>
          <a:p>
            <a:pPr lvl="2" algn="just">
              <a:buFont typeface="Wingdings" panose="05000000000000000000" pitchFamily="2" charset="2"/>
              <a:buChar char="ü"/>
            </a:pPr>
            <a:r>
              <a:rPr lang="es-CO" sz="2200" dirty="0"/>
              <a:t>Desarrollar un módulo para recibir pagos electrónicos de los asistentes al Evento.</a:t>
            </a:r>
          </a:p>
          <a:p>
            <a:pPr lvl="2" algn="just">
              <a:buFont typeface="Wingdings" panose="05000000000000000000" pitchFamily="2" charset="2"/>
              <a:buChar char="ü"/>
            </a:pPr>
            <a:r>
              <a:rPr lang="es-CO" sz="2200" dirty="0"/>
              <a:t>Desarrollar un módulo de Aprendizaje de la dinámica de Sistemas, en el que se tengan en cuenta herramientas de aprendizaje.</a:t>
            </a:r>
          </a:p>
          <a:p>
            <a:pPr lvl="2" algn="just">
              <a:buFont typeface="Wingdings" panose="05000000000000000000" pitchFamily="2" charset="2"/>
              <a:buChar char="ü"/>
            </a:pPr>
            <a:r>
              <a:rPr lang="es-CO" sz="2200" dirty="0"/>
              <a:t>Implementar un calendario de Prime Faces, para mostrar el cronograma del evento.</a:t>
            </a:r>
          </a:p>
          <a:p>
            <a:pPr lvl="2" algn="just">
              <a:buFont typeface="Wingdings" panose="05000000000000000000" pitchFamily="2" charset="2"/>
              <a:buChar char="ü"/>
            </a:pPr>
            <a:r>
              <a:rPr lang="es-CO" sz="2200" dirty="0"/>
              <a:t>Crear un mapa del sitio web.</a:t>
            </a:r>
          </a:p>
          <a:p>
            <a:endParaRPr lang="es-CO"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408558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RECOMENDACIONES</a:t>
            </a:r>
            <a:endParaRPr lang="es-CO" dirty="0"/>
          </a:p>
        </p:txBody>
      </p:sp>
      <p:sp>
        <p:nvSpPr>
          <p:cNvPr id="3" name="Marcador de contenido 2"/>
          <p:cNvSpPr>
            <a:spLocks noGrp="1"/>
          </p:cNvSpPr>
          <p:nvPr>
            <p:ph idx="1"/>
          </p:nvPr>
        </p:nvSpPr>
        <p:spPr>
          <a:xfrm>
            <a:off x="677334" y="1767841"/>
            <a:ext cx="9198186" cy="4273522"/>
          </a:xfrm>
        </p:spPr>
        <p:txBody>
          <a:bodyPr>
            <a:normAutofit/>
          </a:bodyPr>
          <a:lstStyle/>
          <a:p>
            <a:pPr algn="just"/>
            <a:r>
              <a:rPr lang="es-CO" sz="2200" b="1" dirty="0"/>
              <a:t>Administración y Mantenimiento:</a:t>
            </a:r>
            <a:endParaRPr lang="es-CO" sz="2200" dirty="0"/>
          </a:p>
          <a:p>
            <a:pPr lvl="1" algn="just">
              <a:buFont typeface="Wingdings" panose="05000000000000000000" pitchFamily="2" charset="2"/>
              <a:buChar char="§"/>
            </a:pPr>
            <a:r>
              <a:rPr lang="es-CO" sz="2200" dirty="0"/>
              <a:t>En el anexo A se encuentra el Manual técnico de administración de la aplicación, el cual debe ser estudiado por el administrador y el desarrollador.</a:t>
            </a:r>
          </a:p>
          <a:p>
            <a:pPr lvl="1" algn="just">
              <a:buFont typeface="Wingdings" panose="05000000000000000000" pitchFamily="2" charset="2"/>
              <a:buChar char="§"/>
            </a:pPr>
            <a:r>
              <a:rPr lang="es-CO" sz="2200" dirty="0" smtClean="0"/>
              <a:t>El </a:t>
            </a:r>
            <a:r>
              <a:rPr lang="es-CO" sz="2200" dirty="0"/>
              <a:t>encargado del mantenimiento de la aplicación debe tener experiencia con el uso de JSF(</a:t>
            </a:r>
            <a:r>
              <a:rPr lang="es-CO" sz="2200" dirty="0" err="1"/>
              <a:t>JavaServer</a:t>
            </a:r>
            <a:r>
              <a:rPr lang="es-CO" sz="2200" dirty="0"/>
              <a:t> Faces) y </a:t>
            </a:r>
            <a:r>
              <a:rPr lang="es-CO" sz="2200" dirty="0" err="1"/>
              <a:t>PrimeFaces</a:t>
            </a:r>
            <a:r>
              <a:rPr lang="es-CO" sz="2200" dirty="0"/>
              <a:t>.</a:t>
            </a:r>
          </a:p>
          <a:p>
            <a:pPr lvl="1" algn="just">
              <a:buFont typeface="Wingdings" panose="05000000000000000000" pitchFamily="2" charset="2"/>
              <a:buChar char="§"/>
            </a:pPr>
            <a:r>
              <a:rPr lang="es-CO" sz="2200" dirty="0"/>
              <a:t>Para el mantenimiento de la aplicación se recomienda usar UI </a:t>
            </a:r>
            <a:r>
              <a:rPr lang="es-CO" sz="2200" dirty="0" err="1"/>
              <a:t>components</a:t>
            </a:r>
            <a:r>
              <a:rPr lang="es-CO" sz="2200" dirty="0"/>
              <a:t> de </a:t>
            </a:r>
            <a:r>
              <a:rPr lang="es-CO" sz="2200" dirty="0" err="1"/>
              <a:t>PrimeFaces</a:t>
            </a:r>
            <a:r>
              <a:rPr lang="es-CO" sz="2200" dirty="0"/>
              <a:t> que permiten visualizar los datos de la manera requerida.</a:t>
            </a:r>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4164766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95800" y="6355196"/>
            <a:ext cx="5887732" cy="360040"/>
          </a:xfrm>
          <a:prstGeom prst="rect">
            <a:avLst/>
          </a:prstGeom>
          <a:gradFill flip="none" rotWithShape="1">
            <a:gsLst>
              <a:gs pos="0">
                <a:srgbClr val="92D050">
                  <a:shade val="30000"/>
                  <a:satMod val="115000"/>
                </a:srgbClr>
              </a:gs>
              <a:gs pos="9000">
                <a:srgbClr val="92D050">
                  <a:shade val="67500"/>
                  <a:satMod val="115000"/>
                </a:srgbClr>
              </a:gs>
              <a:gs pos="100000">
                <a:srgbClr val="92D050">
                  <a:shade val="100000"/>
                  <a:satMod val="115000"/>
                </a:srgb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3915176" y="527094"/>
            <a:ext cx="2132315"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2800" b="1" dirty="0">
                <a:ln>
                  <a:solidFill>
                    <a:srgbClr val="00B050"/>
                  </a:solidFill>
                </a:ln>
                <a:solidFill>
                  <a:schemeClr val="accent4"/>
                </a:solidFill>
              </a:rPr>
              <a:t>BIBLIOTECA</a:t>
            </a:r>
            <a:endParaRPr lang="es-ES" sz="2800" b="1" dirty="0">
              <a:ln>
                <a:solidFill>
                  <a:srgbClr val="00B050"/>
                </a:solidFill>
              </a:ln>
              <a:solidFill>
                <a:schemeClr val="accent4"/>
              </a:solidFill>
            </a:endParaRPr>
          </a:p>
        </p:txBody>
      </p:sp>
      <p:sp>
        <p:nvSpPr>
          <p:cNvPr id="5" name="Rectángulo 4"/>
          <p:cNvSpPr/>
          <p:nvPr/>
        </p:nvSpPr>
        <p:spPr>
          <a:xfrm>
            <a:off x="4422893" y="6407460"/>
            <a:ext cx="1611339" cy="307777"/>
          </a:xfrm>
          <a:prstGeom prst="rect">
            <a:avLst/>
          </a:prstGeom>
          <a:noFill/>
        </p:spPr>
        <p:txBody>
          <a:bodyPr wrap="none" lIns="91440" tIns="45720" rIns="91440" bIns="45720">
            <a:spAutoFit/>
          </a:bodyPr>
          <a:lstStyle/>
          <a:p>
            <a:pPr algn="ctr"/>
            <a:r>
              <a:rPr lang="es-ES" sz="1400" dirty="0">
                <a:ln w="0"/>
                <a:effectLst>
                  <a:outerShdw blurRad="38100" dist="19050" dir="2700000" algn="tl" rotWithShape="0">
                    <a:schemeClr val="dk1">
                      <a:alpha val="40000"/>
                    </a:schemeClr>
                  </a:outerShdw>
                </a:effectLst>
              </a:rPr>
              <a:t>bibvir@uis.edu.co</a:t>
            </a:r>
            <a:endParaRPr lang="es-ES" sz="1400" dirty="0">
              <a:ln w="0"/>
              <a:effectLst>
                <a:outerShdw blurRad="38100" dist="19050" dir="2700000" algn="tl" rotWithShape="0">
                  <a:schemeClr val="dk1">
                    <a:alpha val="40000"/>
                  </a:schemeClr>
                </a:outerShdw>
              </a:effectLst>
            </a:endParaRPr>
          </a:p>
        </p:txBody>
      </p:sp>
      <p:sp>
        <p:nvSpPr>
          <p:cNvPr id="8" name="Rectángulo 7"/>
          <p:cNvSpPr/>
          <p:nvPr/>
        </p:nvSpPr>
        <p:spPr>
          <a:xfrm>
            <a:off x="8515502" y="6381328"/>
            <a:ext cx="1645001" cy="307777"/>
          </a:xfrm>
          <a:prstGeom prst="rect">
            <a:avLst/>
          </a:prstGeom>
          <a:noFill/>
        </p:spPr>
        <p:txBody>
          <a:bodyPr wrap="none" lIns="91440" tIns="45720" rIns="91440" bIns="45720">
            <a:spAutoFit/>
          </a:bodyPr>
          <a:lstStyle/>
          <a:p>
            <a:pPr algn="ctr"/>
            <a:r>
              <a:rPr lang="es-ES" sz="1400" dirty="0">
                <a:ln w="0"/>
                <a:effectLst>
                  <a:outerShdw blurRad="38100" dist="19050" dir="2700000" algn="tl" rotWithShape="0">
                    <a:schemeClr val="dk1">
                      <a:alpha val="40000"/>
                    </a:schemeClr>
                  </a:outerShdw>
                </a:effectLst>
              </a:rPr>
              <a:t>bibser@uis.edu.co</a:t>
            </a:r>
            <a:endParaRPr lang="es-ES" sz="1400" dirty="0">
              <a:ln w="0"/>
              <a:effectLst>
                <a:outerShdw blurRad="38100" dist="19050" dir="2700000" algn="tl" rotWithShape="0">
                  <a:schemeClr val="dk1">
                    <a:alpha val="40000"/>
                  </a:schemeClr>
                </a:outerShdw>
              </a:effectLst>
            </a:endParaRPr>
          </a:p>
        </p:txBody>
      </p:sp>
      <p:sp>
        <p:nvSpPr>
          <p:cNvPr id="20" name="Oval 11"/>
          <p:cNvSpPr>
            <a:spLocks noChangeArrowheads="1"/>
          </p:cNvSpPr>
          <p:nvPr/>
        </p:nvSpPr>
        <p:spPr bwMode="auto">
          <a:xfrm>
            <a:off x="3287689" y="1196752"/>
            <a:ext cx="5185332" cy="4896544"/>
          </a:xfrm>
          <a:prstGeom prst="ellipse">
            <a:avLst/>
          </a:prstGeom>
          <a:noFill/>
          <a:ln w="25400" algn="ctr">
            <a:solidFill>
              <a:srgbClr val="00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es-CO"/>
          </a:p>
        </p:txBody>
      </p:sp>
      <p:sp>
        <p:nvSpPr>
          <p:cNvPr id="21" name="Text Box 12"/>
          <p:cNvSpPr txBox="1">
            <a:spLocks noChangeArrowheads="1"/>
          </p:cNvSpPr>
          <p:nvPr/>
        </p:nvSpPr>
        <p:spPr bwMode="auto">
          <a:xfrm>
            <a:off x="4558613" y="4738877"/>
            <a:ext cx="2743200" cy="1131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ct val="0"/>
              </a:spcAft>
            </a:pPr>
            <a:endParaRPr lang="es-ES" sz="800" b="1" dirty="0">
              <a:solidFill>
                <a:srgbClr val="000000"/>
              </a:solidFill>
              <a:latin typeface="Aparajita" panose="020B0604020202020204" pitchFamily="34" charset="0"/>
            </a:endParaRPr>
          </a:p>
          <a:p>
            <a:pPr algn="ctr" fontAlgn="base">
              <a:spcBef>
                <a:spcPct val="0"/>
              </a:spcBef>
              <a:spcAft>
                <a:spcPct val="0"/>
              </a:spcAft>
            </a:pPr>
            <a:r>
              <a:rPr lang="es-ES" sz="800" b="1" dirty="0">
                <a:solidFill>
                  <a:srgbClr val="000000"/>
                </a:solidFill>
                <a:latin typeface="Aparajita" panose="020B0604020202020204" pitchFamily="34" charset="0"/>
              </a:rPr>
              <a:t>UNIVERSIDAD INDUSTRIAL DE SANTANDER</a:t>
            </a:r>
          </a:p>
          <a:p>
            <a:pPr algn="ctr" fontAlgn="base">
              <a:spcBef>
                <a:spcPct val="0"/>
              </a:spcBef>
              <a:spcAft>
                <a:spcPct val="0"/>
              </a:spcAft>
            </a:pPr>
            <a:r>
              <a:rPr lang="es-ES" sz="800" b="1" dirty="0">
                <a:solidFill>
                  <a:srgbClr val="000000"/>
                </a:solidFill>
                <a:latin typeface="Aparajita" panose="020B0604020202020204" pitchFamily="34" charset="0"/>
              </a:rPr>
              <a:t>FACULTAD </a:t>
            </a:r>
            <a:r>
              <a:rPr lang="es-ES" sz="800" b="1" dirty="0" smtClean="0">
                <a:solidFill>
                  <a:srgbClr val="000000"/>
                </a:solidFill>
                <a:latin typeface="Aparajita" panose="020B0604020202020204" pitchFamily="34" charset="0"/>
              </a:rPr>
              <a:t>DE INGENIERÍAS FÍSICO-MECÁNICAS</a:t>
            </a:r>
            <a:endParaRPr lang="es-ES" sz="800" b="1" dirty="0">
              <a:solidFill>
                <a:srgbClr val="000000"/>
              </a:solidFill>
              <a:latin typeface="Aparajita" panose="020B0604020202020204" pitchFamily="34" charset="0"/>
            </a:endParaRPr>
          </a:p>
          <a:p>
            <a:pPr algn="ctr" fontAlgn="base">
              <a:spcBef>
                <a:spcPct val="0"/>
              </a:spcBef>
              <a:spcAft>
                <a:spcPct val="0"/>
              </a:spcAft>
            </a:pPr>
            <a:r>
              <a:rPr lang="es-ES" sz="800" b="1" dirty="0">
                <a:solidFill>
                  <a:srgbClr val="000000"/>
                </a:solidFill>
                <a:latin typeface="Aparajita" panose="020B0604020202020204" pitchFamily="34" charset="0"/>
              </a:rPr>
              <a:t>ESCUELA DE </a:t>
            </a:r>
            <a:r>
              <a:rPr lang="es-ES" sz="800" b="1" dirty="0" smtClean="0">
                <a:solidFill>
                  <a:srgbClr val="000000"/>
                </a:solidFill>
                <a:latin typeface="Aparajita" panose="020B0604020202020204" pitchFamily="34" charset="0"/>
              </a:rPr>
              <a:t>INGENIERÍA DE SISTEMAS E INFORMÁTICA</a:t>
            </a:r>
            <a:endParaRPr lang="es-ES" sz="800" b="1" dirty="0">
              <a:solidFill>
                <a:srgbClr val="000000"/>
              </a:solidFill>
              <a:latin typeface="Aparajita" panose="020B0604020202020204" pitchFamily="34" charset="0"/>
            </a:endParaRPr>
          </a:p>
          <a:p>
            <a:pPr algn="ctr" fontAlgn="base">
              <a:spcBef>
                <a:spcPct val="0"/>
              </a:spcBef>
              <a:spcAft>
                <a:spcPct val="0"/>
              </a:spcAft>
            </a:pPr>
            <a:r>
              <a:rPr lang="es-ES" sz="800" b="1" dirty="0" smtClean="0">
                <a:solidFill>
                  <a:srgbClr val="000000"/>
                </a:solidFill>
                <a:latin typeface="Aparajita" panose="020B0604020202020204" pitchFamily="34" charset="0"/>
              </a:rPr>
              <a:t>BUCARAMANGA</a:t>
            </a:r>
            <a:endParaRPr lang="es-ES" sz="800" b="1" dirty="0">
              <a:solidFill>
                <a:srgbClr val="000000"/>
              </a:solidFill>
              <a:latin typeface="Aparajita" panose="020B0604020202020204" pitchFamily="34" charset="0"/>
            </a:endParaRPr>
          </a:p>
          <a:p>
            <a:pPr algn="ctr" fontAlgn="base">
              <a:spcBef>
                <a:spcPct val="0"/>
              </a:spcBef>
              <a:spcAft>
                <a:spcPct val="0"/>
              </a:spcAft>
            </a:pPr>
            <a:r>
              <a:rPr lang="es-ES" sz="800" b="1" smtClean="0">
                <a:solidFill>
                  <a:srgbClr val="000000"/>
                </a:solidFill>
                <a:latin typeface="Aparajita" panose="020B0604020202020204" pitchFamily="34" charset="0"/>
              </a:rPr>
              <a:t>2014</a:t>
            </a:r>
            <a:endParaRPr lang="es-CO" dirty="0">
              <a:latin typeface="Arial" panose="020B0604020202020204" pitchFamily="34" charset="0"/>
            </a:endParaRPr>
          </a:p>
        </p:txBody>
      </p:sp>
      <p:sp>
        <p:nvSpPr>
          <p:cNvPr id="22" name="Text Box 13"/>
          <p:cNvSpPr txBox="1">
            <a:spLocks noChangeArrowheads="1"/>
          </p:cNvSpPr>
          <p:nvPr/>
        </p:nvSpPr>
        <p:spPr bwMode="auto">
          <a:xfrm>
            <a:off x="4532052" y="1742976"/>
            <a:ext cx="268446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ct val="0"/>
              </a:spcAft>
            </a:pPr>
            <a:r>
              <a:rPr lang="es-CO" sz="800" b="1" dirty="0"/>
              <a:t>AMBIENTE WEB PARA LA GESTIÓN DE LA COMUNIDAD COLOMBIANA DE DINÁMICA DE SISTEMAS</a:t>
            </a:r>
            <a:endParaRPr lang="es-CO" dirty="0">
              <a:latin typeface="Arial" panose="020B0604020202020204" pitchFamily="34" charset="0"/>
            </a:endParaRPr>
          </a:p>
        </p:txBody>
      </p:sp>
      <p:sp>
        <p:nvSpPr>
          <p:cNvPr id="23" name="Text Box 14"/>
          <p:cNvSpPr txBox="1">
            <a:spLocks noChangeArrowheads="1"/>
          </p:cNvSpPr>
          <p:nvPr/>
        </p:nvSpPr>
        <p:spPr bwMode="auto">
          <a:xfrm>
            <a:off x="6863265" y="3065568"/>
            <a:ext cx="1488988" cy="11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ct val="0"/>
              </a:spcAft>
            </a:pPr>
            <a:r>
              <a:rPr lang="es-ES" sz="1200" b="1" dirty="0">
                <a:solidFill>
                  <a:srgbClr val="000000"/>
                </a:solidFill>
                <a:latin typeface="Aparajita" panose="020B0604020202020204" pitchFamily="34" charset="0"/>
              </a:rPr>
              <a:t>Trabajo de Investigación </a:t>
            </a:r>
          </a:p>
          <a:p>
            <a:pPr algn="ctr" fontAlgn="base">
              <a:spcBef>
                <a:spcPct val="0"/>
              </a:spcBef>
              <a:spcAft>
                <a:spcPct val="0"/>
              </a:spcAft>
            </a:pPr>
            <a:r>
              <a:rPr lang="es-ES" sz="1200" b="1" dirty="0">
                <a:solidFill>
                  <a:srgbClr val="000000"/>
                </a:solidFill>
                <a:latin typeface="Aparajita" panose="020B0604020202020204" pitchFamily="34" charset="0"/>
              </a:rPr>
              <a:t>para optar al título de</a:t>
            </a:r>
          </a:p>
          <a:p>
            <a:pPr algn="ctr" fontAlgn="base">
              <a:spcBef>
                <a:spcPct val="0"/>
              </a:spcBef>
              <a:spcAft>
                <a:spcPct val="0"/>
              </a:spcAft>
            </a:pPr>
            <a:r>
              <a:rPr lang="es-ES" sz="1200" b="1" dirty="0" smtClean="0">
                <a:solidFill>
                  <a:srgbClr val="000000"/>
                </a:solidFill>
                <a:latin typeface="Aparajita" panose="020B0604020202020204" pitchFamily="34" charset="0"/>
              </a:rPr>
              <a:t>Ingeniero de Sistemas e informática</a:t>
            </a:r>
            <a:endParaRPr lang="es-CO" sz="1200" dirty="0"/>
          </a:p>
        </p:txBody>
      </p:sp>
      <p:sp>
        <p:nvSpPr>
          <p:cNvPr id="24" name="Text Box 15"/>
          <p:cNvSpPr txBox="1">
            <a:spLocks noChangeArrowheads="1"/>
          </p:cNvSpPr>
          <p:nvPr/>
        </p:nvSpPr>
        <p:spPr bwMode="auto">
          <a:xfrm>
            <a:off x="3551934" y="2941538"/>
            <a:ext cx="130175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ct val="0"/>
              </a:spcAft>
            </a:pPr>
            <a:r>
              <a:rPr lang="es-ES" sz="1000" b="1" dirty="0" smtClean="0">
                <a:solidFill>
                  <a:srgbClr val="000000"/>
                </a:solidFill>
                <a:latin typeface="Aparajita" panose="020B0604020202020204" pitchFamily="34" charset="0"/>
              </a:rPr>
              <a:t>AUTORES</a:t>
            </a:r>
            <a:endParaRPr lang="es-ES" sz="1000" b="1" dirty="0">
              <a:solidFill>
                <a:srgbClr val="000000"/>
              </a:solidFill>
              <a:latin typeface="Aparajita" panose="020B0604020202020204" pitchFamily="34" charset="0"/>
            </a:endParaRPr>
          </a:p>
          <a:p>
            <a:pPr algn="ctr" fontAlgn="base">
              <a:spcBef>
                <a:spcPct val="0"/>
              </a:spcBef>
              <a:spcAft>
                <a:spcPct val="0"/>
              </a:spcAft>
            </a:pPr>
            <a:r>
              <a:rPr lang="es-ES" sz="1100" b="1" dirty="0" smtClean="0">
                <a:solidFill>
                  <a:srgbClr val="000000"/>
                </a:solidFill>
                <a:latin typeface="Aparajita" panose="020B0604020202020204" pitchFamily="34" charset="0"/>
              </a:rPr>
              <a:t>STIP YANNIN SUÁREZ CRUZ. 2090078</a:t>
            </a:r>
          </a:p>
          <a:p>
            <a:pPr algn="ctr" fontAlgn="base">
              <a:spcBef>
                <a:spcPct val="0"/>
              </a:spcBef>
              <a:spcAft>
                <a:spcPct val="0"/>
              </a:spcAft>
            </a:pPr>
            <a:r>
              <a:rPr lang="es-ES" sz="1100" b="1" dirty="0" smtClean="0">
                <a:solidFill>
                  <a:srgbClr val="000000"/>
                </a:solidFill>
                <a:latin typeface="Aparajita" panose="020B0604020202020204" pitchFamily="34" charset="0"/>
              </a:rPr>
              <a:t>MIGUEL </a:t>
            </a:r>
            <a:r>
              <a:rPr lang="es-ES" sz="1100" b="1" dirty="0">
                <a:solidFill>
                  <a:srgbClr val="000000"/>
                </a:solidFill>
                <a:latin typeface="Aparajita" panose="020B0604020202020204" pitchFamily="34" charset="0"/>
              </a:rPr>
              <a:t>Á</a:t>
            </a:r>
            <a:r>
              <a:rPr lang="es-ES" sz="1100" b="1" dirty="0" smtClean="0">
                <a:solidFill>
                  <a:srgbClr val="000000"/>
                </a:solidFill>
                <a:latin typeface="Aparajita" panose="020B0604020202020204" pitchFamily="34" charset="0"/>
              </a:rPr>
              <a:t>NGEL TEJEDOR MENDOZA, 2090059</a:t>
            </a:r>
            <a:endParaRPr lang="es-ES" sz="1100" b="1" dirty="0">
              <a:solidFill>
                <a:srgbClr val="000000"/>
              </a:solidFill>
              <a:latin typeface="Aparajita" panose="020B0604020202020204" pitchFamily="34" charset="0"/>
            </a:endParaRPr>
          </a:p>
          <a:p>
            <a:pPr algn="ctr" fontAlgn="base">
              <a:spcBef>
                <a:spcPct val="0"/>
              </a:spcBef>
              <a:spcAft>
                <a:spcPct val="0"/>
              </a:spcAft>
            </a:pPr>
            <a:endParaRPr lang="es-ES" sz="800" b="1" dirty="0">
              <a:solidFill>
                <a:srgbClr val="000000"/>
              </a:solidFill>
              <a:latin typeface="Aparajita" panose="020B0604020202020204" pitchFamily="34" charset="0"/>
            </a:endParaRPr>
          </a:p>
          <a:p>
            <a:pPr algn="ctr" fontAlgn="base">
              <a:spcBef>
                <a:spcPct val="0"/>
              </a:spcBef>
              <a:spcAft>
                <a:spcPct val="0"/>
              </a:spcAft>
            </a:pPr>
            <a:r>
              <a:rPr lang="es-ES" sz="1000" b="1" dirty="0">
                <a:solidFill>
                  <a:srgbClr val="000000"/>
                </a:solidFill>
                <a:latin typeface="Aparajita" panose="020B0604020202020204" pitchFamily="34" charset="0"/>
              </a:rPr>
              <a:t>DIRECTOR</a:t>
            </a:r>
          </a:p>
          <a:p>
            <a:r>
              <a:rPr lang="es-CO" sz="900" b="1" dirty="0" smtClean="0"/>
              <a:t>HUGO H. ANDRADE SOSA </a:t>
            </a:r>
            <a:r>
              <a:rPr lang="es-ES" sz="900" dirty="0" err="1" smtClean="0"/>
              <a:t>MSc</a:t>
            </a:r>
            <a:r>
              <a:rPr lang="es-ES" sz="900" dirty="0" smtClean="0"/>
              <a:t>.</a:t>
            </a:r>
            <a:endParaRPr lang="es-CO" dirty="0">
              <a:latin typeface="Arial" panose="020B0604020202020204" pitchFamily="34" charset="0"/>
            </a:endParaRPr>
          </a:p>
        </p:txBody>
      </p:sp>
      <p:sp>
        <p:nvSpPr>
          <p:cNvPr id="25" name="Elipse 24"/>
          <p:cNvSpPr/>
          <p:nvPr/>
        </p:nvSpPr>
        <p:spPr>
          <a:xfrm>
            <a:off x="5046189" y="2808555"/>
            <a:ext cx="1624570" cy="1575188"/>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6" name="Rectángulo 25"/>
          <p:cNvSpPr/>
          <p:nvPr/>
        </p:nvSpPr>
        <p:spPr>
          <a:xfrm>
            <a:off x="8544760" y="1742976"/>
            <a:ext cx="1777707" cy="923330"/>
          </a:xfrm>
          <a:prstGeom prst="rect">
            <a:avLst/>
          </a:prstGeom>
        </p:spPr>
        <p:txBody>
          <a:bodyPr wrap="square">
            <a:spAutoFit/>
          </a:bodyPr>
          <a:lstStyle/>
          <a:p>
            <a:pPr algn="ctr"/>
            <a:r>
              <a:rPr lang="es-MX" dirty="0">
                <a:ln w="0"/>
                <a:effectLst>
                  <a:outerShdw blurRad="38100" dist="19050" dir="2700000" algn="tl" rotWithShape="0">
                    <a:schemeClr val="dk1">
                      <a:alpha val="40000"/>
                    </a:schemeClr>
                  </a:outerShdw>
                </a:effectLst>
              </a:rPr>
              <a:t>MODELO DE ETIQUETA </a:t>
            </a:r>
          </a:p>
          <a:p>
            <a:pPr algn="ctr"/>
            <a:r>
              <a:rPr lang="es-MX" dirty="0">
                <a:ln w="0"/>
                <a:effectLst>
                  <a:outerShdw blurRad="38100" dist="19050" dir="2700000" algn="tl" rotWithShape="0">
                    <a:schemeClr val="dk1">
                      <a:alpha val="40000"/>
                    </a:schemeClr>
                  </a:outerShdw>
                </a:effectLst>
              </a:rPr>
              <a:t>DEL CD-ROM</a:t>
            </a:r>
            <a:endParaRPr lang="es-CO"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679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b="1" dirty="0" smtClean="0"/>
              <a:t>INTRODUCCIÓN</a:t>
            </a:r>
            <a:endParaRPr lang="es-CO" b="1" dirty="0"/>
          </a:p>
        </p:txBody>
      </p:sp>
      <p:sp>
        <p:nvSpPr>
          <p:cNvPr id="3" name="Marcador de contenido 2"/>
          <p:cNvSpPr>
            <a:spLocks noGrp="1"/>
          </p:cNvSpPr>
          <p:nvPr>
            <p:ph idx="1"/>
          </p:nvPr>
        </p:nvSpPr>
        <p:spPr>
          <a:xfrm>
            <a:off x="677334" y="1642429"/>
            <a:ext cx="8969586" cy="3880773"/>
          </a:xfrm>
        </p:spPr>
        <p:txBody>
          <a:bodyPr>
            <a:normAutofit/>
          </a:bodyPr>
          <a:lstStyle/>
          <a:p>
            <a:pPr algn="just"/>
            <a:r>
              <a:rPr lang="es-CO" sz="2200" dirty="0"/>
              <a:t>La red de la Comunidad Colombiana de Dinámica de Sistemas (DS), es una red fundamentalmente de académicos e investigadores </a:t>
            </a:r>
            <a:r>
              <a:rPr lang="es-CO" sz="2200" dirty="0" smtClean="0"/>
              <a:t>universitarios que  </a:t>
            </a:r>
            <a:r>
              <a:rPr lang="es-CO" sz="2200" dirty="0"/>
              <a:t>lleva 17 años tejiéndose y </a:t>
            </a:r>
            <a:r>
              <a:rPr lang="es-CO" sz="2200" dirty="0" smtClean="0"/>
              <a:t>construye en su </a:t>
            </a:r>
            <a:r>
              <a:rPr lang="es-CO" sz="2200" dirty="0"/>
              <a:t>interior </a:t>
            </a:r>
            <a:r>
              <a:rPr lang="es-CO" sz="2200" dirty="0" err="1"/>
              <a:t>RedDinámica</a:t>
            </a:r>
            <a:r>
              <a:rPr lang="es-CO" sz="2200" dirty="0"/>
              <a:t>,  red que </a:t>
            </a:r>
            <a:r>
              <a:rPr lang="es-CO" sz="2200" dirty="0" smtClean="0"/>
              <a:t>promueve innovaciones  </a:t>
            </a:r>
            <a:r>
              <a:rPr lang="es-CO" sz="2200" dirty="0"/>
              <a:t>en educación básica y </a:t>
            </a:r>
            <a:r>
              <a:rPr lang="es-CO" sz="2200" dirty="0" smtClean="0"/>
              <a:t>media.</a:t>
            </a:r>
          </a:p>
          <a:p>
            <a:pPr algn="just"/>
            <a:endParaRPr lang="es-CO" sz="2200" dirty="0" smtClean="0"/>
          </a:p>
          <a:p>
            <a:pPr algn="just"/>
            <a:r>
              <a:rPr lang="es-CO" sz="2200" dirty="0" smtClean="0"/>
              <a:t>A partir de un planteamiento de la problemática, se desarrolla un sistema de información que fortalece la dinámica de crecimiento de  esta comunidad.</a:t>
            </a:r>
            <a:endParaRPr lang="es-CO" sz="2200" dirty="0"/>
          </a:p>
        </p:txBody>
      </p:sp>
      <p:sp>
        <p:nvSpPr>
          <p:cNvPr id="5" name="Marcador de pie de página 4"/>
          <p:cNvSpPr>
            <a:spLocks noGrp="1"/>
          </p:cNvSpPr>
          <p:nvPr>
            <p:ph type="ftr" sz="quarter" idx="11"/>
          </p:nvPr>
        </p:nvSpPr>
        <p:spPr/>
        <p:txBody>
          <a:bodyPr/>
          <a:lstStyle/>
          <a:p>
            <a:r>
              <a:rPr lang="es-CO" smtClean="0"/>
              <a:t>Sistema de información de la Comunidad Colombiana de Dinámica de Sistemas. Versión 1</a:t>
            </a:r>
            <a:endParaRPr lang="es-CO"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814" y="328298"/>
            <a:ext cx="882092" cy="1055051"/>
          </a:xfrm>
          <a:prstGeom prst="rect">
            <a:avLst/>
          </a:prstGeom>
        </p:spPr>
      </p:pic>
    </p:spTree>
    <p:extLst>
      <p:ext uri="{BB962C8B-B14F-4D97-AF65-F5344CB8AC3E}">
        <p14:creationId xmlns:p14="http://schemas.microsoft.com/office/powerpoint/2010/main" val="876894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5012" y="609600"/>
            <a:ext cx="8596668" cy="1320800"/>
          </a:xfrm>
        </p:spPr>
        <p:txBody>
          <a:bodyPr/>
          <a:lstStyle/>
          <a:p>
            <a:pPr algn="ctr"/>
            <a:r>
              <a:rPr lang="es-CO" b="1" dirty="0"/>
              <a:t>PLANTEAMIENTO DEL PROBLEMA </a:t>
            </a:r>
          </a:p>
        </p:txBody>
      </p:sp>
      <p:sp>
        <p:nvSpPr>
          <p:cNvPr id="3" name="Marcador de contenido 2"/>
          <p:cNvSpPr>
            <a:spLocks noGrp="1"/>
          </p:cNvSpPr>
          <p:nvPr>
            <p:ph idx="1"/>
          </p:nvPr>
        </p:nvSpPr>
        <p:spPr>
          <a:xfrm>
            <a:off x="677334" y="1930400"/>
            <a:ext cx="8954346" cy="4273522"/>
          </a:xfrm>
        </p:spPr>
        <p:txBody>
          <a:bodyPr>
            <a:noAutofit/>
          </a:bodyPr>
          <a:lstStyle/>
          <a:p>
            <a:pPr algn="just"/>
            <a:r>
              <a:rPr lang="es-CO" sz="2200" dirty="0"/>
              <a:t>El crecimiento de la Red de la Comunidad Colombiana de DS en su  búsqueda de la auto-sostenibilidad; hace visible una situación problema con dos manifestaciones</a:t>
            </a:r>
            <a:r>
              <a:rPr lang="es-CO" sz="2200" dirty="0" smtClean="0"/>
              <a:t>:</a:t>
            </a:r>
          </a:p>
          <a:p>
            <a:pPr lvl="1" algn="just">
              <a:buFont typeface="Wingdings" panose="05000000000000000000" pitchFamily="2" charset="2"/>
              <a:buChar char="ü"/>
            </a:pPr>
            <a:r>
              <a:rPr lang="es-CO" sz="2200" dirty="0" smtClean="0"/>
              <a:t>La </a:t>
            </a:r>
            <a:r>
              <a:rPr lang="es-CO" sz="2200" dirty="0"/>
              <a:t>tendencia de crecimiento exponencial de esta </a:t>
            </a:r>
            <a:r>
              <a:rPr lang="es-CO" sz="2200" dirty="0" smtClean="0"/>
              <a:t>red.</a:t>
            </a:r>
          </a:p>
          <a:p>
            <a:pPr lvl="1" algn="just">
              <a:buFont typeface="Wingdings" panose="05000000000000000000" pitchFamily="2" charset="2"/>
              <a:buChar char="ü"/>
            </a:pPr>
            <a:r>
              <a:rPr lang="es-CO" sz="2200" dirty="0"/>
              <a:t>La información sobre la cooperación de los demás y sobre el estado de los recursos y bienes públicos no se encuentra disponible y cuando los grupos logran acceder a ella se encuentra de forma distorsionada y retardada </a:t>
            </a:r>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spTree>
    <p:extLst>
      <p:ext uri="{BB962C8B-B14F-4D97-AF65-F5344CB8AC3E}">
        <p14:creationId xmlns:p14="http://schemas.microsoft.com/office/powerpoint/2010/main" val="4107252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8200"/>
          </a:xfrm>
        </p:spPr>
        <p:txBody>
          <a:bodyPr>
            <a:normAutofit fontScale="90000"/>
          </a:bodyPr>
          <a:lstStyle/>
          <a:p>
            <a:pPr lvl="0" algn="ctr"/>
            <a:r>
              <a:rPr lang="es-CO" b="1" dirty="0"/>
              <a:t>OBJETIVOS</a:t>
            </a:r>
            <a:br>
              <a:rPr lang="es-CO" b="1" dirty="0"/>
            </a:br>
            <a:endParaRPr lang="es-CO" dirty="0"/>
          </a:p>
        </p:txBody>
      </p:sp>
      <p:sp>
        <p:nvSpPr>
          <p:cNvPr id="3" name="Marcador de contenido 2"/>
          <p:cNvSpPr>
            <a:spLocks noGrp="1"/>
          </p:cNvSpPr>
          <p:nvPr>
            <p:ph idx="1"/>
          </p:nvPr>
        </p:nvSpPr>
        <p:spPr>
          <a:xfrm>
            <a:off x="677334" y="1767841"/>
            <a:ext cx="9213426" cy="4273522"/>
          </a:xfrm>
        </p:spPr>
        <p:txBody>
          <a:bodyPr>
            <a:normAutofit/>
          </a:bodyPr>
          <a:lstStyle/>
          <a:p>
            <a:r>
              <a:rPr lang="es-CO" sz="2400" b="1" dirty="0" smtClean="0">
                <a:solidFill>
                  <a:schemeClr val="accent1"/>
                </a:solidFill>
              </a:rPr>
              <a:t>OBJETIVO GENERAL</a:t>
            </a:r>
          </a:p>
          <a:p>
            <a:pPr lvl="1" algn="just">
              <a:buFont typeface="Wingdings" panose="05000000000000000000" pitchFamily="2" charset="2"/>
              <a:buChar char="§"/>
            </a:pPr>
            <a:r>
              <a:rPr lang="es-CO" sz="2200" dirty="0" smtClean="0"/>
              <a:t>Desarrollar un ambiente web que facilite la gestión de las actividades, la dinámica de desarrollo y crecimiento de la comunidad Colombiana de DS, fortaleciendo de esta forma los vínculos existentes dentro de la misma y facilitando a su vez la integración de información que se requiere para el buen funcionamiento de una comunidad de práctica  en lo académico, lo investigativo y lo social</a:t>
            </a:r>
            <a:r>
              <a:rPr lang="es-CO" sz="2000" dirty="0" smtClean="0"/>
              <a:t>.</a:t>
            </a:r>
            <a:endParaRPr lang="es-CO" sz="2000"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14" y="328298"/>
            <a:ext cx="882092" cy="1055051"/>
          </a:xfrm>
          <a:prstGeom prst="rect">
            <a:avLst/>
          </a:prstGeom>
        </p:spPr>
      </p:pic>
    </p:spTree>
    <p:extLst>
      <p:ext uri="{BB962C8B-B14F-4D97-AF65-F5344CB8AC3E}">
        <p14:creationId xmlns:p14="http://schemas.microsoft.com/office/powerpoint/2010/main" val="138627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9884" y="408222"/>
            <a:ext cx="8596668" cy="975127"/>
          </a:xfrm>
        </p:spPr>
        <p:txBody>
          <a:bodyPr/>
          <a:lstStyle/>
          <a:p>
            <a:r>
              <a:rPr lang="es-CO" b="1" dirty="0"/>
              <a:t>OBJETIVOS ESPECÍFICOS </a:t>
            </a:r>
          </a:p>
        </p:txBody>
      </p:sp>
      <p:sp>
        <p:nvSpPr>
          <p:cNvPr id="3" name="Marcador de contenido 2"/>
          <p:cNvSpPr>
            <a:spLocks noGrp="1"/>
          </p:cNvSpPr>
          <p:nvPr>
            <p:ph idx="1"/>
          </p:nvPr>
        </p:nvSpPr>
        <p:spPr>
          <a:xfrm>
            <a:off x="677334" y="1394350"/>
            <a:ext cx="8969586" cy="4686409"/>
          </a:xfrm>
        </p:spPr>
        <p:txBody>
          <a:bodyPr>
            <a:noAutofit/>
          </a:bodyPr>
          <a:lstStyle/>
          <a:p>
            <a:pPr lvl="0" algn="just"/>
            <a:r>
              <a:rPr lang="es-CO" sz="2000" dirty="0"/>
              <a:t>Desarrollar una aproximación a la problemática organizacional de la Comunidad colombiana de Dinámica de Sistemas orientada a definir el aporte que el sistema de información puede hacer en el mejoramiento organizacional</a:t>
            </a:r>
            <a:r>
              <a:rPr lang="es-CO" sz="2000" dirty="0" smtClean="0"/>
              <a:t>.</a:t>
            </a:r>
            <a:endParaRPr lang="es-CO" sz="2000" dirty="0"/>
          </a:p>
          <a:p>
            <a:pPr lvl="0" algn="just"/>
            <a:r>
              <a:rPr lang="es-CO" sz="2000" dirty="0"/>
              <a:t>Con la orientación surgida del estudio organizacional, desarrollar una primera versión del sistema de información que contemple  entre otros</a:t>
            </a:r>
            <a:r>
              <a:rPr lang="es-CO" sz="2000" dirty="0" smtClean="0"/>
              <a:t>:</a:t>
            </a:r>
            <a:endParaRPr lang="es-CO" sz="2000" dirty="0"/>
          </a:p>
          <a:p>
            <a:pPr lvl="1" algn="just">
              <a:buFont typeface="Arial" panose="020B0604020202020204" pitchFamily="34" charset="0"/>
              <a:buChar char="•"/>
            </a:pPr>
            <a:r>
              <a:rPr lang="es-CO" sz="2200" dirty="0"/>
              <a:t>Una base de datos en la que se almacenen artículos, ponencias, investigaciones, eventos y demás documentos relevantes para la comunidad de Dinámica de Sistemas.</a:t>
            </a:r>
          </a:p>
          <a:p>
            <a:pPr lvl="1" algn="just">
              <a:buFont typeface="Arial" panose="020B0604020202020204" pitchFamily="34" charset="0"/>
              <a:buChar char="•"/>
            </a:pPr>
            <a:r>
              <a:rPr lang="es-CO" sz="2200" dirty="0"/>
              <a:t>Permitir la realización de búsquedas avanzadas de los documentos almacenados en la base de datos de la comunidad, teniendo en cuenta que la comunidad escribe, produce y comparte</a:t>
            </a:r>
            <a:r>
              <a:rPr lang="es-CO" dirty="0" smtClean="0"/>
              <a:t>.</a:t>
            </a:r>
            <a:endParaRPr lang="es-CO"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14" y="328298"/>
            <a:ext cx="882092" cy="1055051"/>
          </a:xfrm>
          <a:prstGeom prst="rect">
            <a:avLst/>
          </a:prstGeom>
        </p:spPr>
      </p:pic>
    </p:spTree>
    <p:extLst>
      <p:ext uri="{BB962C8B-B14F-4D97-AF65-F5344CB8AC3E}">
        <p14:creationId xmlns:p14="http://schemas.microsoft.com/office/powerpoint/2010/main" val="1926846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8934" y="574677"/>
            <a:ext cx="8596668" cy="1320800"/>
          </a:xfrm>
        </p:spPr>
        <p:txBody>
          <a:bodyPr/>
          <a:lstStyle/>
          <a:p>
            <a:r>
              <a:rPr lang="es-CO" b="1" dirty="0" smtClean="0"/>
              <a:t>OBJETIVOS ESPECÍFICOS </a:t>
            </a:r>
            <a:endParaRPr lang="es-CO" b="1" dirty="0"/>
          </a:p>
        </p:txBody>
      </p:sp>
      <p:sp>
        <p:nvSpPr>
          <p:cNvPr id="3" name="Marcador de contenido 2"/>
          <p:cNvSpPr>
            <a:spLocks noGrp="1"/>
          </p:cNvSpPr>
          <p:nvPr>
            <p:ph idx="1"/>
          </p:nvPr>
        </p:nvSpPr>
        <p:spPr>
          <a:xfrm>
            <a:off x="494454" y="1584961"/>
            <a:ext cx="9198186" cy="4471642"/>
          </a:xfrm>
        </p:spPr>
        <p:txBody>
          <a:bodyPr>
            <a:noAutofit/>
          </a:bodyPr>
          <a:lstStyle/>
          <a:p>
            <a:pPr lvl="1" algn="just">
              <a:buFont typeface="Wingdings" panose="05000000000000000000" pitchFamily="2" charset="2"/>
              <a:buChar char="§"/>
            </a:pPr>
            <a:r>
              <a:rPr lang="es-CO" sz="2200" dirty="0" smtClean="0"/>
              <a:t>Administrar el historial de acceso a la página para mantener un registro de cada uno de los artículos a los que los usuarios accedan y los temas más buscados.</a:t>
            </a:r>
          </a:p>
          <a:p>
            <a:pPr lvl="1" algn="just">
              <a:buFont typeface="Wingdings" panose="05000000000000000000" pitchFamily="2" charset="2"/>
              <a:buChar char="§"/>
            </a:pPr>
            <a:r>
              <a:rPr lang="es-CO" sz="2200" dirty="0" smtClean="0"/>
              <a:t>Implementar el manejo de roles con los usuarios para poder tener un mejor control del uso de la página y utilizar de una forma más interactiva la relación entre usuarios.</a:t>
            </a:r>
          </a:p>
          <a:p>
            <a:pPr lvl="1" algn="just">
              <a:buFont typeface="Wingdings" panose="05000000000000000000" pitchFamily="2" charset="2"/>
              <a:buChar char="§"/>
            </a:pPr>
            <a:r>
              <a:rPr lang="es-CO" sz="2200" dirty="0" smtClean="0"/>
              <a:t>Permitir la opinión sobre la página a los usuarios que la usen, llevando un proceso de realimentación y mejora del software creado.</a:t>
            </a:r>
          </a:p>
          <a:p>
            <a:pPr lvl="1" algn="just">
              <a:buFont typeface="Wingdings" panose="05000000000000000000" pitchFamily="2" charset="2"/>
              <a:buChar char="§"/>
            </a:pPr>
            <a:r>
              <a:rPr lang="es-CO" sz="2200" dirty="0" smtClean="0"/>
              <a:t>Poner en marcha el sistema de información desarrollado, orientar su administración y mantenimiento, así como recomendar la orientación </a:t>
            </a:r>
            <a:r>
              <a:rPr lang="es-CO" sz="2000" dirty="0" smtClean="0"/>
              <a:t>para la  continuidad de su desarrollo.</a:t>
            </a:r>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14" y="328298"/>
            <a:ext cx="882092" cy="1055051"/>
          </a:xfrm>
          <a:prstGeom prst="rect">
            <a:avLst/>
          </a:prstGeom>
        </p:spPr>
      </p:pic>
    </p:spTree>
    <p:extLst>
      <p:ext uri="{BB962C8B-B14F-4D97-AF65-F5344CB8AC3E}">
        <p14:creationId xmlns:p14="http://schemas.microsoft.com/office/powerpoint/2010/main" val="677426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906" y="494349"/>
            <a:ext cx="8596668" cy="1320800"/>
          </a:xfrm>
        </p:spPr>
        <p:txBody>
          <a:bodyPr/>
          <a:lstStyle/>
          <a:p>
            <a:pPr lvl="0"/>
            <a:r>
              <a:rPr lang="es-CO" b="1" dirty="0"/>
              <a:t>MARCO DE REFERENCIA</a:t>
            </a:r>
            <a:br>
              <a:rPr lang="es-CO" b="1" dirty="0"/>
            </a:br>
            <a:endParaRPr lang="es-CO" dirty="0"/>
          </a:p>
        </p:txBody>
      </p:sp>
      <p:sp>
        <p:nvSpPr>
          <p:cNvPr id="3" name="Marcador de contenido 2"/>
          <p:cNvSpPr>
            <a:spLocks noGrp="1"/>
          </p:cNvSpPr>
          <p:nvPr>
            <p:ph idx="1"/>
          </p:nvPr>
        </p:nvSpPr>
        <p:spPr>
          <a:xfrm>
            <a:off x="677334" y="1657669"/>
            <a:ext cx="9137226" cy="3880773"/>
          </a:xfrm>
        </p:spPr>
        <p:txBody>
          <a:bodyPr>
            <a:normAutofit fontScale="92500" lnSpcReduction="10000"/>
          </a:bodyPr>
          <a:lstStyle/>
          <a:p>
            <a:pPr marL="228600" lvl="1" algn="just">
              <a:spcBef>
                <a:spcPts val="1000"/>
              </a:spcBef>
            </a:pPr>
            <a:r>
              <a:rPr lang="es-CO" sz="2600" b="1" dirty="0"/>
              <a:t>Aplicación web</a:t>
            </a:r>
            <a:r>
              <a:rPr lang="es-CO" sz="2600" b="1" dirty="0" smtClean="0"/>
              <a:t>: </a:t>
            </a:r>
            <a:r>
              <a:rPr lang="es-CO" sz="2600" dirty="0"/>
              <a:t>Una aplicación web es cualquier tipo de herramientas que los usuarios (llamados clientes), pueden utilizar accediendo a un servidor web a </a:t>
            </a:r>
            <a:r>
              <a:rPr lang="es-CO" sz="2600" dirty="0" smtClean="0"/>
              <a:t>través de alguna red - Internet o de una intranet - mediante un navegador web. </a:t>
            </a:r>
          </a:p>
          <a:p>
            <a:pPr marL="228600" lvl="1" algn="just">
              <a:spcBef>
                <a:spcPts val="1000"/>
              </a:spcBef>
            </a:pPr>
            <a:r>
              <a:rPr lang="es-CO" sz="2600" b="1" dirty="0"/>
              <a:t>Sistema de gestión de base de </a:t>
            </a:r>
            <a:r>
              <a:rPr lang="es-CO" sz="2600" b="1" dirty="0" smtClean="0"/>
              <a:t>datos:</a:t>
            </a:r>
            <a:r>
              <a:rPr lang="es-CO" sz="2600" i="1" dirty="0" smtClean="0"/>
              <a:t> </a:t>
            </a:r>
            <a:r>
              <a:rPr lang="es-CO" sz="2600" dirty="0" smtClean="0"/>
              <a:t>Consiste </a:t>
            </a:r>
            <a:r>
              <a:rPr lang="es-CO" sz="2600" dirty="0"/>
              <a:t>en una colección de datos interrelacionados y un conjunto de programas para acceder a los </a:t>
            </a:r>
            <a:r>
              <a:rPr lang="es-CO" sz="2600" dirty="0" smtClean="0"/>
              <a:t>mismos.</a:t>
            </a:r>
            <a:endParaRPr lang="es-CO" sz="2600" b="1" dirty="0"/>
          </a:p>
          <a:p>
            <a:pPr marL="228600" lvl="1" algn="just">
              <a:spcBef>
                <a:spcPts val="1000"/>
              </a:spcBef>
            </a:pPr>
            <a:r>
              <a:rPr lang="es-CO" sz="2600" b="1" dirty="0"/>
              <a:t>Dinámica de </a:t>
            </a:r>
            <a:r>
              <a:rPr lang="es-CO" sz="2600" b="1" dirty="0" smtClean="0"/>
              <a:t>Sistemas: </a:t>
            </a:r>
            <a:r>
              <a:rPr lang="es-CO" sz="2600" dirty="0" smtClean="0"/>
              <a:t>Forma </a:t>
            </a:r>
            <a:r>
              <a:rPr lang="es-CO" sz="2600" dirty="0"/>
              <a:t>o un paradigma de pensamiento que se expresa a través de cierto sistema de convenciones, esto es, a través de un lenguaje particular. </a:t>
            </a:r>
            <a:endParaRPr lang="es-CO" sz="2600" dirty="0" smtClean="0"/>
          </a:p>
          <a:p>
            <a:pPr marL="228600" lvl="1">
              <a:spcBef>
                <a:spcPts val="1000"/>
              </a:spcBef>
            </a:pPr>
            <a:endParaRPr lang="es-CO" dirty="0"/>
          </a:p>
        </p:txBody>
      </p:sp>
      <p:sp>
        <p:nvSpPr>
          <p:cNvPr id="4" name="Marcador de pie de página 3"/>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814" y="328298"/>
            <a:ext cx="882092" cy="1055051"/>
          </a:xfrm>
          <a:prstGeom prst="rect">
            <a:avLst/>
          </a:prstGeom>
        </p:spPr>
      </p:pic>
    </p:spTree>
    <p:extLst>
      <p:ext uri="{BB962C8B-B14F-4D97-AF65-F5344CB8AC3E}">
        <p14:creationId xmlns:p14="http://schemas.microsoft.com/office/powerpoint/2010/main" val="1368012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CO" b="1" dirty="0" smtClean="0"/>
              <a:t>METODOLOGÍA</a:t>
            </a:r>
            <a:endParaRPr lang="es-CO" dirty="0"/>
          </a:p>
        </p:txBody>
      </p:sp>
      <p:sp>
        <p:nvSpPr>
          <p:cNvPr id="3" name="Marcador de contenido 2"/>
          <p:cNvSpPr>
            <a:spLocks noGrp="1"/>
          </p:cNvSpPr>
          <p:nvPr>
            <p:ph idx="1"/>
          </p:nvPr>
        </p:nvSpPr>
        <p:spPr>
          <a:xfrm>
            <a:off x="677334" y="1672909"/>
            <a:ext cx="8596668" cy="3880773"/>
          </a:xfrm>
        </p:spPr>
        <p:txBody>
          <a:bodyPr>
            <a:normAutofit/>
          </a:bodyPr>
          <a:lstStyle/>
          <a:p>
            <a:r>
              <a:rPr lang="es-CO" sz="2200" dirty="0" smtClean="0"/>
              <a:t>Para el desarrollo de este proyecto se aplicó la metodología de desarrollo llamada </a:t>
            </a:r>
            <a:r>
              <a:rPr lang="es-CO" sz="2200" dirty="0" err="1" smtClean="0"/>
              <a:t>Prototipado</a:t>
            </a:r>
            <a:r>
              <a:rPr lang="es-CO" sz="2200" dirty="0" smtClean="0"/>
              <a:t> Evolutivo</a:t>
            </a:r>
            <a:endParaRPr lang="es-CO" sz="2200" dirty="0"/>
          </a:p>
        </p:txBody>
      </p:sp>
      <p:sp>
        <p:nvSpPr>
          <p:cNvPr id="5" name="Marcador de pie de página 4"/>
          <p:cNvSpPr>
            <a:spLocks noGrp="1"/>
          </p:cNvSpPr>
          <p:nvPr>
            <p:ph type="ftr" sz="quarter" idx="11"/>
          </p:nvPr>
        </p:nvSpPr>
        <p:spPr/>
        <p:txBody>
          <a:bodyPr/>
          <a:lstStyle/>
          <a:p>
            <a:r>
              <a:rPr lang="es-CO" smtClean="0"/>
              <a:t>Sistema de información de la Comunidad Colombiana de Dinámica de Sistemas. Versión 1</a:t>
            </a:r>
            <a:endParaRPr lang="es-CO"/>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26" y="409939"/>
            <a:ext cx="882092" cy="1055051"/>
          </a:xfrm>
          <a:prstGeom prst="rect">
            <a:avLst/>
          </a:prstGeom>
        </p:spPr>
      </p:pic>
      <p:pic>
        <p:nvPicPr>
          <p:cNvPr id="8" name="Imagen 7"/>
          <p:cNvPicPr>
            <a:picLocks noChangeAspect="1"/>
          </p:cNvPicPr>
          <p:nvPr/>
        </p:nvPicPr>
        <p:blipFill>
          <a:blip r:embed="rId4"/>
          <a:stretch>
            <a:fillRect/>
          </a:stretch>
        </p:blipFill>
        <p:spPr>
          <a:xfrm>
            <a:off x="3660566" y="2783466"/>
            <a:ext cx="3331634" cy="2904667"/>
          </a:xfrm>
          <a:prstGeom prst="rect">
            <a:avLst/>
          </a:prstGeom>
        </p:spPr>
      </p:pic>
    </p:spTree>
    <p:extLst>
      <p:ext uri="{BB962C8B-B14F-4D97-AF65-F5344CB8AC3E}">
        <p14:creationId xmlns:p14="http://schemas.microsoft.com/office/powerpoint/2010/main" val="411069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2051</TotalTime>
  <Words>2465</Words>
  <Application>Microsoft Office PowerPoint</Application>
  <PresentationFormat>Panorámica</PresentationFormat>
  <Paragraphs>204</Paragraphs>
  <Slides>29</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Aparajita</vt:lpstr>
      <vt:lpstr>Arial</vt:lpstr>
      <vt:lpstr>Calibri</vt:lpstr>
      <vt:lpstr>Trebuchet MS</vt:lpstr>
      <vt:lpstr>Wingdings</vt:lpstr>
      <vt:lpstr>Wingdings 3</vt:lpstr>
      <vt:lpstr>Faceta</vt:lpstr>
      <vt:lpstr>AMBIENTE WEB PARA LA GESTIÓN DE LA COMUNIDAD COLOMBIANA DE DINÁMICA DE SISTEMAS </vt:lpstr>
      <vt:lpstr>TABLA DE CONTENIDO</vt:lpstr>
      <vt:lpstr>INTRODUCCIÓN</vt:lpstr>
      <vt:lpstr>PLANTEAMIENTO DEL PROBLEMA </vt:lpstr>
      <vt:lpstr>OBJETIVOS </vt:lpstr>
      <vt:lpstr>OBJETIVOS ESPECÍFICOS </vt:lpstr>
      <vt:lpstr>OBJETIVOS ESPECÍFICOS </vt:lpstr>
      <vt:lpstr>MARCO DE REFERENCIA </vt:lpstr>
      <vt:lpstr>METODOLOGÍA</vt:lpstr>
      <vt:lpstr>Herramientas de desarrollo</vt:lpstr>
      <vt:lpstr>Herramientas de desarrollo</vt:lpstr>
      <vt:lpstr>Herramientas de desarrollo</vt:lpstr>
      <vt:lpstr>DESCRIPCIÓN GENERAL DEL SISTEMA</vt:lpstr>
      <vt:lpstr>DESCRIPCIÓN GENERAL DEL SISTEMA</vt:lpstr>
      <vt:lpstr>MÓDULO DE DATOS PERSONALES</vt:lpstr>
      <vt:lpstr>MÓDULO DE CONTACTOS Y MENSAJERÍA </vt:lpstr>
      <vt:lpstr>MÓDULO DE COLECTIVOS </vt:lpstr>
      <vt:lpstr>MÓDULO DE ARCHIVOS E  HISTORIAL GENERAL </vt:lpstr>
      <vt:lpstr>MÓDULO DE SOLICITUDES Y NOTICIAS</vt:lpstr>
      <vt:lpstr>MÓDULO DE EVENTOS</vt:lpstr>
      <vt:lpstr>MÓDULO DE EVENTOS: Vista general</vt:lpstr>
      <vt:lpstr>MÓDULO DE EVENTOS: Administración de eventos</vt:lpstr>
      <vt:lpstr>MÓDULO DE EVENTOS Información general</vt:lpstr>
      <vt:lpstr>CONCLUSIONES</vt:lpstr>
      <vt:lpstr>CONCLUSIONES</vt:lpstr>
      <vt:lpstr>CONCLUSIONES</vt:lpstr>
      <vt:lpstr>RECOMENDACIONES</vt:lpstr>
      <vt:lpstr>RECOMENDACIONES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AMBIENTE WEB PARA LA GESTIÓN DE LA COMUNIDAD COLOMBIANA DE DINÁMICA DE SISTEMAS </dc:title>
  <dc:creator>Lore</dc:creator>
  <cp:lastModifiedBy>Miguel</cp:lastModifiedBy>
  <cp:revision>217</cp:revision>
  <dcterms:created xsi:type="dcterms:W3CDTF">2014-10-23T14:12:50Z</dcterms:created>
  <dcterms:modified xsi:type="dcterms:W3CDTF">2014-11-10T17:49:54Z</dcterms:modified>
</cp:coreProperties>
</file>