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462" r:id="rId3"/>
    <p:sldId id="465" r:id="rId4"/>
    <p:sldId id="463" r:id="rId5"/>
    <p:sldId id="464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>
        <p:scale>
          <a:sx n="80" d="100"/>
          <a:sy n="80" d="100"/>
        </p:scale>
        <p:origin x="-1358" y="-2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01724-D665-4CCD-B39B-DDF4477D10C7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D13B8-CA16-4D14-9AE3-49A1F10F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D8AB6-1A3C-417A-BBAD-7FF552A12E4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피어스간담회_ppt_표지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98" y="0"/>
            <a:ext cx="9901605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04303" y="3068960"/>
            <a:ext cx="7378536" cy="504056"/>
          </a:xfrm>
        </p:spPr>
        <p:txBody>
          <a:bodyPr/>
          <a:lstStyle>
            <a:lvl1pPr>
              <a:defRPr sz="3600" b="1">
                <a:solidFill>
                  <a:srgbClr val="D1202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21236" y="6006052"/>
            <a:ext cx="8561616" cy="700343"/>
          </a:xfrm>
          <a:prstGeom prst="rect">
            <a:avLst/>
          </a:prstGeom>
        </p:spPr>
        <p:txBody>
          <a:bodyPr wrap="square" lIns="83969" tIns="41985" rIns="83969" bIns="41985">
            <a:spAutoFit/>
          </a:bodyPr>
          <a:lstStyle/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contents of this material are confidential and proprietary to URACLE Corporation and may not be reproduced,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published, or disclosed to others without the prior written consent of URACLE.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© 2001 URACLE, Co., Ltd. All Rights Reserved. URACLE Corporation, the URACLE logos and all other URACLE product or</a:t>
            </a:r>
          </a:p>
          <a:p>
            <a:pPr latinLnBrk="0">
              <a:defRPr/>
            </a:pPr>
            <a:r>
              <a:rPr lang="en-US" altLang="ko-KR" sz="1000" kern="0" dirty="0" smtClean="0">
                <a:solidFill>
                  <a:srgbClr val="FFFFFF">
                    <a:lumMod val="25000"/>
                  </a:srgb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service names are trademarks of URACLE Corporation.</a:t>
            </a:r>
            <a:endParaRPr lang="ko-KR" altLang="en-US" sz="1000" kern="0" dirty="0">
              <a:solidFill>
                <a:srgbClr val="FFFFFF">
                  <a:lumMod val="2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0" y="117984"/>
            <a:ext cx="6361043" cy="3672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sz="quarter" idx="13"/>
          </p:nvPr>
        </p:nvSpPr>
        <p:spPr>
          <a:xfrm>
            <a:off x="7063826" y="229584"/>
            <a:ext cx="2829151" cy="255600"/>
          </a:xfrm>
          <a:prstGeom prst="rect">
            <a:avLst/>
          </a:prstGeom>
        </p:spPr>
        <p:txBody>
          <a:bodyPr anchor="ctr"/>
          <a:lstStyle>
            <a:lvl1pPr algn="r">
              <a:buFontTx/>
              <a:buNone/>
              <a:defRPr sz="1050" b="1" i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18" name="오각형 17"/>
          <p:cNvSpPr/>
          <p:nvPr userDrawn="1"/>
        </p:nvSpPr>
        <p:spPr>
          <a:xfrm>
            <a:off x="0" y="512676"/>
            <a:ext cx="9468000" cy="72000"/>
          </a:xfrm>
          <a:prstGeom prst="homePlate">
            <a:avLst/>
          </a:prstGeom>
          <a:gradFill flip="none" rotWithShape="1">
            <a:gsLst>
              <a:gs pos="0">
                <a:schemeClr val="accent1">
                  <a:shade val="47500"/>
                  <a:satMod val="137000"/>
                </a:schemeClr>
              </a:gs>
              <a:gs pos="62000">
                <a:srgbClr val="387AC8"/>
              </a:gs>
              <a:gs pos="40000">
                <a:srgbClr val="3575C0"/>
              </a:gs>
              <a:gs pos="21000">
                <a:schemeClr val="accent1">
                  <a:shade val="69000"/>
                  <a:satMod val="137000"/>
                </a:schemeClr>
              </a:gs>
              <a:gs pos="83000">
                <a:srgbClr val="397CCC"/>
              </a:gs>
              <a:gs pos="100000">
                <a:schemeClr val="accent1">
                  <a:shade val="98000"/>
                  <a:satMod val="1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갈매기형 수장 18"/>
          <p:cNvSpPr/>
          <p:nvPr userDrawn="1"/>
        </p:nvSpPr>
        <p:spPr>
          <a:xfrm>
            <a:off x="9612240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 userDrawn="1"/>
        </p:nvSpPr>
        <p:spPr>
          <a:xfrm>
            <a:off x="9756368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 userDrawn="1"/>
        </p:nvSpPr>
        <p:spPr>
          <a:xfrm>
            <a:off x="9468112" y="512676"/>
            <a:ext cx="144016" cy="72000"/>
          </a:xfrm>
          <a:prstGeom prst="chevro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4718974" y="6456510"/>
            <a:ext cx="438000" cy="40149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CE21FB62-B62B-4FE2-BDD5-F643E1231A31}" type="slidenum">
              <a:rPr lang="ko-KR" altLang="en-US" smtClean="0">
                <a:solidFill>
                  <a:prstClr val="black"/>
                </a:solidFill>
                <a:latin typeface="Trebuchet MS"/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  <a:latin typeface="Trebuchet M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76" y="6546662"/>
            <a:ext cx="896403" cy="202365"/>
          </a:xfrm>
          <a:prstGeom prst="rect">
            <a:avLst/>
          </a:prstGeom>
        </p:spPr>
      </p:pic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26570" y="692696"/>
            <a:ext cx="9457679" cy="647698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50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Documents and Settings\MYHOME\바탕 화면\sssss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493092"/>
            <a:ext cx="969645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19"/>
          <p:cNvSpPr>
            <a:spLocks noChangeArrowheads="1"/>
          </p:cNvSpPr>
          <p:nvPr userDrawn="1"/>
        </p:nvSpPr>
        <p:spPr bwMode="auto">
          <a:xfrm>
            <a:off x="239713" y="581992"/>
            <a:ext cx="9467850" cy="85725"/>
          </a:xfrm>
          <a:prstGeom prst="rect">
            <a:avLst/>
          </a:prstGeom>
          <a:solidFill>
            <a:srgbClr val="EA0000"/>
          </a:solidFill>
          <a:ln w="9525" algn="ctr">
            <a:noFill/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272480" y="117984"/>
            <a:ext cx="6361043" cy="3672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sz="quarter" idx="13"/>
          </p:nvPr>
        </p:nvSpPr>
        <p:spPr>
          <a:xfrm>
            <a:off x="6825208" y="229584"/>
            <a:ext cx="2829151" cy="255600"/>
          </a:xfrm>
          <a:prstGeom prst="rect">
            <a:avLst/>
          </a:prstGeom>
        </p:spPr>
        <p:txBody>
          <a:bodyPr anchor="ctr"/>
          <a:lstStyle>
            <a:lvl1pPr algn="r">
              <a:buFontTx/>
              <a:buNone/>
              <a:defRPr sz="1050" b="1" i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05" y="6456510"/>
            <a:ext cx="896403" cy="202365"/>
          </a:xfrm>
          <a:prstGeom prst="rect">
            <a:avLst/>
          </a:prstGeom>
        </p:spPr>
      </p:pic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0999" y="671762"/>
            <a:ext cx="9456564" cy="647698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4718974" y="6381328"/>
            <a:ext cx="438000" cy="40149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CE21FB62-B62B-4FE2-BDD5-F643E1231A31}" type="slidenum">
              <a:rPr lang="ko-KR" altLang="en-US" smtClean="0">
                <a:solidFill>
                  <a:prstClr val="black"/>
                </a:solidFill>
                <a:latin typeface="Trebuchet MS"/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  <a:latin typeface="Trebuchet MS"/>
            </a:endParaRPr>
          </a:p>
        </p:txBody>
      </p:sp>
      <p:sp>
        <p:nvSpPr>
          <p:cNvPr id="17" name="직사각형 77"/>
          <p:cNvSpPr>
            <a:spLocks noChangeArrowheads="1"/>
          </p:cNvSpPr>
          <p:nvPr userDrawn="1"/>
        </p:nvSpPr>
        <p:spPr bwMode="auto">
          <a:xfrm>
            <a:off x="239713" y="6381328"/>
            <a:ext cx="9467850" cy="28575"/>
          </a:xfrm>
          <a:prstGeom prst="rect">
            <a:avLst/>
          </a:prstGeom>
          <a:gradFill rotWithShape="1">
            <a:gsLst>
              <a:gs pos="0">
                <a:srgbClr val="FF3636"/>
              </a:gs>
              <a:gs pos="100000">
                <a:srgbClr val="EA0000"/>
              </a:gs>
            </a:gsLst>
            <a:lin ang="0" scaled="1"/>
          </a:gradFill>
          <a:ln w="9525" algn="ctr">
            <a:noFill/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6456510"/>
            <a:ext cx="629816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05" y="6456510"/>
            <a:ext cx="896403" cy="2023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6456510"/>
            <a:ext cx="629816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4823-B625-49FF-945C-58EB1F77D66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815A-247A-4D41-B484-6DE553148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7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60512" y="3284984"/>
            <a:ext cx="8280920" cy="504056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 err="1" smtClean="0">
                <a:solidFill>
                  <a:schemeClr val="tx1"/>
                </a:solidFill>
                <a:latin typeface="+mn-ea"/>
                <a:ea typeface="+mn-ea"/>
                <a:cs typeface="Verdana" panose="020B0604030504040204" pitchFamily="34" charset="0"/>
              </a:rPr>
              <a:t>DBPitcher</a:t>
            </a:r>
            <a:r>
              <a:rPr lang="ko-KR" altLang="en-US" sz="4800" dirty="0" smtClean="0">
                <a:solidFill>
                  <a:schemeClr val="tx1"/>
                </a:solidFill>
                <a:latin typeface="+mn-ea"/>
                <a:ea typeface="+mn-ea"/>
                <a:cs typeface="Verdana" panose="020B0604030504040204" pitchFamily="34" charset="0"/>
              </a:rPr>
              <a:t>시스템 </a:t>
            </a:r>
            <a:r>
              <a:rPr lang="ko-KR" altLang="en-US" sz="4800" dirty="0" smtClean="0">
                <a:solidFill>
                  <a:schemeClr val="tx1"/>
                </a:solidFill>
                <a:latin typeface="+mn-ea"/>
                <a:ea typeface="+mn-ea"/>
                <a:cs typeface="Verdana" panose="020B0604030504040204" pitchFamily="34" charset="0"/>
              </a:rPr>
              <a:t>구성도</a:t>
            </a:r>
            <a:endParaRPr lang="ko-KR" altLang="en-US" sz="2800" dirty="0">
              <a:solidFill>
                <a:schemeClr val="tx1"/>
              </a:solidFill>
              <a:latin typeface="+mn-ea"/>
              <a:ea typeface="+mn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utoShape 51"/>
          <p:cNvSpPr>
            <a:spLocks noChangeArrowheads="1"/>
          </p:cNvSpPr>
          <p:nvPr/>
        </p:nvSpPr>
        <p:spPr bwMode="auto">
          <a:xfrm>
            <a:off x="488504" y="1064908"/>
            <a:ext cx="9006474" cy="5172404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 </a:t>
            </a:r>
            <a:r>
              <a:rPr lang="en-US" altLang="ko-KR" dirty="0" err="1" smtClean="0"/>
              <a:t>DBPitcher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성능 가장 좋음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3011638" y="908720"/>
            <a:ext cx="3453530" cy="3123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0" scaled="0"/>
                </a:gradFill>
                <a:latin typeface="+mn-ea"/>
              </a:rPr>
              <a:t>내부망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</a:gsLst>
                <a:lin ang="0" scaled="0"/>
              </a:gradFill>
              <a:latin typeface="+mn-ea"/>
            </a:endParaRPr>
          </a:p>
        </p:txBody>
      </p:sp>
      <p:cxnSp>
        <p:nvCxnSpPr>
          <p:cNvPr id="210" name="직선 연결선 209"/>
          <p:cNvCxnSpPr>
            <a:stCxn id="264" idx="2"/>
            <a:endCxn id="265" idx="0"/>
          </p:cNvCxnSpPr>
          <p:nvPr/>
        </p:nvCxnSpPr>
        <p:spPr>
          <a:xfrm rot="5400000">
            <a:off x="1306072" y="3868013"/>
            <a:ext cx="590563" cy="15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rot="5400000">
            <a:off x="1940787" y="3451983"/>
            <a:ext cx="6640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171"/>
          <p:cNvGrpSpPr/>
          <p:nvPr/>
        </p:nvGrpSpPr>
        <p:grpSpPr>
          <a:xfrm>
            <a:off x="246022" y="801217"/>
            <a:ext cx="9361040" cy="5544616"/>
            <a:chOff x="272480" y="2060848"/>
            <a:chExt cx="9361040" cy="4275001"/>
          </a:xfrm>
        </p:grpSpPr>
        <p:sp>
          <p:nvSpPr>
            <p:cNvPr id="214" name="모서리가 둥근 직사각형 28"/>
            <p:cNvSpPr/>
            <p:nvPr/>
          </p:nvSpPr>
          <p:spPr bwMode="auto">
            <a:xfrm>
              <a:off x="272480" y="2060848"/>
              <a:ext cx="9361040" cy="3096344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 bwMode="auto">
            <a:xfrm rot="10800000">
              <a:off x="272480" y="3402471"/>
              <a:ext cx="9361040" cy="2933378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</p:grpSp>
      <p:pic>
        <p:nvPicPr>
          <p:cNvPr id="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9736" y="4646933"/>
            <a:ext cx="1011804" cy="1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Rectangle 15"/>
          <p:cNvSpPr>
            <a:spLocks noChangeArrowheads="1"/>
          </p:cNvSpPr>
          <p:nvPr/>
        </p:nvSpPr>
        <p:spPr bwMode="auto">
          <a:xfrm>
            <a:off x="7521744" y="4932708"/>
            <a:ext cx="1011804" cy="226591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87313" indent="-87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NAS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SAN</a:t>
            </a:r>
          </a:p>
        </p:txBody>
      </p:sp>
      <p:grpSp>
        <p:nvGrpSpPr>
          <p:cNvPr id="222" name="그룹 319"/>
          <p:cNvGrpSpPr>
            <a:grpSpLocks/>
          </p:cNvGrpSpPr>
          <p:nvPr/>
        </p:nvGrpSpPr>
        <p:grpSpPr bwMode="auto">
          <a:xfrm>
            <a:off x="7940425" y="3887004"/>
            <a:ext cx="637083" cy="428525"/>
            <a:chOff x="3684591" y="6894721"/>
            <a:chExt cx="620721" cy="623378"/>
          </a:xfrm>
        </p:grpSpPr>
        <p:pic>
          <p:nvPicPr>
            <p:cNvPr id="223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4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5" name="그룹 319"/>
          <p:cNvGrpSpPr>
            <a:grpSpLocks/>
          </p:cNvGrpSpPr>
          <p:nvPr/>
        </p:nvGrpSpPr>
        <p:grpSpPr bwMode="auto">
          <a:xfrm>
            <a:off x="7614655" y="3358419"/>
            <a:ext cx="637083" cy="428525"/>
            <a:chOff x="3684591" y="6894721"/>
            <a:chExt cx="620721" cy="623378"/>
          </a:xfrm>
        </p:grpSpPr>
        <p:pic>
          <p:nvPicPr>
            <p:cNvPr id="226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7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28" name="직선 연결선 227"/>
          <p:cNvCxnSpPr>
            <a:endCxn id="218" idx="1"/>
          </p:cNvCxnSpPr>
          <p:nvPr/>
        </p:nvCxnSpPr>
        <p:spPr>
          <a:xfrm>
            <a:off x="7268111" y="4744850"/>
            <a:ext cx="1816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9" name="Picture 12" descr="C:\Users\wslee\Desktop\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0443" y="1844824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" name="Picture 12" descr="C:\Users\wslee\Desktop\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7321" y="2993429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직선 연결선 240"/>
          <p:cNvCxnSpPr/>
          <p:nvPr/>
        </p:nvCxnSpPr>
        <p:spPr>
          <a:xfrm>
            <a:off x="2666941" y="1484784"/>
            <a:ext cx="0" cy="4608512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680619" y="2113317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666941" y="3256780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7243755" y="1484784"/>
            <a:ext cx="0" cy="4466258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endCxn id="226" idx="1"/>
          </p:cNvCxnSpPr>
          <p:nvPr/>
        </p:nvCxnSpPr>
        <p:spPr>
          <a:xfrm>
            <a:off x="7243755" y="3572681"/>
            <a:ext cx="3709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endCxn id="223" idx="1"/>
          </p:cNvCxnSpPr>
          <p:nvPr/>
        </p:nvCxnSpPr>
        <p:spPr>
          <a:xfrm>
            <a:off x="7257256" y="4101267"/>
            <a:ext cx="683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137"/>
          <p:cNvGrpSpPr/>
          <p:nvPr/>
        </p:nvGrpSpPr>
        <p:grpSpPr>
          <a:xfrm>
            <a:off x="1779946" y="3410394"/>
            <a:ext cx="454475" cy="963233"/>
            <a:chOff x="-4586870" y="4632729"/>
            <a:chExt cx="1759706" cy="963233"/>
          </a:xfrm>
        </p:grpSpPr>
        <p:cxnSp>
          <p:nvCxnSpPr>
            <p:cNvPr id="262" name="직선 연결선 261"/>
            <p:cNvCxnSpPr/>
            <p:nvPr/>
          </p:nvCxnSpPr>
          <p:spPr>
            <a:xfrm rot="10800000" flipH="1" flipV="1">
              <a:off x="-4586870" y="5570557"/>
              <a:ext cx="1759706" cy="25405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0800000" flipH="1" flipV="1">
              <a:off x="-4586870" y="4632729"/>
              <a:ext cx="1759706" cy="4953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4" name="Picture 22" descr="C:\Users\wslee\Desktop\4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2759" y="3213957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" name="Picture 22" descr="C:\Users\wslee\Desktop\4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2759" y="4163295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" name="Picture 25" descr="C:\Users\wslee\Desktop\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7574" y="3250470"/>
            <a:ext cx="310444" cy="30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Picture 25" descr="C:\Users\wslee\Desktop\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7574" y="4223087"/>
            <a:ext cx="310444" cy="308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직선 연결선 267"/>
          <p:cNvCxnSpPr/>
          <p:nvPr/>
        </p:nvCxnSpPr>
        <p:spPr>
          <a:xfrm flipV="1">
            <a:off x="2428018" y="3429000"/>
            <a:ext cx="245552" cy="11425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V="1">
            <a:off x="2428018" y="4413042"/>
            <a:ext cx="245552" cy="600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5" idx="3"/>
            <a:endCxn id="266" idx="1"/>
          </p:cNvCxnSpPr>
          <p:nvPr/>
        </p:nvCxnSpPr>
        <p:spPr>
          <a:xfrm flipV="1">
            <a:off x="1779946" y="3404769"/>
            <a:ext cx="337628" cy="93791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67" idx="1"/>
            <a:endCxn id="264" idx="3"/>
          </p:cNvCxnSpPr>
          <p:nvPr/>
        </p:nvCxnSpPr>
        <p:spPr>
          <a:xfrm flipH="1" flipV="1">
            <a:off x="1779946" y="3393345"/>
            <a:ext cx="337628" cy="98404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304259" y="296172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방화벽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1875648" y="2966755"/>
            <a:ext cx="75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L4 switch</a:t>
            </a:r>
            <a:endParaRPr lang="ko-KR" altLang="en-US" sz="1000" dirty="0"/>
          </a:p>
        </p:txBody>
      </p:sp>
      <p:cxnSp>
        <p:nvCxnSpPr>
          <p:cNvPr id="282" name="직선 연결선 281"/>
          <p:cNvCxnSpPr>
            <a:endCxn id="265" idx="1"/>
          </p:cNvCxnSpPr>
          <p:nvPr/>
        </p:nvCxnSpPr>
        <p:spPr>
          <a:xfrm>
            <a:off x="939417" y="4342682"/>
            <a:ext cx="483342" cy="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endCxn id="264" idx="1"/>
          </p:cNvCxnSpPr>
          <p:nvPr/>
        </p:nvCxnSpPr>
        <p:spPr>
          <a:xfrm>
            <a:off x="944219" y="3393345"/>
            <a:ext cx="478540" cy="0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 Box 87"/>
          <p:cNvSpPr txBox="1">
            <a:spLocks noChangeArrowheads="1"/>
          </p:cNvSpPr>
          <p:nvPr/>
        </p:nvSpPr>
        <p:spPr bwMode="auto">
          <a:xfrm>
            <a:off x="7113240" y="3068960"/>
            <a:ext cx="1536276" cy="241980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DB Server(#1~#2)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sp>
        <p:nvSpPr>
          <p:cNvPr id="287" name="Text Box 87"/>
          <p:cNvSpPr txBox="1">
            <a:spLocks noChangeArrowheads="1"/>
          </p:cNvSpPr>
          <p:nvPr/>
        </p:nvSpPr>
        <p:spPr bwMode="auto">
          <a:xfrm>
            <a:off x="7137348" y="4387537"/>
            <a:ext cx="1536276" cy="227617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Storage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pic>
        <p:nvPicPr>
          <p:cNvPr id="81" name="Picture 12" descr="C:\Users\wslee\Desktop\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7321" y="3994495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직선 연결선 82"/>
          <p:cNvCxnSpPr/>
          <p:nvPr/>
        </p:nvCxnSpPr>
        <p:spPr>
          <a:xfrm>
            <a:off x="2666941" y="4257846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04728" y="2310485"/>
            <a:ext cx="1298297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UPMC1 + DBPitcher1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2504728" y="3441709"/>
            <a:ext cx="1298297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UPMC2 + DBPitcher2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2504728" y="4502074"/>
            <a:ext cx="1298297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UPMC3 + DBPitcher3</a:t>
            </a:r>
            <a:endParaRPr lang="ko-KR" altLang="en-US" sz="900" dirty="0"/>
          </a:p>
        </p:txBody>
      </p:sp>
      <p:pic>
        <p:nvPicPr>
          <p:cNvPr id="91" name="Picture 12" descr="C:\Users\wslee\Desktop\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7321" y="5301208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4" name="직선 연결선 93"/>
          <p:cNvCxnSpPr/>
          <p:nvPr/>
        </p:nvCxnSpPr>
        <p:spPr>
          <a:xfrm>
            <a:off x="2666941" y="5564559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504728" y="5808787"/>
            <a:ext cx="1656184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UPMC..N + </a:t>
            </a:r>
            <a:r>
              <a:rPr lang="en-US" altLang="ko-KR" sz="900" dirty="0" err="1" smtClean="0"/>
              <a:t>DBPitcher</a:t>
            </a:r>
            <a:r>
              <a:rPr lang="en-US" altLang="ko-KR" sz="900" dirty="0" smtClean="0"/>
              <a:t>..N</a:t>
            </a:r>
            <a:endParaRPr lang="ko-KR" altLang="en-US" sz="900" dirty="0"/>
          </a:p>
        </p:txBody>
      </p:sp>
      <p:pic>
        <p:nvPicPr>
          <p:cNvPr id="96" name="Picture 12" descr="C:\Users\wslee\Desktop\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830" y="1573003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직선 연결선 96"/>
          <p:cNvCxnSpPr/>
          <p:nvPr/>
        </p:nvCxnSpPr>
        <p:spPr>
          <a:xfrm>
            <a:off x="2648744" y="1772816"/>
            <a:ext cx="27377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950847" y="2008595"/>
            <a:ext cx="1298297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zookeeper</a:t>
            </a:r>
            <a:endParaRPr lang="ko-KR" altLang="en-US" sz="900" dirty="0"/>
          </a:p>
        </p:txBody>
      </p:sp>
      <p:cxnSp>
        <p:nvCxnSpPr>
          <p:cNvPr id="7" name="직선 화살표 연결선 6"/>
          <p:cNvCxnSpPr>
            <a:stCxn id="96" idx="1"/>
            <a:endCxn id="239" idx="3"/>
          </p:cNvCxnSpPr>
          <p:nvPr/>
        </p:nvCxnSpPr>
        <p:spPr>
          <a:xfrm flipH="1">
            <a:off x="3388010" y="1787266"/>
            <a:ext cx="1972820" cy="271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6" idx="1"/>
          </p:cNvCxnSpPr>
          <p:nvPr/>
        </p:nvCxnSpPr>
        <p:spPr>
          <a:xfrm flipH="1">
            <a:off x="3404888" y="1787266"/>
            <a:ext cx="1955942" cy="15236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6" idx="1"/>
          </p:cNvCxnSpPr>
          <p:nvPr/>
        </p:nvCxnSpPr>
        <p:spPr>
          <a:xfrm flipH="1">
            <a:off x="3404888" y="1787266"/>
            <a:ext cx="1955942" cy="25282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6" idx="1"/>
            <a:endCxn id="91" idx="3"/>
          </p:cNvCxnSpPr>
          <p:nvPr/>
        </p:nvCxnSpPr>
        <p:spPr>
          <a:xfrm flipH="1">
            <a:off x="3404888" y="1787266"/>
            <a:ext cx="1955942" cy="3728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39" idx="3"/>
            <a:endCxn id="226" idx="1"/>
          </p:cNvCxnSpPr>
          <p:nvPr/>
        </p:nvCxnSpPr>
        <p:spPr>
          <a:xfrm>
            <a:off x="3388010" y="2059087"/>
            <a:ext cx="4226645" cy="151359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40" idx="3"/>
            <a:endCxn id="226" idx="1"/>
          </p:cNvCxnSpPr>
          <p:nvPr/>
        </p:nvCxnSpPr>
        <p:spPr>
          <a:xfrm>
            <a:off x="3404888" y="3207692"/>
            <a:ext cx="4209767" cy="3649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1" idx="3"/>
            <a:endCxn id="226" idx="1"/>
          </p:cNvCxnSpPr>
          <p:nvPr/>
        </p:nvCxnSpPr>
        <p:spPr>
          <a:xfrm flipV="1">
            <a:off x="3404888" y="3572682"/>
            <a:ext cx="4209767" cy="636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1" idx="3"/>
            <a:endCxn id="226" idx="1"/>
          </p:cNvCxnSpPr>
          <p:nvPr/>
        </p:nvCxnSpPr>
        <p:spPr>
          <a:xfrm flipV="1">
            <a:off x="3404888" y="3572682"/>
            <a:ext cx="4209767" cy="19427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1332" y="2809174"/>
            <a:ext cx="825867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마스터노드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4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개 </a:t>
            </a:r>
            <a:r>
              <a:rPr lang="en-US" altLang="ko-KR" dirty="0" err="1" smtClean="0"/>
              <a:t>DBPitcher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구성도</a:t>
            </a:r>
            <a:r>
              <a:rPr lang="en-US" altLang="ko-KR" dirty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488504" y="1064908"/>
            <a:ext cx="9006474" cy="5172404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11638" y="908720"/>
            <a:ext cx="3453530" cy="3123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0" scaled="0"/>
                </a:gradFill>
                <a:latin typeface="+mn-ea"/>
              </a:rPr>
              <a:t>내부망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</a:gsLst>
                <a:lin ang="0" scaled="0"/>
              </a:gradFill>
              <a:latin typeface="+mn-ea"/>
            </a:endParaRPr>
          </a:p>
        </p:txBody>
      </p:sp>
      <p:cxnSp>
        <p:nvCxnSpPr>
          <p:cNvPr id="8" name="직선 연결선 7"/>
          <p:cNvCxnSpPr>
            <a:stCxn id="33" idx="2"/>
            <a:endCxn id="34" idx="0"/>
          </p:cNvCxnSpPr>
          <p:nvPr/>
        </p:nvCxnSpPr>
        <p:spPr>
          <a:xfrm rot="5400000">
            <a:off x="1306072" y="3868013"/>
            <a:ext cx="590563" cy="15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40787" y="3451983"/>
            <a:ext cx="6640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71"/>
          <p:cNvGrpSpPr/>
          <p:nvPr/>
        </p:nvGrpSpPr>
        <p:grpSpPr>
          <a:xfrm>
            <a:off x="246022" y="801217"/>
            <a:ext cx="9361040" cy="5544616"/>
            <a:chOff x="272480" y="2060848"/>
            <a:chExt cx="9361040" cy="4275001"/>
          </a:xfrm>
        </p:grpSpPr>
        <p:sp>
          <p:nvSpPr>
            <p:cNvPr id="11" name="모서리가 둥근 직사각형 28"/>
            <p:cNvSpPr/>
            <p:nvPr/>
          </p:nvSpPr>
          <p:spPr bwMode="auto">
            <a:xfrm>
              <a:off x="272480" y="2060848"/>
              <a:ext cx="9361040" cy="3096344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 rot="10800000">
              <a:off x="272480" y="3402471"/>
              <a:ext cx="9361040" cy="2933378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736" y="4646933"/>
            <a:ext cx="1011804" cy="1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521744" y="4932708"/>
            <a:ext cx="1011804" cy="226591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87313" indent="-87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NAS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SAN</a:t>
            </a:r>
          </a:p>
        </p:txBody>
      </p:sp>
      <p:grpSp>
        <p:nvGrpSpPr>
          <p:cNvPr id="15" name="그룹 319"/>
          <p:cNvGrpSpPr>
            <a:grpSpLocks/>
          </p:cNvGrpSpPr>
          <p:nvPr/>
        </p:nvGrpSpPr>
        <p:grpSpPr bwMode="auto">
          <a:xfrm>
            <a:off x="7940425" y="3887004"/>
            <a:ext cx="637083" cy="428525"/>
            <a:chOff x="3684591" y="6894721"/>
            <a:chExt cx="620721" cy="623378"/>
          </a:xfrm>
        </p:grpSpPr>
        <p:pic>
          <p:nvPicPr>
            <p:cNvPr id="16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그룹 319"/>
          <p:cNvGrpSpPr>
            <a:grpSpLocks/>
          </p:cNvGrpSpPr>
          <p:nvPr/>
        </p:nvGrpSpPr>
        <p:grpSpPr bwMode="auto">
          <a:xfrm>
            <a:off x="7614655" y="3358419"/>
            <a:ext cx="637083" cy="428525"/>
            <a:chOff x="3684591" y="6894721"/>
            <a:chExt cx="620721" cy="623378"/>
          </a:xfrm>
        </p:grpSpPr>
        <p:pic>
          <p:nvPicPr>
            <p:cNvPr id="19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1" name="직선 연결선 20"/>
          <p:cNvCxnSpPr>
            <a:endCxn id="13" idx="1"/>
          </p:cNvCxnSpPr>
          <p:nvPr/>
        </p:nvCxnSpPr>
        <p:spPr>
          <a:xfrm>
            <a:off x="7268111" y="4744850"/>
            <a:ext cx="1816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0443" y="1772816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776" y="2921421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>
            <a:off x="2666941" y="1484784"/>
            <a:ext cx="0" cy="4608512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0619" y="2041309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66941" y="3184772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43755" y="1484784"/>
            <a:ext cx="0" cy="4466258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1"/>
          </p:cNvCxnSpPr>
          <p:nvPr/>
        </p:nvCxnSpPr>
        <p:spPr>
          <a:xfrm>
            <a:off x="7243755" y="3572681"/>
            <a:ext cx="3709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1"/>
          </p:cNvCxnSpPr>
          <p:nvPr/>
        </p:nvCxnSpPr>
        <p:spPr>
          <a:xfrm>
            <a:off x="7257256" y="4101267"/>
            <a:ext cx="683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37"/>
          <p:cNvGrpSpPr/>
          <p:nvPr/>
        </p:nvGrpSpPr>
        <p:grpSpPr>
          <a:xfrm>
            <a:off x="1779946" y="3410394"/>
            <a:ext cx="454475" cy="963233"/>
            <a:chOff x="-4586870" y="4632729"/>
            <a:chExt cx="1759706" cy="963233"/>
          </a:xfrm>
        </p:grpSpPr>
        <p:cxnSp>
          <p:nvCxnSpPr>
            <p:cNvPr id="31" name="직선 연결선 30"/>
            <p:cNvCxnSpPr/>
            <p:nvPr/>
          </p:nvCxnSpPr>
          <p:spPr>
            <a:xfrm rot="10800000" flipH="1" flipV="1">
              <a:off x="-4586870" y="5570557"/>
              <a:ext cx="1759706" cy="25405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 flipH="1" flipV="1">
              <a:off x="-4586870" y="4632729"/>
              <a:ext cx="1759706" cy="4953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2" descr="C:\Users\wslee\Desktop\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2759" y="3213957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2" descr="C:\Users\wslee\Desktop\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2759" y="4163295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5" descr="C:\Users\wslee\Desktop\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7574" y="3250470"/>
            <a:ext cx="310444" cy="30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5" descr="C:\Users\wslee\Desktop\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7574" y="4223087"/>
            <a:ext cx="310444" cy="308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직선 연결선 36"/>
          <p:cNvCxnSpPr/>
          <p:nvPr/>
        </p:nvCxnSpPr>
        <p:spPr>
          <a:xfrm flipV="1">
            <a:off x="2428018" y="3447066"/>
            <a:ext cx="245552" cy="11425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428018" y="4431108"/>
            <a:ext cx="245552" cy="600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  <a:endCxn id="35" idx="1"/>
          </p:cNvCxnSpPr>
          <p:nvPr/>
        </p:nvCxnSpPr>
        <p:spPr>
          <a:xfrm flipV="1">
            <a:off x="1779946" y="3404769"/>
            <a:ext cx="337628" cy="93791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1"/>
            <a:endCxn id="33" idx="3"/>
          </p:cNvCxnSpPr>
          <p:nvPr/>
        </p:nvCxnSpPr>
        <p:spPr>
          <a:xfrm flipH="1" flipV="1">
            <a:off x="1779946" y="3393345"/>
            <a:ext cx="337628" cy="98404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04259" y="296172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방화벽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875648" y="2966755"/>
            <a:ext cx="75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L4 switch</a:t>
            </a:r>
            <a:endParaRPr lang="ko-KR" altLang="en-US" sz="1000" dirty="0"/>
          </a:p>
        </p:txBody>
      </p:sp>
      <p:cxnSp>
        <p:nvCxnSpPr>
          <p:cNvPr id="43" name="직선 연결선 42"/>
          <p:cNvCxnSpPr>
            <a:endCxn id="34" idx="1"/>
          </p:cNvCxnSpPr>
          <p:nvPr/>
        </p:nvCxnSpPr>
        <p:spPr>
          <a:xfrm>
            <a:off x="939417" y="4342682"/>
            <a:ext cx="483342" cy="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3" idx="1"/>
          </p:cNvCxnSpPr>
          <p:nvPr/>
        </p:nvCxnSpPr>
        <p:spPr>
          <a:xfrm>
            <a:off x="944219" y="3393345"/>
            <a:ext cx="478540" cy="0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87"/>
          <p:cNvSpPr txBox="1">
            <a:spLocks noChangeArrowheads="1"/>
          </p:cNvSpPr>
          <p:nvPr/>
        </p:nvSpPr>
        <p:spPr bwMode="auto">
          <a:xfrm>
            <a:off x="7113240" y="3068960"/>
            <a:ext cx="1536276" cy="241980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DB Server(#1~#2)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sp>
        <p:nvSpPr>
          <p:cNvPr id="46" name="Text Box 87"/>
          <p:cNvSpPr txBox="1">
            <a:spLocks noChangeArrowheads="1"/>
          </p:cNvSpPr>
          <p:nvPr/>
        </p:nvSpPr>
        <p:spPr bwMode="auto">
          <a:xfrm>
            <a:off x="7137348" y="4387537"/>
            <a:ext cx="1536276" cy="227617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Storage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pic>
        <p:nvPicPr>
          <p:cNvPr id="47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321" y="3922487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직선 연결선 47"/>
          <p:cNvCxnSpPr/>
          <p:nvPr/>
        </p:nvCxnSpPr>
        <p:spPr>
          <a:xfrm>
            <a:off x="2666941" y="4185838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504728" y="2238477"/>
            <a:ext cx="2088232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UPMC1 + DBPitcher1+ zookeeper1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504728" y="3369701"/>
            <a:ext cx="2088232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UPMC2 + DBPitcher2 </a:t>
            </a:r>
            <a:r>
              <a:rPr lang="en-US" altLang="ko-KR" sz="900" dirty="0"/>
              <a:t>+ </a:t>
            </a:r>
            <a:r>
              <a:rPr lang="en-US" altLang="ko-KR" sz="900" dirty="0" smtClean="0"/>
              <a:t>zookeeper2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504728" y="4430066"/>
            <a:ext cx="2088232" cy="1710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UPMC3 + DBPitcher3 </a:t>
            </a:r>
            <a:r>
              <a:rPr lang="en-US" altLang="ko-KR" sz="900" dirty="0"/>
              <a:t>+ </a:t>
            </a:r>
            <a:r>
              <a:rPr lang="en-US" altLang="ko-KR" sz="900" dirty="0" smtClean="0"/>
              <a:t>zookeeper3</a:t>
            </a:r>
            <a:endParaRPr lang="ko-KR" altLang="en-US" sz="900" dirty="0"/>
          </a:p>
        </p:txBody>
      </p:sp>
      <p:pic>
        <p:nvPicPr>
          <p:cNvPr id="52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321" y="5229200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직선 연결선 52"/>
          <p:cNvCxnSpPr/>
          <p:nvPr/>
        </p:nvCxnSpPr>
        <p:spPr>
          <a:xfrm>
            <a:off x="2666941" y="5492551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4728" y="5736779"/>
            <a:ext cx="1656184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UPMC..N + </a:t>
            </a:r>
            <a:r>
              <a:rPr lang="en-US" altLang="ko-KR" sz="900" dirty="0" err="1" smtClean="0"/>
              <a:t>DBPitcher</a:t>
            </a:r>
            <a:r>
              <a:rPr lang="en-US" altLang="ko-KR" sz="900" dirty="0" smtClean="0"/>
              <a:t>..N</a:t>
            </a:r>
            <a:endParaRPr lang="ko-KR" altLang="en-US" sz="900" dirty="0"/>
          </a:p>
        </p:txBody>
      </p:sp>
      <p:cxnSp>
        <p:nvCxnSpPr>
          <p:cNvPr id="62" name="직선 화살표 연결선 61"/>
          <p:cNvCxnSpPr>
            <a:stCxn id="22" idx="3"/>
            <a:endCxn id="19" idx="1"/>
          </p:cNvCxnSpPr>
          <p:nvPr/>
        </p:nvCxnSpPr>
        <p:spPr>
          <a:xfrm>
            <a:off x="3388010" y="1987079"/>
            <a:ext cx="4226645" cy="1585603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3" idx="3"/>
            <a:endCxn id="19" idx="1"/>
          </p:cNvCxnSpPr>
          <p:nvPr/>
        </p:nvCxnSpPr>
        <p:spPr>
          <a:xfrm>
            <a:off x="3364343" y="3135684"/>
            <a:ext cx="4250312" cy="4369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7" idx="3"/>
            <a:endCxn id="19" idx="1"/>
          </p:cNvCxnSpPr>
          <p:nvPr/>
        </p:nvCxnSpPr>
        <p:spPr>
          <a:xfrm flipV="1">
            <a:off x="3404888" y="3572682"/>
            <a:ext cx="4209767" cy="564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3"/>
            <a:endCxn id="19" idx="1"/>
          </p:cNvCxnSpPr>
          <p:nvPr/>
        </p:nvCxnSpPr>
        <p:spPr>
          <a:xfrm flipV="1">
            <a:off x="3404888" y="3572682"/>
            <a:ext cx="4209767" cy="1870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1332" y="2593150"/>
            <a:ext cx="825867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마스터노드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3174226" y="3343044"/>
            <a:ext cx="0" cy="5794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2" idx="2"/>
          </p:cNvCxnSpPr>
          <p:nvPr/>
        </p:nvCxnSpPr>
        <p:spPr>
          <a:xfrm flipV="1">
            <a:off x="3150559" y="2201341"/>
            <a:ext cx="23668" cy="702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7" idx="2"/>
          </p:cNvCxnSpPr>
          <p:nvPr/>
        </p:nvCxnSpPr>
        <p:spPr>
          <a:xfrm flipV="1">
            <a:off x="3174227" y="4351012"/>
            <a:ext cx="16878" cy="878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err="1" smtClean="0"/>
              <a:t>DBPitcher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6" name="AutoShape 51"/>
          <p:cNvSpPr>
            <a:spLocks noChangeArrowheads="1"/>
          </p:cNvSpPr>
          <p:nvPr/>
        </p:nvSpPr>
        <p:spPr bwMode="auto">
          <a:xfrm>
            <a:off x="488504" y="1064908"/>
            <a:ext cx="9006474" cy="5172404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11638" y="908720"/>
            <a:ext cx="3453530" cy="3123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0" scaled="0"/>
                </a:gradFill>
                <a:latin typeface="+mn-ea"/>
              </a:rPr>
              <a:t>내부망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</a:gsLst>
                <a:lin ang="0" scaled="0"/>
              </a:gradFill>
              <a:latin typeface="+mn-ea"/>
            </a:endParaRPr>
          </a:p>
        </p:txBody>
      </p:sp>
      <p:cxnSp>
        <p:nvCxnSpPr>
          <p:cNvPr id="8" name="직선 연결선 7"/>
          <p:cNvCxnSpPr>
            <a:stCxn id="33" idx="2"/>
            <a:endCxn id="34" idx="0"/>
          </p:cNvCxnSpPr>
          <p:nvPr/>
        </p:nvCxnSpPr>
        <p:spPr>
          <a:xfrm rot="5400000">
            <a:off x="1306072" y="3868013"/>
            <a:ext cx="590563" cy="158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40787" y="3451983"/>
            <a:ext cx="6640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71"/>
          <p:cNvGrpSpPr/>
          <p:nvPr/>
        </p:nvGrpSpPr>
        <p:grpSpPr>
          <a:xfrm>
            <a:off x="246022" y="801217"/>
            <a:ext cx="9361040" cy="5544616"/>
            <a:chOff x="272480" y="2060848"/>
            <a:chExt cx="9361040" cy="4275001"/>
          </a:xfrm>
        </p:grpSpPr>
        <p:sp>
          <p:nvSpPr>
            <p:cNvPr id="11" name="모서리가 둥근 직사각형 28"/>
            <p:cNvSpPr/>
            <p:nvPr/>
          </p:nvSpPr>
          <p:spPr bwMode="auto">
            <a:xfrm>
              <a:off x="272480" y="2060848"/>
              <a:ext cx="9361040" cy="3096344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 rot="10800000">
              <a:off x="272480" y="3402471"/>
              <a:ext cx="9361040" cy="2933378"/>
            </a:xfrm>
            <a:prstGeom prst="roundRect">
              <a:avLst>
                <a:gd name="adj" fmla="val 3067"/>
              </a:avLst>
            </a:prstGeom>
            <a:noFill/>
            <a:ln w="12700" algn="ctr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4F81BD">
                      <a:tint val="23500"/>
                      <a:satMod val="160000"/>
                      <a:alpha val="0"/>
                    </a:srgbClr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-윤고딕140" pitchFamily="18" charset="-127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736" y="4646933"/>
            <a:ext cx="1011804" cy="1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521744" y="4932708"/>
            <a:ext cx="1011804" cy="226591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87313" indent="-8731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NAS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  <a:cs typeface="Arial" pitchFamily="34" charset="0"/>
              </a:rPr>
              <a:t> SAN</a:t>
            </a:r>
          </a:p>
        </p:txBody>
      </p:sp>
      <p:grpSp>
        <p:nvGrpSpPr>
          <p:cNvPr id="15" name="그룹 319"/>
          <p:cNvGrpSpPr>
            <a:grpSpLocks/>
          </p:cNvGrpSpPr>
          <p:nvPr/>
        </p:nvGrpSpPr>
        <p:grpSpPr bwMode="auto">
          <a:xfrm>
            <a:off x="7940425" y="3887004"/>
            <a:ext cx="637083" cy="428525"/>
            <a:chOff x="3684591" y="6894721"/>
            <a:chExt cx="620721" cy="623378"/>
          </a:xfrm>
        </p:grpSpPr>
        <p:pic>
          <p:nvPicPr>
            <p:cNvPr id="16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그룹 319"/>
          <p:cNvGrpSpPr>
            <a:grpSpLocks/>
          </p:cNvGrpSpPr>
          <p:nvPr/>
        </p:nvGrpSpPr>
        <p:grpSpPr bwMode="auto">
          <a:xfrm>
            <a:off x="7614655" y="3358419"/>
            <a:ext cx="637083" cy="428525"/>
            <a:chOff x="3684591" y="6894721"/>
            <a:chExt cx="620721" cy="623378"/>
          </a:xfrm>
        </p:grpSpPr>
        <p:pic>
          <p:nvPicPr>
            <p:cNvPr id="19" name="Picture 12" descr="C:\Users\wslee\Desktop\2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4591" y="6894721"/>
              <a:ext cx="416586" cy="62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 descr="C:\Users\wsho\Desktop\1307529554_Databa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0182" y="7152968"/>
              <a:ext cx="365130" cy="36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1" name="직선 연결선 20"/>
          <p:cNvCxnSpPr>
            <a:endCxn id="13" idx="1"/>
          </p:cNvCxnSpPr>
          <p:nvPr/>
        </p:nvCxnSpPr>
        <p:spPr>
          <a:xfrm>
            <a:off x="7268111" y="4744850"/>
            <a:ext cx="1816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0443" y="1988840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 descr="C:\Users\wslee\Desktop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321" y="3137445"/>
            <a:ext cx="427567" cy="42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>
            <a:off x="2666941" y="1484784"/>
            <a:ext cx="0" cy="4608512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0619" y="2257333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66941" y="3400796"/>
            <a:ext cx="29210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243755" y="1484784"/>
            <a:ext cx="0" cy="4466258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9" idx="1"/>
          </p:cNvCxnSpPr>
          <p:nvPr/>
        </p:nvCxnSpPr>
        <p:spPr>
          <a:xfrm>
            <a:off x="7243755" y="3572681"/>
            <a:ext cx="3709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1"/>
          </p:cNvCxnSpPr>
          <p:nvPr/>
        </p:nvCxnSpPr>
        <p:spPr>
          <a:xfrm>
            <a:off x="7257256" y="4101267"/>
            <a:ext cx="683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37"/>
          <p:cNvGrpSpPr/>
          <p:nvPr/>
        </p:nvGrpSpPr>
        <p:grpSpPr>
          <a:xfrm>
            <a:off x="1779946" y="3410394"/>
            <a:ext cx="454475" cy="963233"/>
            <a:chOff x="-4586870" y="4632729"/>
            <a:chExt cx="1759706" cy="963233"/>
          </a:xfrm>
        </p:grpSpPr>
        <p:cxnSp>
          <p:nvCxnSpPr>
            <p:cNvPr id="31" name="직선 연결선 30"/>
            <p:cNvCxnSpPr/>
            <p:nvPr/>
          </p:nvCxnSpPr>
          <p:spPr>
            <a:xfrm rot="10800000" flipH="1" flipV="1">
              <a:off x="-4586870" y="5570557"/>
              <a:ext cx="1759706" cy="25405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 flipH="1" flipV="1">
              <a:off x="-4586870" y="4632729"/>
              <a:ext cx="1759706" cy="4953"/>
            </a:xfrm>
            <a:prstGeom prst="line">
              <a:avLst/>
            </a:prstGeom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2" descr="C:\Users\wslee\Desktop\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2759" y="3213957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2" descr="C:\Users\wslee\Desktop\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2759" y="4163295"/>
            <a:ext cx="3571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5" descr="C:\Users\wslee\Desktop\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7574" y="3250470"/>
            <a:ext cx="310444" cy="30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5" descr="C:\Users\wslee\Desktop\1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7574" y="4223087"/>
            <a:ext cx="310444" cy="308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직선 연결선 36"/>
          <p:cNvCxnSpPr/>
          <p:nvPr/>
        </p:nvCxnSpPr>
        <p:spPr>
          <a:xfrm flipV="1">
            <a:off x="2428018" y="2954250"/>
            <a:ext cx="245552" cy="11425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428018" y="3938292"/>
            <a:ext cx="245552" cy="600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  <a:endCxn id="35" idx="1"/>
          </p:cNvCxnSpPr>
          <p:nvPr/>
        </p:nvCxnSpPr>
        <p:spPr>
          <a:xfrm flipV="1">
            <a:off x="1779946" y="3404769"/>
            <a:ext cx="337628" cy="93791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1"/>
            <a:endCxn id="33" idx="3"/>
          </p:cNvCxnSpPr>
          <p:nvPr/>
        </p:nvCxnSpPr>
        <p:spPr>
          <a:xfrm flipH="1" flipV="1">
            <a:off x="1779946" y="3393345"/>
            <a:ext cx="337628" cy="98404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04259" y="296172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방화벽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875648" y="2966755"/>
            <a:ext cx="75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L4 switch</a:t>
            </a:r>
            <a:endParaRPr lang="ko-KR" altLang="en-US" sz="1000" dirty="0"/>
          </a:p>
        </p:txBody>
      </p:sp>
      <p:cxnSp>
        <p:nvCxnSpPr>
          <p:cNvPr id="43" name="직선 연결선 42"/>
          <p:cNvCxnSpPr>
            <a:endCxn id="34" idx="1"/>
          </p:cNvCxnSpPr>
          <p:nvPr/>
        </p:nvCxnSpPr>
        <p:spPr>
          <a:xfrm>
            <a:off x="939417" y="4342682"/>
            <a:ext cx="483342" cy="1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33" idx="1"/>
          </p:cNvCxnSpPr>
          <p:nvPr/>
        </p:nvCxnSpPr>
        <p:spPr>
          <a:xfrm>
            <a:off x="944219" y="3393345"/>
            <a:ext cx="478540" cy="0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87"/>
          <p:cNvSpPr txBox="1">
            <a:spLocks noChangeArrowheads="1"/>
          </p:cNvSpPr>
          <p:nvPr/>
        </p:nvSpPr>
        <p:spPr bwMode="auto">
          <a:xfrm>
            <a:off x="7113240" y="3068960"/>
            <a:ext cx="1536276" cy="241980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DB Server(#1~#2)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sp>
        <p:nvSpPr>
          <p:cNvPr id="46" name="Text Box 87"/>
          <p:cNvSpPr txBox="1">
            <a:spLocks noChangeArrowheads="1"/>
          </p:cNvSpPr>
          <p:nvPr/>
        </p:nvSpPr>
        <p:spPr bwMode="auto">
          <a:xfrm>
            <a:off x="7137348" y="4387537"/>
            <a:ext cx="1536276" cy="227617"/>
          </a:xfrm>
          <a:prstGeom prst="rect">
            <a:avLst/>
          </a:prstGeom>
          <a:noFill/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2pPr marL="0" lvl="1" algn="ctr" eaLnBrk="0" latinLnBrk="0" hangingPunct="0">
              <a:lnSpc>
                <a:spcPct val="110000"/>
              </a:lnSpc>
              <a:spcBef>
                <a:spcPct val="50000"/>
              </a:spcBef>
              <a:spcAft>
                <a:spcPts val="30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 kumimoji="0" sz="800">
                <a:solidFill>
                  <a:schemeClr val="tx1">
                    <a:lumMod val="75000"/>
                    <a:lumOff val="25000"/>
                  </a:schemeClr>
                </a:solidFill>
                <a:ea typeface="-윤고딕340" pitchFamily="18" charset="-127"/>
              </a:defRPr>
            </a:lvl2pPr>
          </a:lstStyle>
          <a:p>
            <a:pPr lvl="1"/>
            <a:r>
              <a:rPr lang="en-US" altLang="ko-KR" sz="1000" b="1" u="sng" dirty="0" smtClean="0">
                <a:sym typeface="Monotype Sorts" pitchFamily="2" charset="2"/>
              </a:rPr>
              <a:t>Storage</a:t>
            </a:r>
            <a:endParaRPr lang="ko-KR" altLang="en-US" sz="1000" b="1" u="sng" dirty="0">
              <a:sym typeface="Monotype Sorts" pitchFamily="2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04728" y="2454501"/>
            <a:ext cx="1298297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UPMC1 + DBPitcher1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2504728" y="3585725"/>
            <a:ext cx="2233675" cy="1962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UPMC2 + DBPitcher2 + Zookeeper</a:t>
            </a:r>
            <a:endParaRPr lang="ko-KR" altLang="en-US" sz="900" dirty="0"/>
          </a:p>
        </p:txBody>
      </p:sp>
      <p:cxnSp>
        <p:nvCxnSpPr>
          <p:cNvPr id="62" name="직선 화살표 연결선 61"/>
          <p:cNvCxnSpPr>
            <a:stCxn id="22" idx="3"/>
            <a:endCxn id="19" idx="1"/>
          </p:cNvCxnSpPr>
          <p:nvPr/>
        </p:nvCxnSpPr>
        <p:spPr>
          <a:xfrm>
            <a:off x="3388010" y="2203103"/>
            <a:ext cx="4226645" cy="136957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1332" y="2809174"/>
            <a:ext cx="825867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마스터노드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>
            <a:stCxn id="23" idx="0"/>
            <a:endCxn id="49" idx="0"/>
          </p:cNvCxnSpPr>
          <p:nvPr/>
        </p:nvCxnSpPr>
        <p:spPr>
          <a:xfrm flipH="1" flipV="1">
            <a:off x="3153877" y="2454501"/>
            <a:ext cx="37228" cy="682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3" idx="3"/>
          </p:cNvCxnSpPr>
          <p:nvPr/>
        </p:nvCxnSpPr>
        <p:spPr>
          <a:xfrm>
            <a:off x="3404888" y="3351708"/>
            <a:ext cx="4116856" cy="184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FAIL OVER Flower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8" y="1340768"/>
            <a:ext cx="9027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latin typeface="+mn-ea"/>
              </a:rPr>
              <a:t>DB-Pitcher </a:t>
            </a:r>
            <a:r>
              <a:rPr lang="ko-KR" altLang="en-US" sz="1200" dirty="0" smtClean="0">
                <a:latin typeface="+mn-ea"/>
              </a:rPr>
              <a:t>마스터가 죽었을 경우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err="1" smtClean="0">
                <a:latin typeface="+mn-ea"/>
              </a:rPr>
              <a:t>주키퍼에</a:t>
            </a:r>
            <a:r>
              <a:rPr lang="ko-KR" altLang="en-US" sz="1200" dirty="0" smtClean="0">
                <a:latin typeface="+mn-ea"/>
              </a:rPr>
              <a:t> 의해 다른 </a:t>
            </a:r>
            <a:r>
              <a:rPr lang="en-US" altLang="ko-KR" sz="1200" dirty="0" err="1" smtClean="0">
                <a:latin typeface="+mn-ea"/>
              </a:rPr>
              <a:t>DBPitcher</a:t>
            </a:r>
            <a:r>
              <a:rPr lang="ko-KR" altLang="en-US" sz="1200" dirty="0" smtClean="0">
                <a:latin typeface="+mn-ea"/>
              </a:rPr>
              <a:t>가 마스터 </a:t>
            </a:r>
            <a:r>
              <a:rPr lang="en-US" altLang="ko-KR" sz="1200" dirty="0" smtClean="0">
                <a:latin typeface="+mn-ea"/>
              </a:rPr>
              <a:t>Roll</a:t>
            </a:r>
            <a:r>
              <a:rPr lang="ko-KR" altLang="en-US" sz="1200" dirty="0" smtClean="0">
                <a:latin typeface="+mn-ea"/>
              </a:rPr>
              <a:t>을 할당 받아 정상 작동한다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latin typeface="+mn-ea"/>
              </a:rPr>
              <a:t>주키퍼가</a:t>
            </a:r>
            <a:r>
              <a:rPr lang="ko-KR" altLang="en-US" sz="1200" dirty="0" smtClean="0">
                <a:latin typeface="+mn-ea"/>
              </a:rPr>
              <a:t> 죽었을 경우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latin typeface="+mn-ea"/>
              </a:rPr>
              <a:t>마스터 </a:t>
            </a:r>
            <a:r>
              <a:rPr lang="en-US" altLang="ko-KR" sz="1200" dirty="0" smtClean="0">
                <a:latin typeface="+mn-ea"/>
              </a:rPr>
              <a:t>Roll</a:t>
            </a:r>
            <a:r>
              <a:rPr lang="ko-KR" altLang="en-US" sz="1200" dirty="0" smtClean="0">
                <a:latin typeface="+mn-ea"/>
              </a:rPr>
              <a:t>을 가진 </a:t>
            </a:r>
            <a:r>
              <a:rPr lang="en-US" altLang="ko-KR" sz="1200" dirty="0" err="1" smtClean="0">
                <a:latin typeface="+mn-ea"/>
              </a:rPr>
              <a:t>DBPitcher</a:t>
            </a:r>
            <a:r>
              <a:rPr lang="ko-KR" altLang="en-US" sz="1200" dirty="0">
                <a:latin typeface="+mn-ea"/>
              </a:rPr>
              <a:t>는</a:t>
            </a:r>
            <a:r>
              <a:rPr lang="ko-KR" altLang="en-US" sz="1200" dirty="0" smtClean="0">
                <a:latin typeface="+mn-ea"/>
              </a:rPr>
              <a:t> 다른 </a:t>
            </a:r>
            <a:r>
              <a:rPr lang="en-US" altLang="ko-KR" sz="1200" dirty="0" err="1" smtClean="0">
                <a:latin typeface="+mn-ea"/>
              </a:rPr>
              <a:t>DBPitcher</a:t>
            </a:r>
            <a:r>
              <a:rPr lang="ko-KR" altLang="en-US" sz="1200" dirty="0" smtClean="0">
                <a:latin typeface="+mn-ea"/>
              </a:rPr>
              <a:t>의 상태 와 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연결 상태를 확인 하여 </a:t>
            </a:r>
            <a:r>
              <a:rPr lang="ko-KR" altLang="en-US" sz="1200" dirty="0" err="1" smtClean="0">
                <a:latin typeface="+mn-ea"/>
              </a:rPr>
              <a:t>주키퍼</a:t>
            </a:r>
            <a:r>
              <a:rPr lang="ko-KR" altLang="en-US" sz="1200" dirty="0" smtClean="0">
                <a:latin typeface="+mn-ea"/>
              </a:rPr>
              <a:t> 없이 스스로 혼자서 처리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하다가 다시 </a:t>
            </a:r>
            <a:r>
              <a:rPr lang="ko-KR" altLang="en-US" sz="1200" dirty="0" err="1" smtClean="0">
                <a:latin typeface="+mn-ea"/>
              </a:rPr>
              <a:t>주키퍼가</a:t>
            </a:r>
            <a:r>
              <a:rPr lang="ko-KR" altLang="en-US" sz="1200" dirty="0" smtClean="0">
                <a:latin typeface="+mn-ea"/>
              </a:rPr>
              <a:t> 살아나면 다른 </a:t>
            </a:r>
            <a:r>
              <a:rPr lang="en-US" altLang="ko-KR" sz="1200" dirty="0" err="1" smtClean="0">
                <a:latin typeface="+mn-ea"/>
              </a:rPr>
              <a:t>DBPitcher</a:t>
            </a:r>
            <a:r>
              <a:rPr lang="ko-KR" altLang="en-US" sz="1200" dirty="0" smtClean="0">
                <a:latin typeface="+mn-ea"/>
              </a:rPr>
              <a:t>와 일감을 분배 하며 처리함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latin typeface="+mn-ea"/>
              </a:rPr>
              <a:t>주키퍼와</a:t>
            </a:r>
            <a:r>
              <a:rPr lang="ko-KR" altLang="en-US" sz="1200" dirty="0" smtClean="0">
                <a:latin typeface="+mn-ea"/>
              </a:rPr>
              <a:t> 마스터가 같은 물리적인 서버에 설치되어 죽었을 경우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해당 경우는 정상 작동하지 않음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br>
              <a:rPr lang="en-US" altLang="ko-KR" sz="1200" dirty="0" smtClean="0">
                <a:latin typeface="+mn-ea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따라서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주키퍼를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DBPither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와 물리적으로 다른 서버에 설치 하거나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…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반드시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Maste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 roll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을 수행하는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DBPitcher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에서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주키퍼가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구동되어서는 안됨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br>
              <a:rPr lang="en-US" altLang="ko-KR" sz="1200" dirty="0" smtClean="0">
                <a:latin typeface="+mn-ea"/>
                <a:sym typeface="Wingdings" panose="05000000000000000000" pitchFamily="2" charset="2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7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36583</TotalTime>
  <Words>128</Words>
  <Application>Microsoft Office PowerPoint</Application>
  <PresentationFormat>A4 용지(210x297mm)</PresentationFormat>
  <Paragraphs>41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DBPitcher시스템 구성도</vt:lpstr>
      <vt:lpstr>N개 DBPitcher 시스템 구성도1 (성능 가장 좋음) </vt:lpstr>
      <vt:lpstr>N개 DBPitcher 시스템 구성도2 </vt:lpstr>
      <vt:lpstr>2개 DBPitcher 시스템 구성도</vt:lpstr>
      <vt:lpstr>FAIL OVER Flower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augstin</dc:creator>
  <cp:lastModifiedBy>uracle00</cp:lastModifiedBy>
  <cp:revision>345</cp:revision>
  <dcterms:created xsi:type="dcterms:W3CDTF">2013-10-15T06:24:17Z</dcterms:created>
  <dcterms:modified xsi:type="dcterms:W3CDTF">2018-05-08T07:11:11Z</dcterms:modified>
</cp:coreProperties>
</file>